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73" r:id="rId4"/>
    <p:sldId id="271" r:id="rId5"/>
    <p:sldId id="258" r:id="rId6"/>
    <p:sldId id="276" r:id="rId7"/>
    <p:sldId id="260" r:id="rId8"/>
    <p:sldId id="265" r:id="rId9"/>
    <p:sldId id="261" r:id="rId10"/>
    <p:sldId id="284" r:id="rId11"/>
    <p:sldId id="266" r:id="rId12"/>
    <p:sldId id="286" r:id="rId13"/>
    <p:sldId id="279" r:id="rId14"/>
    <p:sldId id="278" r:id="rId15"/>
    <p:sldId id="262" r:id="rId16"/>
    <p:sldId id="268" r:id="rId17"/>
    <p:sldId id="270" r:id="rId18"/>
    <p:sldId id="285" r:id="rId19"/>
    <p:sldId id="263" r:id="rId20"/>
    <p:sldId id="277" r:id="rId21"/>
    <p:sldId id="280" r:id="rId22"/>
    <p:sldId id="281" r:id="rId23"/>
    <p:sldId id="282" r:id="rId24"/>
    <p:sldId id="267" r:id="rId25"/>
    <p:sldId id="289" r:id="rId26"/>
    <p:sldId id="264" r:id="rId27"/>
    <p:sldId id="287"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36" autoAdjust="0"/>
  </p:normalViewPr>
  <p:slideViewPr>
    <p:cSldViewPr snapToGrid="0">
      <p:cViewPr varScale="1">
        <p:scale>
          <a:sx n="88" d="100"/>
          <a:sy n="88" d="100"/>
        </p:scale>
        <p:origin x="44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2935CA0-AB96-4FD4-9F11-60654CD4ACBD}" type="datetimeFigureOut">
              <a:rPr lang="en-US" smtClean="0"/>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2ECDF-3806-4414-B20E-E31DC012454E}" type="slidenum">
              <a:rPr lang="en-US" smtClean="0"/>
              <a:t>‹#›</a:t>
            </a:fld>
            <a:endParaRPr lang="en-US"/>
          </a:p>
        </p:txBody>
      </p:sp>
    </p:spTree>
    <p:extLst>
      <p:ext uri="{BB962C8B-B14F-4D97-AF65-F5344CB8AC3E}">
        <p14:creationId xmlns:p14="http://schemas.microsoft.com/office/powerpoint/2010/main" val="1261600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935CA0-AB96-4FD4-9F11-60654CD4ACBD}" type="datetimeFigureOut">
              <a:rPr lang="en-US" smtClean="0"/>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2ECDF-3806-4414-B20E-E31DC012454E}" type="slidenum">
              <a:rPr lang="en-US" smtClean="0"/>
              <a:t>‹#›</a:t>
            </a:fld>
            <a:endParaRPr lang="en-US"/>
          </a:p>
        </p:txBody>
      </p:sp>
    </p:spTree>
    <p:extLst>
      <p:ext uri="{BB962C8B-B14F-4D97-AF65-F5344CB8AC3E}">
        <p14:creationId xmlns:p14="http://schemas.microsoft.com/office/powerpoint/2010/main" val="1903142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935CA0-AB96-4FD4-9F11-60654CD4ACBD}" type="datetimeFigureOut">
              <a:rPr lang="en-US" smtClean="0"/>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2ECDF-3806-4414-B20E-E31DC012454E}" type="slidenum">
              <a:rPr lang="en-US" smtClean="0"/>
              <a:t>‹#›</a:t>
            </a:fld>
            <a:endParaRPr lang="en-US"/>
          </a:p>
        </p:txBody>
      </p:sp>
    </p:spTree>
    <p:extLst>
      <p:ext uri="{BB962C8B-B14F-4D97-AF65-F5344CB8AC3E}">
        <p14:creationId xmlns:p14="http://schemas.microsoft.com/office/powerpoint/2010/main" val="1421952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935CA0-AB96-4FD4-9F11-60654CD4ACBD}" type="datetimeFigureOut">
              <a:rPr lang="en-US" smtClean="0"/>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2ECDF-3806-4414-B20E-E31DC012454E}" type="slidenum">
              <a:rPr lang="en-US" smtClean="0"/>
              <a:t>‹#›</a:t>
            </a:fld>
            <a:endParaRPr lang="en-US"/>
          </a:p>
        </p:txBody>
      </p:sp>
    </p:spTree>
    <p:extLst>
      <p:ext uri="{BB962C8B-B14F-4D97-AF65-F5344CB8AC3E}">
        <p14:creationId xmlns:p14="http://schemas.microsoft.com/office/powerpoint/2010/main" val="1695046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935CA0-AB96-4FD4-9F11-60654CD4ACBD}" type="datetimeFigureOut">
              <a:rPr lang="en-US" smtClean="0"/>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2ECDF-3806-4414-B20E-E31DC012454E}" type="slidenum">
              <a:rPr lang="en-US" smtClean="0"/>
              <a:t>‹#›</a:t>
            </a:fld>
            <a:endParaRPr lang="en-US"/>
          </a:p>
        </p:txBody>
      </p:sp>
    </p:spTree>
    <p:extLst>
      <p:ext uri="{BB962C8B-B14F-4D97-AF65-F5344CB8AC3E}">
        <p14:creationId xmlns:p14="http://schemas.microsoft.com/office/powerpoint/2010/main" val="932909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2935CA0-AB96-4FD4-9F11-60654CD4ACBD}" type="datetimeFigureOut">
              <a:rPr lang="en-US" smtClean="0"/>
              <a:t>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42ECDF-3806-4414-B20E-E31DC012454E}" type="slidenum">
              <a:rPr lang="en-US" smtClean="0"/>
              <a:t>‹#›</a:t>
            </a:fld>
            <a:endParaRPr lang="en-US"/>
          </a:p>
        </p:txBody>
      </p:sp>
    </p:spTree>
    <p:extLst>
      <p:ext uri="{BB962C8B-B14F-4D97-AF65-F5344CB8AC3E}">
        <p14:creationId xmlns:p14="http://schemas.microsoft.com/office/powerpoint/2010/main" val="1315770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935CA0-AB96-4FD4-9F11-60654CD4ACBD}" type="datetimeFigureOut">
              <a:rPr lang="en-US" smtClean="0"/>
              <a:t>2/26/2018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42ECDF-3806-4414-B20E-E31DC012454E}" type="slidenum">
              <a:rPr lang="en-US" smtClean="0"/>
              <a:t>‹#›</a:t>
            </a:fld>
            <a:endParaRPr lang="en-US"/>
          </a:p>
        </p:txBody>
      </p:sp>
    </p:spTree>
    <p:extLst>
      <p:ext uri="{BB962C8B-B14F-4D97-AF65-F5344CB8AC3E}">
        <p14:creationId xmlns:p14="http://schemas.microsoft.com/office/powerpoint/2010/main" val="2488211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2935CA0-AB96-4FD4-9F11-60654CD4ACBD}" type="datetimeFigureOut">
              <a:rPr lang="en-US" smtClean="0"/>
              <a:t>2/26/2018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42ECDF-3806-4414-B20E-E31DC012454E}" type="slidenum">
              <a:rPr lang="en-US" smtClean="0"/>
              <a:t>‹#›</a:t>
            </a:fld>
            <a:endParaRPr lang="en-US"/>
          </a:p>
        </p:txBody>
      </p:sp>
    </p:spTree>
    <p:extLst>
      <p:ext uri="{BB962C8B-B14F-4D97-AF65-F5344CB8AC3E}">
        <p14:creationId xmlns:p14="http://schemas.microsoft.com/office/powerpoint/2010/main" val="400382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935CA0-AB96-4FD4-9F11-60654CD4ACBD}" type="datetimeFigureOut">
              <a:rPr lang="en-US" smtClean="0"/>
              <a:t>2/26/2018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42ECDF-3806-4414-B20E-E31DC012454E}" type="slidenum">
              <a:rPr lang="en-US" smtClean="0"/>
              <a:t>‹#›</a:t>
            </a:fld>
            <a:endParaRPr lang="en-US"/>
          </a:p>
        </p:txBody>
      </p:sp>
    </p:spTree>
    <p:extLst>
      <p:ext uri="{BB962C8B-B14F-4D97-AF65-F5344CB8AC3E}">
        <p14:creationId xmlns:p14="http://schemas.microsoft.com/office/powerpoint/2010/main" val="3819477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935CA0-AB96-4FD4-9F11-60654CD4ACBD}" type="datetimeFigureOut">
              <a:rPr lang="en-US" smtClean="0"/>
              <a:t>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42ECDF-3806-4414-B20E-E31DC012454E}" type="slidenum">
              <a:rPr lang="en-US" smtClean="0"/>
              <a:t>‹#›</a:t>
            </a:fld>
            <a:endParaRPr lang="en-US"/>
          </a:p>
        </p:txBody>
      </p:sp>
    </p:spTree>
    <p:extLst>
      <p:ext uri="{BB962C8B-B14F-4D97-AF65-F5344CB8AC3E}">
        <p14:creationId xmlns:p14="http://schemas.microsoft.com/office/powerpoint/2010/main" val="1452733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935CA0-AB96-4FD4-9F11-60654CD4ACBD}" type="datetimeFigureOut">
              <a:rPr lang="en-US" smtClean="0"/>
              <a:t>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42ECDF-3806-4414-B20E-E31DC012454E}" type="slidenum">
              <a:rPr lang="en-US" smtClean="0"/>
              <a:t>‹#›</a:t>
            </a:fld>
            <a:endParaRPr lang="en-US"/>
          </a:p>
        </p:txBody>
      </p:sp>
    </p:spTree>
    <p:extLst>
      <p:ext uri="{BB962C8B-B14F-4D97-AF65-F5344CB8AC3E}">
        <p14:creationId xmlns:p14="http://schemas.microsoft.com/office/powerpoint/2010/main" val="2909837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935CA0-AB96-4FD4-9F11-60654CD4ACBD}" type="datetimeFigureOut">
              <a:rPr lang="en-US" smtClean="0"/>
              <a:t>2/26/2018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42ECDF-3806-4414-B20E-E31DC012454E}" type="slidenum">
              <a:rPr lang="en-US" smtClean="0"/>
              <a:t>‹#›</a:t>
            </a:fld>
            <a:endParaRPr lang="en-US"/>
          </a:p>
        </p:txBody>
      </p:sp>
    </p:spTree>
    <p:extLst>
      <p:ext uri="{BB962C8B-B14F-4D97-AF65-F5344CB8AC3E}">
        <p14:creationId xmlns:p14="http://schemas.microsoft.com/office/powerpoint/2010/main" val="4008458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Brokerage 101</a:t>
            </a:r>
          </a:p>
        </p:txBody>
      </p:sp>
      <p:sp>
        <p:nvSpPr>
          <p:cNvPr id="3" name="Subtitle 2"/>
          <p:cNvSpPr>
            <a:spLocks noGrp="1"/>
          </p:cNvSpPr>
          <p:nvPr>
            <p:ph type="subTitle" idx="1"/>
          </p:nvPr>
        </p:nvSpPr>
        <p:spPr/>
        <p:txBody>
          <a:bodyPr/>
          <a:lstStyle/>
          <a:p>
            <a:r>
              <a:rPr lang="en-US" dirty="0"/>
              <a:t>A</a:t>
            </a:r>
            <a:r>
              <a:rPr lang="en-US" dirty="0" smtClean="0"/>
              <a:t> partner to your success</a:t>
            </a:r>
            <a:endParaRPr lang="en-US" dirty="0"/>
          </a:p>
        </p:txBody>
      </p:sp>
    </p:spTree>
    <p:extLst>
      <p:ext uri="{BB962C8B-B14F-4D97-AF65-F5344CB8AC3E}">
        <p14:creationId xmlns:p14="http://schemas.microsoft.com/office/powerpoint/2010/main" val="15619379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Already connected to</a:t>
            </a:r>
            <a:r>
              <a:rPr lang="en-US" dirty="0"/>
              <a:t> </a:t>
            </a:r>
            <a:r>
              <a:rPr lang="en-US" dirty="0" smtClean="0"/>
              <a:t>disability services?  </a:t>
            </a:r>
            <a:endParaRPr lang="en-US" dirty="0"/>
          </a:p>
        </p:txBody>
      </p:sp>
      <p:sp>
        <p:nvSpPr>
          <p:cNvPr id="6" name="Content Placeholder 5"/>
          <p:cNvSpPr>
            <a:spLocks noGrp="1"/>
          </p:cNvSpPr>
          <p:nvPr>
            <p:ph idx="1"/>
          </p:nvPr>
        </p:nvSpPr>
        <p:spPr/>
        <p:txBody>
          <a:bodyPr>
            <a:normAutofit/>
          </a:bodyPr>
          <a:lstStyle/>
          <a:p>
            <a:r>
              <a:rPr lang="en-US" dirty="0"/>
              <a:t>At age 18 Choice Counseling with CDDP should occur. The case manager will discuss what type of case management services best fit the individuals needs and wants. </a:t>
            </a:r>
          </a:p>
          <a:p>
            <a:endParaRPr lang="en-US" dirty="0" smtClean="0"/>
          </a:p>
          <a:p>
            <a:r>
              <a:rPr lang="en-US" dirty="0" smtClean="0"/>
              <a:t>When </a:t>
            </a:r>
            <a:r>
              <a:rPr lang="en-US" dirty="0"/>
              <a:t>it is determined that an individual qualifies for and wants </a:t>
            </a:r>
            <a:r>
              <a:rPr lang="en-US" dirty="0" smtClean="0"/>
              <a:t>brokerage </a:t>
            </a:r>
            <a:r>
              <a:rPr lang="en-US" dirty="0"/>
              <a:t>services the case manager then sends a referral to the individuals chosen </a:t>
            </a:r>
            <a:r>
              <a:rPr lang="en-US" dirty="0" smtClean="0"/>
              <a:t>brokerage or brokerages</a:t>
            </a:r>
          </a:p>
          <a:p>
            <a:pPr lvl="1"/>
            <a:endParaRPr lang="en-US" dirty="0" smtClean="0"/>
          </a:p>
          <a:p>
            <a:pPr lvl="1"/>
            <a:r>
              <a:rPr lang="en-US" dirty="0" smtClean="0"/>
              <a:t>It is an option for the individual to </a:t>
            </a:r>
            <a:r>
              <a:rPr lang="en-US" dirty="0"/>
              <a:t>interview </a:t>
            </a:r>
            <a:r>
              <a:rPr lang="en-US" dirty="0" smtClean="0"/>
              <a:t>representatives from the brokerage options before </a:t>
            </a:r>
            <a:r>
              <a:rPr lang="en-US" dirty="0"/>
              <a:t>making a final </a:t>
            </a:r>
            <a:r>
              <a:rPr lang="en-US" dirty="0" smtClean="0"/>
              <a:t>choice</a:t>
            </a:r>
          </a:p>
        </p:txBody>
      </p:sp>
    </p:spTree>
    <p:extLst>
      <p:ext uri="{BB962C8B-B14F-4D97-AF65-F5344CB8AC3E}">
        <p14:creationId xmlns:p14="http://schemas.microsoft.com/office/powerpoint/2010/main" val="12462111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529628"/>
            <a:ext cx="10515600" cy="1240971"/>
          </a:xfrm>
        </p:spPr>
        <p:txBody>
          <a:bodyPr/>
          <a:lstStyle/>
          <a:p>
            <a:r>
              <a:rPr lang="en-US" dirty="0"/>
              <a:t>What is a </a:t>
            </a:r>
            <a:r>
              <a:rPr lang="en-US" dirty="0" smtClean="0"/>
              <a:t>Brokerage Personal </a:t>
            </a:r>
            <a:r>
              <a:rPr lang="en-US" dirty="0"/>
              <a:t>Agent?</a:t>
            </a:r>
          </a:p>
        </p:txBody>
      </p:sp>
      <p:sp>
        <p:nvSpPr>
          <p:cNvPr id="4" name="Text Placeholder 3"/>
          <p:cNvSpPr>
            <a:spLocks noGrp="1"/>
          </p:cNvSpPr>
          <p:nvPr>
            <p:ph type="body" sz="half" idx="2"/>
          </p:nvPr>
        </p:nvSpPr>
        <p:spPr>
          <a:xfrm>
            <a:off x="839788" y="758748"/>
            <a:ext cx="3932237" cy="5886496"/>
          </a:xfrm>
        </p:spPr>
        <p:txBody>
          <a:bodyPr>
            <a:normAutofit lnSpcReduction="10000"/>
          </a:bodyPr>
          <a:lstStyle/>
          <a:p>
            <a:r>
              <a:rPr lang="en-US" dirty="0"/>
              <a:t>Brokerages have Personal Agents (PAs) rather than “case managers” of CDDP. PA does not stand for “Personal Assistant”. </a:t>
            </a:r>
          </a:p>
          <a:p>
            <a:r>
              <a:rPr lang="en-US" dirty="0"/>
              <a:t>Personal Agents meet with clients to assess their needs, connect them with support providers and refer them </a:t>
            </a:r>
            <a:r>
              <a:rPr lang="en-US" dirty="0" smtClean="0"/>
              <a:t>to services. </a:t>
            </a:r>
          </a:p>
          <a:p>
            <a:r>
              <a:rPr lang="en-US" dirty="0" smtClean="0">
                <a:ea typeface="Times New Roman" panose="02020603050405020304" pitchFamily="18" charset="0"/>
              </a:rPr>
              <a:t>The Personal Agent assess an individuals support </a:t>
            </a:r>
            <a:r>
              <a:rPr lang="en-US" dirty="0">
                <a:ea typeface="Times New Roman" panose="02020603050405020304" pitchFamily="18" charset="0"/>
              </a:rPr>
              <a:t>needs through the Adult Needs Assessment and Risk Identification </a:t>
            </a:r>
            <a:r>
              <a:rPr lang="en-US" dirty="0" smtClean="0">
                <a:ea typeface="Times New Roman" panose="02020603050405020304" pitchFamily="18" charset="0"/>
              </a:rPr>
              <a:t>Tool.</a:t>
            </a:r>
            <a:r>
              <a:rPr lang="en-US" dirty="0"/>
              <a:t> </a:t>
            </a:r>
            <a:endParaRPr lang="en-US" dirty="0" smtClean="0"/>
          </a:p>
          <a:p>
            <a:r>
              <a:rPr lang="en-US" dirty="0" smtClean="0"/>
              <a:t>Personal </a:t>
            </a:r>
            <a:r>
              <a:rPr lang="en-US" dirty="0"/>
              <a:t>Agents </a:t>
            </a:r>
            <a:r>
              <a:rPr lang="en-US" dirty="0" smtClean="0"/>
              <a:t>write the Individual Service Plan (ISP). Personal Agents monitor and update the ISP as needed throughout the plan year.</a:t>
            </a:r>
          </a:p>
          <a:p>
            <a:r>
              <a:rPr lang="en-US" dirty="0" smtClean="0">
                <a:ea typeface="Times New Roman" panose="02020603050405020304" pitchFamily="18" charset="0"/>
              </a:rPr>
              <a:t>Personal Agents help negotiate </a:t>
            </a:r>
            <a:r>
              <a:rPr lang="en-US" dirty="0">
                <a:ea typeface="Times New Roman" panose="02020603050405020304" pitchFamily="18" charset="0"/>
              </a:rPr>
              <a:t>contracts with </a:t>
            </a:r>
            <a:r>
              <a:rPr lang="en-US" dirty="0" smtClean="0">
                <a:ea typeface="Times New Roman" panose="02020603050405020304" pitchFamily="18" charset="0"/>
              </a:rPr>
              <a:t>Personal Support Workers (PSW) </a:t>
            </a:r>
            <a:r>
              <a:rPr lang="en-US" dirty="0">
                <a:ea typeface="Times New Roman" panose="02020603050405020304" pitchFamily="18" charset="0"/>
              </a:rPr>
              <a:t>and agencies so that </a:t>
            </a:r>
            <a:r>
              <a:rPr lang="en-US" dirty="0" smtClean="0">
                <a:ea typeface="Times New Roman" panose="02020603050405020304" pitchFamily="18" charset="0"/>
              </a:rPr>
              <a:t>individuals </a:t>
            </a:r>
            <a:r>
              <a:rPr lang="en-US" dirty="0">
                <a:ea typeface="Times New Roman" panose="02020603050405020304" pitchFamily="18" charset="0"/>
              </a:rPr>
              <a:t>can access the support services </a:t>
            </a:r>
            <a:r>
              <a:rPr lang="en-US" dirty="0" smtClean="0">
                <a:ea typeface="Times New Roman" panose="02020603050405020304" pitchFamily="18" charset="0"/>
              </a:rPr>
              <a:t>they </a:t>
            </a:r>
            <a:r>
              <a:rPr lang="en-US" dirty="0">
                <a:ea typeface="Times New Roman" panose="02020603050405020304" pitchFamily="18" charset="0"/>
              </a:rPr>
              <a:t>want and need</a:t>
            </a:r>
            <a:r>
              <a:rPr lang="en-US" dirty="0" smtClean="0">
                <a:ea typeface="Times New Roman" panose="02020603050405020304" pitchFamily="18" charset="0"/>
              </a:rPr>
              <a:t>.</a:t>
            </a:r>
          </a:p>
          <a:p>
            <a:r>
              <a:rPr lang="en-US" dirty="0" smtClean="0">
                <a:ea typeface="Times New Roman" panose="02020603050405020304" pitchFamily="18" charset="0"/>
              </a:rPr>
              <a:t>Personal Agents maintain regular contacts with client to ensure support needs are being met and connect clients with services for any unmet needs. </a:t>
            </a:r>
          </a:p>
          <a:p>
            <a:r>
              <a:rPr lang="en-US" dirty="0" smtClean="0"/>
              <a:t>Personal </a:t>
            </a:r>
            <a:r>
              <a:rPr lang="en-US" dirty="0"/>
              <a:t>Agents do not provide personal supports for individuals such as taking them to doctors or assistance with grocery shopping. </a:t>
            </a:r>
          </a:p>
          <a:p>
            <a:endParaRPr lang="en-US" dirty="0"/>
          </a:p>
        </p:txBody>
      </p:sp>
      <p:pic>
        <p:nvPicPr>
          <p:cNvPr id="8" name="Picture Placeholder 7">
            <a:extLst>
              <a:ext uri="{FF2B5EF4-FFF2-40B4-BE49-F238E27FC236}">
                <a16:creationId xmlns:a16="http://schemas.microsoft.com/office/drawing/2014/main" xmlns="" id="{CCA013D6-4FFA-40A3-9400-07CC1160885C}"/>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2508" r="2508"/>
          <a:stretch>
            <a:fillRect/>
          </a:stretch>
        </p:blipFill>
        <p:spPr>
          <a:xfrm>
            <a:off x="5983362" y="1619250"/>
            <a:ext cx="5372026" cy="4241800"/>
          </a:xfrm>
        </p:spPr>
      </p:pic>
    </p:spTree>
    <p:extLst>
      <p:ext uri="{BB962C8B-B14F-4D97-AF65-F5344CB8AC3E}">
        <p14:creationId xmlns:p14="http://schemas.microsoft.com/office/powerpoint/2010/main" val="1303147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4521" y="900819"/>
            <a:ext cx="3932237" cy="529629"/>
          </a:xfrm>
        </p:spPr>
        <p:txBody>
          <a:bodyPr>
            <a:normAutofit fontScale="90000"/>
          </a:bodyPr>
          <a:lstStyle/>
          <a:p>
            <a:r>
              <a:rPr lang="en-US" dirty="0" smtClean="0"/>
              <a:t>Nick’s Personal Agent</a:t>
            </a:r>
            <a:endParaRPr lang="en-US" dirty="0"/>
          </a:p>
        </p:txBody>
      </p:sp>
      <p:pic>
        <p:nvPicPr>
          <p:cNvPr id="5" name="Picture Placeholder 4"/>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l="2508" r="2508"/>
          <a:stretch>
            <a:fillRect/>
          </a:stretch>
        </p:blipFill>
        <p:spPr>
          <a:xfrm rot="5400000">
            <a:off x="5183188" y="987425"/>
            <a:ext cx="6172200" cy="4873625"/>
          </a:xfrm>
        </p:spPr>
      </p:pic>
      <p:sp>
        <p:nvSpPr>
          <p:cNvPr id="4" name="Text Placeholder 3"/>
          <p:cNvSpPr>
            <a:spLocks noGrp="1"/>
          </p:cNvSpPr>
          <p:nvPr>
            <p:ph type="body" sz="half" idx="2"/>
          </p:nvPr>
        </p:nvSpPr>
        <p:spPr>
          <a:xfrm>
            <a:off x="568184" y="1975918"/>
            <a:ext cx="3932237" cy="3811588"/>
          </a:xfrm>
        </p:spPr>
        <p:txBody>
          <a:bodyPr/>
          <a:lstStyle/>
          <a:p>
            <a:r>
              <a:rPr lang="en-US" dirty="0" smtClean="0"/>
              <a:t>While Nick was in his transitions program he found that having a transitions teacher and a Personal Agent helped him feel like he had the freedom to work on his goals independently, but also the support he needed to accomplish them.</a:t>
            </a:r>
          </a:p>
          <a:p>
            <a:endParaRPr lang="en-US" dirty="0"/>
          </a:p>
          <a:p>
            <a:r>
              <a:rPr lang="en-US" dirty="0" smtClean="0"/>
              <a:t>It’s nice to know that if something changes in my life, I can call my Personal Agent and discuss what I want and need. Sometimes it nice just to have someone to listen and help me if I need it.</a:t>
            </a:r>
            <a:endParaRPr lang="en-US" dirty="0"/>
          </a:p>
        </p:txBody>
      </p:sp>
    </p:spTree>
    <p:extLst>
      <p:ext uri="{BB962C8B-B14F-4D97-AF65-F5344CB8AC3E}">
        <p14:creationId xmlns:p14="http://schemas.microsoft.com/office/powerpoint/2010/main" val="2904159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Individual Support Plan (ISP)</a:t>
            </a:r>
            <a:endParaRPr lang="en-US" dirty="0"/>
          </a:p>
        </p:txBody>
      </p:sp>
      <p:sp>
        <p:nvSpPr>
          <p:cNvPr id="2" name="Content Placeholder 1"/>
          <p:cNvSpPr>
            <a:spLocks noGrp="1"/>
          </p:cNvSpPr>
          <p:nvPr>
            <p:ph idx="1"/>
          </p:nvPr>
        </p:nvSpPr>
        <p:spPr/>
        <p:txBody>
          <a:bodyPr/>
          <a:lstStyle/>
          <a:p>
            <a:r>
              <a:rPr lang="en-US" dirty="0" smtClean="0"/>
              <a:t>The ISP is a document </a:t>
            </a:r>
            <a:r>
              <a:rPr lang="en-US" dirty="0"/>
              <a:t>that explains </a:t>
            </a:r>
            <a:r>
              <a:rPr lang="en-US" dirty="0" smtClean="0"/>
              <a:t>an </a:t>
            </a:r>
            <a:r>
              <a:rPr lang="en-US" dirty="0" smtClean="0"/>
              <a:t>individual’s </a:t>
            </a:r>
            <a:r>
              <a:rPr lang="en-US" dirty="0"/>
              <a:t>needs, goals, </a:t>
            </a:r>
            <a:r>
              <a:rPr lang="en-US" dirty="0" smtClean="0"/>
              <a:t>available supports and </a:t>
            </a:r>
            <a:r>
              <a:rPr lang="en-US" dirty="0" smtClean="0"/>
              <a:t>chosen services. </a:t>
            </a:r>
          </a:p>
          <a:p>
            <a:r>
              <a:rPr lang="en-US" dirty="0" smtClean="0"/>
              <a:t>The ISP is based on the following documents: </a:t>
            </a:r>
          </a:p>
          <a:p>
            <a:pPr lvl="1"/>
            <a:r>
              <a:rPr lang="en-US" dirty="0" smtClean="0"/>
              <a:t>Adult Needs Assessment(ANA)</a:t>
            </a:r>
          </a:p>
          <a:p>
            <a:pPr lvl="1"/>
            <a:r>
              <a:rPr lang="en-US" dirty="0" smtClean="0"/>
              <a:t>Risk Identification Tool</a:t>
            </a:r>
          </a:p>
          <a:p>
            <a:pPr lvl="1"/>
            <a:r>
              <a:rPr lang="en-US" dirty="0" smtClean="0"/>
              <a:t>Person Centered Information</a:t>
            </a:r>
          </a:p>
          <a:p>
            <a:r>
              <a:rPr lang="en-US" dirty="0" smtClean="0"/>
              <a:t>Once an ISP is signed, it authorizes all the services an individual will receive for the next plan year.</a:t>
            </a:r>
          </a:p>
          <a:p>
            <a:r>
              <a:rPr lang="en-US" dirty="0" smtClean="0"/>
              <a:t>The ISP contains both waiver and K plan services.</a:t>
            </a:r>
          </a:p>
        </p:txBody>
      </p:sp>
    </p:spTree>
    <p:extLst>
      <p:ext uri="{BB962C8B-B14F-4D97-AF65-F5344CB8AC3E}">
        <p14:creationId xmlns:p14="http://schemas.microsoft.com/office/powerpoint/2010/main" val="331914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45848" y="1"/>
            <a:ext cx="10515600" cy="742384"/>
          </a:xfrm>
        </p:spPr>
        <p:txBody>
          <a:bodyPr>
            <a:normAutofit/>
          </a:bodyPr>
          <a:lstStyle/>
          <a:p>
            <a:pPr algn="ctr"/>
            <a:r>
              <a:rPr lang="en-US" sz="4000" dirty="0" smtClean="0"/>
              <a:t>The Community </a:t>
            </a:r>
            <a:r>
              <a:rPr lang="en-US" sz="4000" dirty="0"/>
              <a:t>First </a:t>
            </a:r>
            <a:r>
              <a:rPr lang="en-US" sz="4000" dirty="0" smtClean="0"/>
              <a:t>Choice Plan (K </a:t>
            </a:r>
            <a:r>
              <a:rPr lang="en-US" sz="4000" dirty="0"/>
              <a:t>plan</a:t>
            </a:r>
            <a:r>
              <a:rPr lang="en-US" sz="4000" dirty="0" smtClean="0"/>
              <a:t>)</a:t>
            </a:r>
            <a:endParaRPr lang="en-US" sz="4000" dirty="0"/>
          </a:p>
        </p:txBody>
      </p:sp>
      <p:sp>
        <p:nvSpPr>
          <p:cNvPr id="8" name="Content Placeholder 7"/>
          <p:cNvSpPr>
            <a:spLocks noGrp="1"/>
          </p:cNvSpPr>
          <p:nvPr>
            <p:ph idx="1"/>
          </p:nvPr>
        </p:nvSpPr>
        <p:spPr>
          <a:xfrm>
            <a:off x="253496" y="1180708"/>
            <a:ext cx="11100303" cy="5350598"/>
          </a:xfrm>
        </p:spPr>
        <p:txBody>
          <a:bodyPr>
            <a:normAutofit/>
          </a:bodyPr>
          <a:lstStyle/>
          <a:p>
            <a:pPr>
              <a:buFont typeface="Wingdings" panose="05000000000000000000" pitchFamily="2" charset="2"/>
              <a:buChar char="v"/>
            </a:pPr>
            <a:r>
              <a:rPr lang="en-US" dirty="0"/>
              <a:t>The </a:t>
            </a:r>
            <a:r>
              <a:rPr lang="en-US" dirty="0" smtClean="0"/>
              <a:t>K Plan provides </a:t>
            </a:r>
            <a:r>
              <a:rPr lang="en-US" dirty="0"/>
              <a:t>personal care and other services in home and </a:t>
            </a:r>
            <a:r>
              <a:rPr lang="en-US" dirty="0" smtClean="0"/>
              <a:t>community based settings.</a:t>
            </a:r>
          </a:p>
          <a:p>
            <a:pPr>
              <a:buFont typeface="Wingdings" panose="05000000000000000000" pitchFamily="2" charset="2"/>
              <a:buChar char="v"/>
            </a:pPr>
            <a:endParaRPr lang="en-US" dirty="0" smtClean="0"/>
          </a:p>
          <a:p>
            <a:pPr>
              <a:buFont typeface="Wingdings" panose="05000000000000000000" pitchFamily="2" charset="2"/>
              <a:buChar char="v"/>
            </a:pPr>
            <a:r>
              <a:rPr lang="en-US" dirty="0" smtClean="0"/>
              <a:t>In </a:t>
            </a:r>
            <a:r>
              <a:rPr lang="en-US" dirty="0"/>
              <a:t>order to be eligible to receive Community First Choice (K plan) </a:t>
            </a:r>
            <a:r>
              <a:rPr lang="en-US" dirty="0" smtClean="0"/>
              <a:t>services they must:</a:t>
            </a:r>
            <a:endParaRPr lang="en-US" dirty="0"/>
          </a:p>
          <a:p>
            <a:pPr>
              <a:buFont typeface="Wingdings" panose="05000000000000000000" pitchFamily="2" charset="2"/>
              <a:buChar char="ü"/>
            </a:pPr>
            <a:r>
              <a:rPr lang="en-US" dirty="0" smtClean="0"/>
              <a:t>Have </a:t>
            </a:r>
            <a:r>
              <a:rPr lang="en-US" dirty="0"/>
              <a:t>OHP Plus (Title XIX Medicaid</a:t>
            </a:r>
            <a:r>
              <a:rPr lang="en-US" dirty="0" smtClean="0"/>
              <a:t>)</a:t>
            </a:r>
          </a:p>
          <a:p>
            <a:pPr>
              <a:buFont typeface="Wingdings" panose="05000000000000000000" pitchFamily="2" charset="2"/>
              <a:buChar char="ü"/>
            </a:pPr>
            <a:r>
              <a:rPr lang="en-US" dirty="0"/>
              <a:t>M</a:t>
            </a:r>
            <a:r>
              <a:rPr lang="en-US" dirty="0" smtClean="0"/>
              <a:t>eet </a:t>
            </a:r>
            <a:r>
              <a:rPr lang="en-US" dirty="0"/>
              <a:t>the ICF/IDD Level of </a:t>
            </a:r>
            <a:r>
              <a:rPr lang="en-US" dirty="0" smtClean="0"/>
              <a:t>Care</a:t>
            </a:r>
          </a:p>
          <a:p>
            <a:pPr>
              <a:buFont typeface="Wingdings" panose="05000000000000000000" pitchFamily="2" charset="2"/>
              <a:buChar char="ü"/>
            </a:pPr>
            <a:r>
              <a:rPr lang="en-US" dirty="0"/>
              <a:t>H</a:t>
            </a:r>
            <a:r>
              <a:rPr lang="en-US" dirty="0" smtClean="0"/>
              <a:t>ave </a:t>
            </a:r>
            <a:r>
              <a:rPr lang="en-US" dirty="0"/>
              <a:t>an assessed need for the </a:t>
            </a:r>
            <a:r>
              <a:rPr lang="en-US" dirty="0" smtClean="0"/>
              <a:t>service</a:t>
            </a:r>
          </a:p>
          <a:p>
            <a:pPr>
              <a:buFont typeface="Wingdings" panose="05000000000000000000" pitchFamily="2" charset="2"/>
              <a:buChar char="ü"/>
            </a:pPr>
            <a:r>
              <a:rPr lang="en-US" dirty="0"/>
              <a:t>Have an ISP in place authorizing the chosen </a:t>
            </a:r>
            <a:r>
              <a:rPr lang="en-US" dirty="0" smtClean="0"/>
              <a:t>service</a:t>
            </a:r>
            <a:endParaRPr lang="en-US" dirty="0"/>
          </a:p>
          <a:p>
            <a:pPr>
              <a:buFont typeface="Wingdings" panose="05000000000000000000" pitchFamily="2" charset="2"/>
              <a:buChar char="ü"/>
            </a:pPr>
            <a:endParaRPr lang="en-US" sz="2000" dirty="0" smtClean="0"/>
          </a:p>
        </p:txBody>
      </p:sp>
    </p:spTree>
    <p:extLst>
      <p:ext uri="{BB962C8B-B14F-4D97-AF65-F5344CB8AC3E}">
        <p14:creationId xmlns:p14="http://schemas.microsoft.com/office/powerpoint/2010/main" val="5869440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10418956" cy="776868"/>
          </a:xfrm>
        </p:spPr>
        <p:txBody>
          <a:bodyPr>
            <a:normAutofit/>
          </a:bodyPr>
          <a:lstStyle/>
          <a:p>
            <a:r>
              <a:rPr lang="en-US" sz="2800" dirty="0"/>
              <a:t>“</a:t>
            </a:r>
            <a:r>
              <a:rPr lang="en-US" sz="2800" dirty="0" smtClean="0"/>
              <a:t>Not just </a:t>
            </a:r>
            <a:r>
              <a:rPr lang="en-US" sz="2800" dirty="0"/>
              <a:t>a bus pass” guide to what we do (K plan services while in YTP)</a:t>
            </a:r>
          </a:p>
        </p:txBody>
      </p:sp>
      <p:sp>
        <p:nvSpPr>
          <p:cNvPr id="4" name="Text Placeholder 3"/>
          <p:cNvSpPr>
            <a:spLocks noGrp="1"/>
          </p:cNvSpPr>
          <p:nvPr>
            <p:ph type="body" sz="half" idx="2"/>
          </p:nvPr>
        </p:nvSpPr>
        <p:spPr>
          <a:xfrm>
            <a:off x="839788" y="1234068"/>
            <a:ext cx="3932237" cy="4634920"/>
          </a:xfrm>
        </p:spPr>
        <p:txBody>
          <a:bodyPr/>
          <a:lstStyle/>
          <a:p>
            <a:r>
              <a:rPr lang="en-US" dirty="0"/>
              <a:t>Assistive devices</a:t>
            </a:r>
          </a:p>
          <a:p>
            <a:r>
              <a:rPr lang="en-US" dirty="0"/>
              <a:t>Assistive Technology</a:t>
            </a:r>
          </a:p>
          <a:p>
            <a:r>
              <a:rPr lang="en-US" dirty="0"/>
              <a:t>Bus Pass </a:t>
            </a:r>
            <a:r>
              <a:rPr lang="en-US" dirty="0" smtClean="0"/>
              <a:t>and </a:t>
            </a:r>
            <a:r>
              <a:rPr lang="en-US" dirty="0"/>
              <a:t>other community transportation that meets student’s needs beyond the LTD </a:t>
            </a:r>
            <a:r>
              <a:rPr lang="en-US" dirty="0" smtClean="0"/>
              <a:t>bus fare</a:t>
            </a:r>
            <a:endParaRPr lang="en-US" dirty="0"/>
          </a:p>
          <a:p>
            <a:r>
              <a:rPr lang="en-US" dirty="0"/>
              <a:t>Behavior support specialist who works in conjunction with school psychologist to implement a positive behavior support plan that extends beyond school doors.</a:t>
            </a:r>
          </a:p>
          <a:p>
            <a:r>
              <a:rPr lang="en-US" dirty="0"/>
              <a:t>Personal Support Workers (Attendant Care)</a:t>
            </a:r>
          </a:p>
          <a:p>
            <a:r>
              <a:rPr lang="en-US" dirty="0"/>
              <a:t>Community Nurse Services </a:t>
            </a:r>
          </a:p>
          <a:p>
            <a:r>
              <a:rPr lang="en-US" dirty="0"/>
              <a:t>Environmental Modifications </a:t>
            </a:r>
          </a:p>
          <a:p>
            <a:r>
              <a:rPr lang="en-US" dirty="0" smtClean="0"/>
              <a:t>Relief </a:t>
            </a:r>
            <a:r>
              <a:rPr lang="en-US" dirty="0"/>
              <a:t>Care </a:t>
            </a:r>
          </a:p>
          <a:p>
            <a:r>
              <a:rPr lang="en-US" dirty="0" smtClean="0"/>
              <a:t>Skill </a:t>
            </a:r>
            <a:r>
              <a:rPr lang="en-US" dirty="0"/>
              <a:t>Training that supplements and builds upon school program</a:t>
            </a:r>
          </a:p>
          <a:p>
            <a:endParaRPr lang="en-US" dirty="0"/>
          </a:p>
        </p:txBody>
      </p:sp>
      <p:pic>
        <p:nvPicPr>
          <p:cNvPr id="8" name="Picture Placeholder 7">
            <a:extLst>
              <a:ext uri="{FF2B5EF4-FFF2-40B4-BE49-F238E27FC236}">
                <a16:creationId xmlns:a16="http://schemas.microsoft.com/office/drawing/2014/main" xmlns="" id="{15039BB5-A115-4EC9-8EC9-1EE294A79F22}"/>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10520" b="10520"/>
          <a:stretch>
            <a:fillRect/>
          </a:stretch>
        </p:blipFill>
        <p:spPr>
          <a:xfrm>
            <a:off x="5791200" y="1790699"/>
            <a:ext cx="4738864" cy="3999493"/>
          </a:xfrm>
        </p:spPr>
      </p:pic>
    </p:spTree>
    <p:extLst>
      <p:ext uri="{BB962C8B-B14F-4D97-AF65-F5344CB8AC3E}">
        <p14:creationId xmlns:p14="http://schemas.microsoft.com/office/powerpoint/2010/main" val="40047951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10515600" cy="1103971"/>
          </a:xfrm>
        </p:spPr>
        <p:txBody>
          <a:bodyPr/>
          <a:lstStyle/>
          <a:p>
            <a:pPr algn="ctr"/>
            <a:r>
              <a:rPr lang="en-US" dirty="0"/>
              <a:t>Community </a:t>
            </a:r>
            <a:r>
              <a:rPr lang="en-US" dirty="0" smtClean="0"/>
              <a:t>Transportation</a:t>
            </a:r>
            <a:endParaRPr lang="en-US" dirty="0"/>
          </a:p>
        </p:txBody>
      </p:sp>
      <p:sp>
        <p:nvSpPr>
          <p:cNvPr id="4" name="Text Placeholder 3"/>
          <p:cNvSpPr>
            <a:spLocks noGrp="1"/>
          </p:cNvSpPr>
          <p:nvPr>
            <p:ph type="body" sz="half" idx="2"/>
          </p:nvPr>
        </p:nvSpPr>
        <p:spPr>
          <a:xfrm>
            <a:off x="573088" y="1762453"/>
            <a:ext cx="3932237" cy="4307817"/>
          </a:xfrm>
        </p:spPr>
        <p:txBody>
          <a:bodyPr/>
          <a:lstStyle/>
          <a:p>
            <a:r>
              <a:rPr lang="en-US" dirty="0"/>
              <a:t>Nick Has his own vehicle that with the assistance of family &amp; friends who can drive he can get around town.</a:t>
            </a:r>
          </a:p>
          <a:p>
            <a:r>
              <a:rPr lang="en-US" dirty="0"/>
              <a:t>Thanks to his support services through Full Access</a:t>
            </a:r>
            <a:r>
              <a:rPr lang="en-US" dirty="0" smtClean="0"/>
              <a:t>, </a:t>
            </a:r>
            <a:r>
              <a:rPr lang="en-US" dirty="0"/>
              <a:t>Nick also receives a bus pass which he uses on a daily basis to get to work and other places in the community, His supports through Full Access, also allow him to receive services through budget taxi services</a:t>
            </a:r>
            <a:r>
              <a:rPr lang="en-US" dirty="0" smtClean="0"/>
              <a:t>.</a:t>
            </a:r>
          </a:p>
          <a:p>
            <a:r>
              <a:rPr lang="en-US" dirty="0" smtClean="0"/>
              <a:t>When in transitions Nick utilized his brokerage services to maintain consistent community transportation throughout the year.</a:t>
            </a:r>
            <a:endParaRPr lang="en-US" dirty="0"/>
          </a:p>
        </p:txBody>
      </p:sp>
      <p:pic>
        <p:nvPicPr>
          <p:cNvPr id="8" name="Picture Placeholder 7">
            <a:extLst>
              <a:ext uri="{FF2B5EF4-FFF2-40B4-BE49-F238E27FC236}">
                <a16:creationId xmlns:a16="http://schemas.microsoft.com/office/drawing/2014/main" xmlns="" id="{29A76782-961F-48BB-814F-5ADDF6747562}"/>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2508" r="2508"/>
          <a:stretch>
            <a:fillRect/>
          </a:stretch>
        </p:blipFill>
        <p:spPr>
          <a:xfrm>
            <a:off x="6200774" y="3192565"/>
            <a:ext cx="4525963" cy="3228976"/>
          </a:xfrm>
        </p:spPr>
      </p:pic>
      <p:pic>
        <p:nvPicPr>
          <p:cNvPr id="10" name="Picture 9">
            <a:extLst>
              <a:ext uri="{FF2B5EF4-FFF2-40B4-BE49-F238E27FC236}">
                <a16:creationId xmlns:a16="http://schemas.microsoft.com/office/drawing/2014/main" xmlns="" id="{248011EF-A4A4-4B12-B1CF-B728B162EF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2376" y="219752"/>
            <a:ext cx="1984250" cy="1370441"/>
          </a:xfrm>
          <a:prstGeom prst="rect">
            <a:avLst/>
          </a:prstGeom>
        </p:spPr>
      </p:pic>
    </p:spTree>
    <p:extLst>
      <p:ext uri="{BB962C8B-B14F-4D97-AF65-F5344CB8AC3E}">
        <p14:creationId xmlns:p14="http://schemas.microsoft.com/office/powerpoint/2010/main" val="31777867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210767"/>
            <a:ext cx="10515600" cy="781136"/>
          </a:xfrm>
        </p:spPr>
        <p:txBody>
          <a:bodyPr/>
          <a:lstStyle/>
          <a:p>
            <a:pPr algn="ctr"/>
            <a:r>
              <a:rPr lang="en-US" dirty="0"/>
              <a:t>What is a Personal Support </a:t>
            </a:r>
            <a:r>
              <a:rPr lang="en-US" dirty="0" smtClean="0"/>
              <a:t>Worker (PSW)?</a:t>
            </a:r>
            <a:endParaRPr lang="en-US" dirty="0"/>
          </a:p>
        </p:txBody>
      </p:sp>
      <p:sp>
        <p:nvSpPr>
          <p:cNvPr id="4" name="Text Placeholder 3"/>
          <p:cNvSpPr>
            <a:spLocks noGrp="1"/>
          </p:cNvSpPr>
          <p:nvPr>
            <p:ph type="body" sz="half" idx="2"/>
          </p:nvPr>
        </p:nvSpPr>
        <p:spPr>
          <a:xfrm>
            <a:off x="432382" y="688799"/>
            <a:ext cx="3932237" cy="5838750"/>
          </a:xfrm>
        </p:spPr>
        <p:txBody>
          <a:bodyPr/>
          <a:lstStyle/>
          <a:p>
            <a:pPr marL="285750" lvl="0" indent="-285750">
              <a:buFont typeface="Wingdings" panose="05000000000000000000" pitchFamily="2" charset="2"/>
              <a:buChar char="Ø"/>
            </a:pPr>
            <a:r>
              <a:rPr lang="en-US" dirty="0"/>
              <a:t>Personal Support Worker’s or PSW’s </a:t>
            </a:r>
            <a:r>
              <a:rPr lang="en-US" dirty="0" smtClean="0"/>
              <a:t>are </a:t>
            </a:r>
            <a:r>
              <a:rPr lang="en-US" dirty="0"/>
              <a:t>people who </a:t>
            </a:r>
            <a:r>
              <a:rPr lang="en-US" dirty="0" smtClean="0"/>
              <a:t>provide </a:t>
            </a:r>
            <a:r>
              <a:rPr lang="en-US" dirty="0"/>
              <a:t>supports to the individual receiving services</a:t>
            </a:r>
            <a:r>
              <a:rPr lang="en-US" dirty="0" smtClean="0"/>
              <a:t>.</a:t>
            </a:r>
          </a:p>
          <a:p>
            <a:pPr marL="285750" lvl="0" indent="-285750">
              <a:buFont typeface="Wingdings" panose="05000000000000000000" pitchFamily="2" charset="2"/>
              <a:buChar char="Ø"/>
            </a:pPr>
            <a:r>
              <a:rPr lang="en-US" dirty="0" smtClean="0"/>
              <a:t>Family members and friends can </a:t>
            </a:r>
            <a:r>
              <a:rPr lang="en-US" dirty="0"/>
              <a:t>be Personal Support Workers. </a:t>
            </a:r>
            <a:endParaRPr lang="en-US" dirty="0" smtClean="0"/>
          </a:p>
          <a:p>
            <a:pPr marL="285750" lvl="0" indent="-285750">
              <a:buFont typeface="Wingdings" panose="05000000000000000000" pitchFamily="2" charset="2"/>
              <a:buChar char="Ø"/>
            </a:pPr>
            <a:r>
              <a:rPr lang="en-US" dirty="0" smtClean="0"/>
              <a:t>All PSWs must pass a criminal history check and are mandatory abuse reporters.</a:t>
            </a:r>
          </a:p>
          <a:p>
            <a:pPr marL="285750" lvl="0" indent="-285750">
              <a:buFont typeface="Wingdings" panose="05000000000000000000" pitchFamily="2" charset="2"/>
              <a:buChar char="Ø"/>
            </a:pPr>
            <a:r>
              <a:rPr lang="en-US" dirty="0" smtClean="0"/>
              <a:t>PSW’s are independent contractors. They </a:t>
            </a:r>
            <a:r>
              <a:rPr lang="en-US" u="sng" dirty="0" smtClean="0"/>
              <a:t>do not </a:t>
            </a:r>
            <a:r>
              <a:rPr lang="en-US" dirty="0" smtClean="0"/>
              <a:t>work for the brokerage.</a:t>
            </a:r>
            <a:endParaRPr lang="en-US" dirty="0"/>
          </a:p>
          <a:p>
            <a:pPr marL="285750" lvl="0" indent="-285750">
              <a:buFont typeface="Wingdings" panose="05000000000000000000" pitchFamily="2" charset="2"/>
              <a:buChar char="Ø"/>
            </a:pPr>
            <a:r>
              <a:rPr lang="en-US" dirty="0" smtClean="0"/>
              <a:t>PSW’s </a:t>
            </a:r>
            <a:r>
              <a:rPr lang="en-US" dirty="0"/>
              <a:t>are employed by the Individual </a:t>
            </a:r>
            <a:r>
              <a:rPr lang="en-US" dirty="0" smtClean="0"/>
              <a:t>or their Employer of Record/designated representative. </a:t>
            </a:r>
          </a:p>
          <a:p>
            <a:pPr marL="285750" lvl="0" indent="-285750">
              <a:buFont typeface="Wingdings" panose="05000000000000000000" pitchFamily="2" charset="2"/>
              <a:buChar char="Ø"/>
            </a:pPr>
            <a:r>
              <a:rPr lang="en-US" dirty="0" smtClean="0"/>
              <a:t>PSW’s are </a:t>
            </a:r>
            <a:r>
              <a:rPr lang="en-US" dirty="0"/>
              <a:t>paid </a:t>
            </a:r>
            <a:r>
              <a:rPr lang="en-US" dirty="0" smtClean="0"/>
              <a:t>by a mix of state and federal funding. </a:t>
            </a:r>
          </a:p>
          <a:p>
            <a:pPr marL="285750" lvl="0" indent="-285750">
              <a:buFont typeface="Wingdings" panose="05000000000000000000" pitchFamily="2" charset="2"/>
              <a:buChar char="Ø"/>
            </a:pPr>
            <a:r>
              <a:rPr lang="en-US" dirty="0" smtClean="0"/>
              <a:t>A PSW can work up to 40 hours a week or 50 hours a week if they have an overtime exception. </a:t>
            </a:r>
          </a:p>
          <a:p>
            <a:pPr marL="285750" lvl="0" indent="-285750">
              <a:buFont typeface="Wingdings" panose="05000000000000000000" pitchFamily="2" charset="2"/>
              <a:buChar char="Ø"/>
            </a:pPr>
            <a:r>
              <a:rPr lang="en-US" dirty="0" smtClean="0"/>
              <a:t>A PSW can also be a job coach. The PSW must complete job coach training requirements to be both.</a:t>
            </a:r>
          </a:p>
          <a:p>
            <a:pPr marL="285750" lvl="0" indent="-285750">
              <a:buFont typeface="Wingdings" panose="05000000000000000000" pitchFamily="2" charset="2"/>
              <a:buChar char="Ø"/>
            </a:pPr>
            <a:endParaRPr lang="en-US" dirty="0"/>
          </a:p>
          <a:p>
            <a:endParaRPr lang="en-US" dirty="0"/>
          </a:p>
          <a:p>
            <a:endParaRPr lang="en-US" dirty="0"/>
          </a:p>
        </p:txBody>
      </p:sp>
      <p:pic>
        <p:nvPicPr>
          <p:cNvPr id="7" name="Picture Placeholder 6">
            <a:extLst>
              <a:ext uri="{FF2B5EF4-FFF2-40B4-BE49-F238E27FC236}">
                <a16:creationId xmlns:a16="http://schemas.microsoft.com/office/drawing/2014/main" xmlns="" id="{C35A6FA8-B41F-4E42-8F64-390F126A8F08}"/>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7664" r="7664"/>
          <a:stretch>
            <a:fillRect/>
          </a:stretch>
        </p:blipFill>
        <p:spPr>
          <a:xfrm>
            <a:off x="5183188" y="1566514"/>
            <a:ext cx="6284912" cy="4285011"/>
          </a:xfrm>
        </p:spPr>
      </p:pic>
    </p:spTree>
    <p:extLst>
      <p:ext uri="{BB962C8B-B14F-4D97-AF65-F5344CB8AC3E}">
        <p14:creationId xmlns:p14="http://schemas.microsoft.com/office/powerpoint/2010/main" val="18160387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384772"/>
          </a:xfrm>
        </p:spPr>
        <p:txBody>
          <a:bodyPr>
            <a:normAutofit fontScale="90000"/>
          </a:bodyPr>
          <a:lstStyle/>
          <a:p>
            <a:r>
              <a:rPr lang="en-US" dirty="0" smtClean="0"/>
              <a:t>Common PSW services:</a:t>
            </a:r>
            <a:endParaRPr lang="en-US" dirty="0"/>
          </a:p>
        </p:txBody>
      </p:sp>
      <p:sp>
        <p:nvSpPr>
          <p:cNvPr id="3" name="Picture Placeholder 2"/>
          <p:cNvSpPr>
            <a:spLocks noGrp="1"/>
          </p:cNvSpPr>
          <p:nvPr>
            <p:ph type="pic" idx="1"/>
          </p:nvPr>
        </p:nvSpPr>
        <p:spPr/>
      </p:sp>
      <p:sp>
        <p:nvSpPr>
          <p:cNvPr id="4" name="Text Placeholder 3"/>
          <p:cNvSpPr>
            <a:spLocks noGrp="1"/>
          </p:cNvSpPr>
          <p:nvPr>
            <p:ph type="body" sz="half" idx="2"/>
          </p:nvPr>
        </p:nvSpPr>
        <p:spPr>
          <a:xfrm>
            <a:off x="839788" y="987425"/>
            <a:ext cx="3932237" cy="4881563"/>
          </a:xfrm>
        </p:spPr>
        <p:txBody>
          <a:bodyPr>
            <a:normAutofit/>
          </a:bodyPr>
          <a:lstStyle/>
          <a:p>
            <a:pPr marL="285750" indent="-285750">
              <a:buFont typeface="Arial" panose="020B0604020202020204" pitchFamily="34" charset="0"/>
              <a:buChar char="•"/>
            </a:pPr>
            <a:r>
              <a:rPr lang="en-US" dirty="0" smtClean="0"/>
              <a:t>Assisting with skill </a:t>
            </a:r>
            <a:r>
              <a:rPr lang="en-US" dirty="0"/>
              <a:t>building to increase independence in daily living </a:t>
            </a:r>
            <a:r>
              <a:rPr lang="en-US" dirty="0" smtClean="0"/>
              <a:t>skills </a:t>
            </a:r>
          </a:p>
          <a:p>
            <a:pPr marL="285750" indent="-285750">
              <a:buFont typeface="Arial" panose="020B0604020202020204" pitchFamily="34" charset="0"/>
              <a:buChar char="•"/>
            </a:pPr>
            <a:r>
              <a:rPr lang="en-US" dirty="0" smtClean="0"/>
              <a:t>Develop routines and assistance for grooming and hygiene </a:t>
            </a:r>
          </a:p>
          <a:p>
            <a:pPr marL="285750" indent="-285750">
              <a:buFont typeface="Arial" panose="020B0604020202020204" pitchFamily="34" charset="0"/>
              <a:buChar char="•"/>
            </a:pPr>
            <a:r>
              <a:rPr lang="en-US" dirty="0"/>
              <a:t>N</a:t>
            </a:r>
            <a:r>
              <a:rPr lang="en-US" dirty="0" smtClean="0"/>
              <a:t>utrition </a:t>
            </a:r>
            <a:r>
              <a:rPr lang="en-US" dirty="0"/>
              <a:t>and meal </a:t>
            </a:r>
            <a:r>
              <a:rPr lang="en-US" dirty="0" smtClean="0"/>
              <a:t>planning </a:t>
            </a:r>
          </a:p>
          <a:p>
            <a:pPr marL="285750" indent="-285750">
              <a:buFont typeface="Arial" panose="020B0604020202020204" pitchFamily="34" charset="0"/>
              <a:buChar char="•"/>
            </a:pPr>
            <a:r>
              <a:rPr lang="en-US" dirty="0"/>
              <a:t>H</a:t>
            </a:r>
            <a:r>
              <a:rPr lang="en-US" dirty="0" smtClean="0"/>
              <a:t>ome organization </a:t>
            </a:r>
            <a:r>
              <a:rPr lang="en-US" dirty="0"/>
              <a:t>and </a:t>
            </a:r>
            <a:r>
              <a:rPr lang="en-US" dirty="0" smtClean="0"/>
              <a:t>cleaning</a:t>
            </a:r>
          </a:p>
          <a:p>
            <a:pPr marL="285750" indent="-285750">
              <a:buFont typeface="Arial" panose="020B0604020202020204" pitchFamily="34" charset="0"/>
              <a:buChar char="•"/>
            </a:pPr>
            <a:r>
              <a:rPr lang="en-US" dirty="0" smtClean="0"/>
              <a:t>Support with </a:t>
            </a:r>
            <a:r>
              <a:rPr lang="en-US" dirty="0"/>
              <a:t>obtaining medical </a:t>
            </a:r>
            <a:r>
              <a:rPr lang="en-US" dirty="0" smtClean="0"/>
              <a:t>care, attending doctors appointments </a:t>
            </a:r>
            <a:r>
              <a:rPr lang="en-US" dirty="0"/>
              <a:t>and follow-up health </a:t>
            </a:r>
            <a:r>
              <a:rPr lang="en-US" dirty="0" smtClean="0"/>
              <a:t>care</a:t>
            </a:r>
          </a:p>
          <a:p>
            <a:pPr marL="285750" indent="-285750">
              <a:buFont typeface="Arial" panose="020B0604020202020204" pitchFamily="34" charset="0"/>
              <a:buChar char="•"/>
            </a:pPr>
            <a:r>
              <a:rPr lang="en-US" dirty="0"/>
              <a:t>T</a:t>
            </a:r>
            <a:r>
              <a:rPr lang="en-US" dirty="0" smtClean="0"/>
              <a:t>ransportation to access the community</a:t>
            </a:r>
          </a:p>
          <a:p>
            <a:pPr marL="285750" indent="-285750">
              <a:buFont typeface="Arial" panose="020B0604020202020204" pitchFamily="34" charset="0"/>
              <a:buChar char="•"/>
            </a:pPr>
            <a:r>
              <a:rPr lang="en-US" dirty="0" smtClean="0"/>
              <a:t>Grocery shopping</a:t>
            </a:r>
          </a:p>
          <a:p>
            <a:pPr marL="285750" indent="-285750">
              <a:buFont typeface="Arial" panose="020B0604020202020204" pitchFamily="34" charset="0"/>
              <a:buChar char="•"/>
            </a:pPr>
            <a:r>
              <a:rPr lang="en-US" dirty="0" smtClean="0"/>
              <a:t>Assist with achieving personal goals</a:t>
            </a:r>
          </a:p>
          <a:p>
            <a:pPr marL="285750" indent="-285750">
              <a:buFont typeface="Arial" panose="020B0604020202020204" pitchFamily="34" charset="0"/>
              <a:buChar char="•"/>
            </a:pPr>
            <a:r>
              <a:rPr lang="en-US" dirty="0" smtClean="0"/>
              <a:t>Cognitive and emotional support during social activities</a:t>
            </a:r>
          </a:p>
          <a:p>
            <a:pPr marL="285750" indent="-285750">
              <a:buFont typeface="Arial" panose="020B0604020202020204" pitchFamily="34" charset="0"/>
              <a:buChar char="•"/>
            </a:pPr>
            <a:r>
              <a:rPr lang="en-US" dirty="0" smtClean="0"/>
              <a:t>Communication assistance</a:t>
            </a:r>
          </a:p>
          <a:p>
            <a:pPr marL="285750" indent="-285750">
              <a:buFont typeface="Arial" panose="020B0604020202020204" pitchFamily="34" charset="0"/>
              <a:buChar char="•"/>
            </a:pPr>
            <a:r>
              <a:rPr lang="en-US" dirty="0" smtClean="0"/>
              <a:t>General problem solving </a:t>
            </a:r>
            <a:r>
              <a:rPr lang="en-US" dirty="0" err="1" smtClean="0"/>
              <a:t>assitance</a:t>
            </a:r>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277864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22222"/>
            <a:ext cx="10515600" cy="493414"/>
          </a:xfrm>
        </p:spPr>
        <p:txBody>
          <a:bodyPr>
            <a:normAutofit fontScale="90000"/>
          </a:bodyPr>
          <a:lstStyle/>
          <a:p>
            <a:pPr algn="ctr"/>
            <a:r>
              <a:rPr lang="en-US" dirty="0"/>
              <a:t> </a:t>
            </a: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sz="4000" b="1" dirty="0" smtClean="0"/>
              <a:t>What </a:t>
            </a:r>
            <a:r>
              <a:rPr lang="en-US" sz="4000" b="1" dirty="0"/>
              <a:t>are Waiver services?</a:t>
            </a:r>
          </a:p>
        </p:txBody>
      </p:sp>
      <p:sp>
        <p:nvSpPr>
          <p:cNvPr id="4" name="Text Placeholder 3"/>
          <p:cNvSpPr>
            <a:spLocks noGrp="1"/>
          </p:cNvSpPr>
          <p:nvPr>
            <p:ph type="body" sz="half" idx="2"/>
          </p:nvPr>
        </p:nvSpPr>
        <p:spPr>
          <a:xfrm>
            <a:off x="396168" y="726925"/>
            <a:ext cx="8277052" cy="6054121"/>
          </a:xfrm>
        </p:spPr>
        <p:txBody>
          <a:bodyPr>
            <a:normAutofit/>
          </a:bodyPr>
          <a:lstStyle/>
          <a:p>
            <a:pPr marL="457200" indent="-457200">
              <a:buFont typeface="Wingdings" panose="05000000000000000000" pitchFamily="2" charset="2"/>
              <a:buChar char="v"/>
            </a:pPr>
            <a:r>
              <a:rPr lang="en-US" sz="2800" dirty="0" smtClean="0"/>
              <a:t>Waivers </a:t>
            </a:r>
            <a:r>
              <a:rPr lang="en-US" sz="2800" dirty="0"/>
              <a:t>waive </a:t>
            </a:r>
            <a:r>
              <a:rPr lang="en-US" sz="2800" dirty="0" smtClean="0"/>
              <a:t>the individuals </a:t>
            </a:r>
            <a:r>
              <a:rPr lang="en-US" sz="2800" dirty="0"/>
              <a:t>right to receive services in an </a:t>
            </a:r>
            <a:r>
              <a:rPr lang="en-US" sz="2800" dirty="0" smtClean="0"/>
              <a:t>institution, making </a:t>
            </a:r>
            <a:r>
              <a:rPr lang="en-US" sz="2800" dirty="0"/>
              <a:t>it possible for </a:t>
            </a:r>
            <a:r>
              <a:rPr lang="en-US" sz="2800" dirty="0" smtClean="0"/>
              <a:t>the individual to </a:t>
            </a:r>
            <a:r>
              <a:rPr lang="en-US" sz="2800" dirty="0"/>
              <a:t>receive services in </a:t>
            </a:r>
            <a:r>
              <a:rPr lang="en-US" sz="2800" dirty="0" smtClean="0"/>
              <a:t>their community</a:t>
            </a:r>
          </a:p>
          <a:p>
            <a:pPr marL="457200" indent="-457200">
              <a:buFont typeface="Wingdings" panose="05000000000000000000" pitchFamily="2" charset="2"/>
              <a:buChar char="v"/>
            </a:pPr>
            <a:r>
              <a:rPr lang="en-US" sz="2800" dirty="0" smtClean="0"/>
              <a:t>In </a:t>
            </a:r>
            <a:r>
              <a:rPr lang="en-US" sz="2800" dirty="0"/>
              <a:t>order </a:t>
            </a:r>
            <a:r>
              <a:rPr lang="en-US" sz="2800" dirty="0" smtClean="0"/>
              <a:t>for an individual to </a:t>
            </a:r>
            <a:r>
              <a:rPr lang="en-US" sz="2800" dirty="0"/>
              <a:t>be eligible to receive </a:t>
            </a:r>
            <a:r>
              <a:rPr lang="en-US" sz="2800" dirty="0" smtClean="0"/>
              <a:t>waiver services they must:</a:t>
            </a:r>
          </a:p>
          <a:p>
            <a:pPr marL="285750" indent="-285750">
              <a:buFont typeface="Wingdings" panose="05000000000000000000" pitchFamily="2" charset="2"/>
              <a:buChar char="ü"/>
            </a:pPr>
            <a:r>
              <a:rPr lang="en-US" sz="2800" dirty="0"/>
              <a:t>H</a:t>
            </a:r>
            <a:r>
              <a:rPr lang="en-US" sz="2800" dirty="0" smtClean="0"/>
              <a:t>ave OSIP-M</a:t>
            </a:r>
          </a:p>
          <a:p>
            <a:pPr marL="285750" indent="-285750">
              <a:buFont typeface="Wingdings" panose="05000000000000000000" pitchFamily="2" charset="2"/>
              <a:buChar char="ü"/>
            </a:pPr>
            <a:r>
              <a:rPr lang="en-US" sz="2800" dirty="0"/>
              <a:t>M</a:t>
            </a:r>
            <a:r>
              <a:rPr lang="en-US" sz="2800" dirty="0" smtClean="0"/>
              <a:t>eet </a:t>
            </a:r>
            <a:r>
              <a:rPr lang="en-US" sz="2800" dirty="0"/>
              <a:t>ICF/IDD Level of </a:t>
            </a:r>
            <a:r>
              <a:rPr lang="en-US" sz="2800" dirty="0" smtClean="0"/>
              <a:t>Care </a:t>
            </a:r>
          </a:p>
          <a:p>
            <a:pPr marL="285750" indent="-285750">
              <a:buFont typeface="Wingdings" panose="05000000000000000000" pitchFamily="2" charset="2"/>
              <a:buChar char="ü"/>
            </a:pPr>
            <a:r>
              <a:rPr lang="en-US" sz="2800" dirty="0"/>
              <a:t>H</a:t>
            </a:r>
            <a:r>
              <a:rPr lang="en-US" sz="2800" dirty="0" smtClean="0"/>
              <a:t>ave </a:t>
            </a:r>
            <a:r>
              <a:rPr lang="en-US" sz="2800" dirty="0"/>
              <a:t>an assessed need for the </a:t>
            </a:r>
            <a:r>
              <a:rPr lang="en-US" sz="2800" dirty="0" smtClean="0"/>
              <a:t>service  </a:t>
            </a:r>
          </a:p>
          <a:p>
            <a:pPr marL="285750" indent="-285750">
              <a:buFont typeface="Wingdings" panose="05000000000000000000" pitchFamily="2" charset="2"/>
              <a:buChar char="ü"/>
            </a:pPr>
            <a:r>
              <a:rPr lang="en-US" sz="2800" dirty="0" smtClean="0"/>
              <a:t>Requires </a:t>
            </a:r>
            <a:r>
              <a:rPr lang="en-US" sz="2800" dirty="0"/>
              <a:t>at least one </a:t>
            </a:r>
            <a:r>
              <a:rPr lang="en-US" sz="2800" dirty="0" smtClean="0"/>
              <a:t>waiver service </a:t>
            </a:r>
            <a:r>
              <a:rPr lang="en-US" sz="2800" dirty="0"/>
              <a:t>every </a:t>
            </a:r>
            <a:r>
              <a:rPr lang="en-US" sz="2800" dirty="0" smtClean="0"/>
              <a:t>month</a:t>
            </a:r>
          </a:p>
          <a:p>
            <a:pPr marL="285750" indent="-285750">
              <a:buFont typeface="Wingdings" panose="05000000000000000000" pitchFamily="2" charset="2"/>
              <a:buChar char="ü"/>
            </a:pPr>
            <a:r>
              <a:rPr lang="en-US" sz="2800" dirty="0"/>
              <a:t>H</a:t>
            </a:r>
            <a:r>
              <a:rPr lang="en-US" sz="2800" dirty="0" smtClean="0"/>
              <a:t>ave </a:t>
            </a:r>
            <a:r>
              <a:rPr lang="en-US" sz="2800" dirty="0"/>
              <a:t>an ISP in place authorizing </a:t>
            </a:r>
            <a:r>
              <a:rPr lang="en-US" sz="2800" dirty="0" smtClean="0"/>
              <a:t>the chosen waiver service</a:t>
            </a:r>
          </a:p>
        </p:txBody>
      </p:sp>
    </p:spTree>
    <p:extLst>
      <p:ext uri="{BB962C8B-B14F-4D97-AF65-F5344CB8AC3E}">
        <p14:creationId xmlns:p14="http://schemas.microsoft.com/office/powerpoint/2010/main" val="3674611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504008"/>
          </a:xfrm>
        </p:spPr>
        <p:txBody>
          <a:bodyPr>
            <a:normAutofit fontScale="90000"/>
          </a:bodyPr>
          <a:lstStyle/>
          <a:p>
            <a:pPr algn="ctr"/>
            <a:r>
              <a:rPr lang="en-US" dirty="0" smtClean="0"/>
              <a:t>Objectives:</a:t>
            </a:r>
            <a:endParaRPr lang="en-US" dirty="0"/>
          </a:p>
        </p:txBody>
      </p:sp>
      <p:sp>
        <p:nvSpPr>
          <p:cNvPr id="3" name="Content Placeholder 2"/>
          <p:cNvSpPr>
            <a:spLocks noGrp="1"/>
          </p:cNvSpPr>
          <p:nvPr>
            <p:ph idx="1"/>
          </p:nvPr>
        </p:nvSpPr>
        <p:spPr>
          <a:xfrm>
            <a:off x="838200" y="504008"/>
            <a:ext cx="10515600" cy="5307829"/>
          </a:xfrm>
        </p:spPr>
        <p:txBody>
          <a:bodyPr/>
          <a:lstStyle/>
          <a:p>
            <a:pPr marL="514350" indent="-514350">
              <a:buFont typeface="+mj-lt"/>
              <a:buAutoNum type="arabicParenR"/>
            </a:pPr>
            <a:endParaRPr lang="en-US" dirty="0" smtClean="0"/>
          </a:p>
          <a:p>
            <a:pPr marL="514350" indent="-514350">
              <a:buFont typeface="+mj-lt"/>
              <a:buAutoNum type="arabicParenR"/>
            </a:pPr>
            <a:r>
              <a:rPr lang="en-US" dirty="0" smtClean="0"/>
              <a:t>Basic understanding of </a:t>
            </a:r>
            <a:r>
              <a:rPr lang="en-US" dirty="0" smtClean="0"/>
              <a:t>what </a:t>
            </a:r>
            <a:r>
              <a:rPr lang="en-US" dirty="0" smtClean="0"/>
              <a:t>Brokerage </a:t>
            </a:r>
            <a:r>
              <a:rPr lang="en-US" dirty="0" smtClean="0"/>
              <a:t>does</a:t>
            </a:r>
            <a:endParaRPr lang="en-US" dirty="0" smtClean="0"/>
          </a:p>
          <a:p>
            <a:pPr marL="514350" indent="-514350">
              <a:buFont typeface="+mj-lt"/>
              <a:buAutoNum type="arabicParenR"/>
            </a:pPr>
            <a:r>
              <a:rPr lang="en-US" dirty="0" smtClean="0"/>
              <a:t>How Brokerage services can help support Transition services</a:t>
            </a:r>
          </a:p>
          <a:p>
            <a:pPr marL="514350" indent="-514350">
              <a:buFont typeface="+mj-lt"/>
              <a:buAutoNum type="arabicParenR"/>
            </a:pPr>
            <a:r>
              <a:rPr lang="en-US" dirty="0" smtClean="0"/>
              <a:t>Dispel common misconceptions</a:t>
            </a:r>
          </a:p>
          <a:p>
            <a:pPr marL="0" indent="0">
              <a:buNone/>
            </a:pPr>
            <a:endParaRPr lang="en-US" dirty="0" smtClean="0"/>
          </a:p>
          <a:p>
            <a:pPr marL="514350" indent="-514350" algn="ctr">
              <a:buFont typeface="+mj-lt"/>
              <a:buAutoNum type="arabicParenR"/>
            </a:pPr>
            <a:endParaRPr lang="en-US" dirty="0" smtClean="0"/>
          </a:p>
          <a:p>
            <a:pPr marL="514350" indent="-514350">
              <a:buFont typeface="+mj-lt"/>
              <a:buAutoNum type="arabicParenR"/>
            </a:pPr>
            <a:endParaRPr lang="en-US" dirty="0"/>
          </a:p>
        </p:txBody>
      </p:sp>
      <p:pic>
        <p:nvPicPr>
          <p:cNvPr id="4" name="Content Placeholder 7">
            <a:extLst>
              <a:ext uri="{FF2B5EF4-FFF2-40B4-BE49-F238E27FC236}">
                <a16:creationId xmlns:a16="http://schemas.microsoft.com/office/drawing/2014/main" xmlns="" id="{F49038F4-F96E-4129-9058-C5B985F429B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1350" y="2780788"/>
            <a:ext cx="2969529" cy="3786553"/>
          </a:xfrm>
          <a:prstGeom prst="rect">
            <a:avLst/>
          </a:prstGeom>
        </p:spPr>
      </p:pic>
    </p:spTree>
    <p:extLst>
      <p:ext uri="{BB962C8B-B14F-4D97-AF65-F5344CB8AC3E}">
        <p14:creationId xmlns:p14="http://schemas.microsoft.com/office/powerpoint/2010/main" val="32281393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410392"/>
            <a:ext cx="10515600" cy="1325563"/>
          </a:xfrm>
        </p:spPr>
        <p:txBody>
          <a:bodyPr/>
          <a:lstStyle/>
          <a:p>
            <a:pPr algn="ctr"/>
            <a:r>
              <a:rPr lang="en-US" dirty="0" smtClean="0"/>
              <a:t>Available with waiver services</a:t>
            </a:r>
            <a:endParaRPr lang="en-US" dirty="0"/>
          </a:p>
        </p:txBody>
      </p:sp>
      <p:sp>
        <p:nvSpPr>
          <p:cNvPr id="6" name="Content Placeholder 5"/>
          <p:cNvSpPr>
            <a:spLocks noGrp="1"/>
          </p:cNvSpPr>
          <p:nvPr>
            <p:ph idx="1"/>
          </p:nvPr>
        </p:nvSpPr>
        <p:spPr/>
        <p:txBody>
          <a:bodyPr>
            <a:normAutofit lnSpcReduction="10000"/>
          </a:bodyPr>
          <a:lstStyle/>
          <a:p>
            <a:r>
              <a:rPr lang="en-US" dirty="0"/>
              <a:t>Job Development</a:t>
            </a:r>
          </a:p>
          <a:p>
            <a:r>
              <a:rPr lang="en-US" dirty="0"/>
              <a:t> Job Coaching</a:t>
            </a:r>
          </a:p>
          <a:p>
            <a:r>
              <a:rPr lang="en-US" dirty="0" smtClean="0"/>
              <a:t>Discovery</a:t>
            </a:r>
          </a:p>
          <a:p>
            <a:r>
              <a:rPr lang="en-US" dirty="0" smtClean="0"/>
              <a:t>Small Group Supported Employment</a:t>
            </a:r>
            <a:endParaRPr lang="en-US" dirty="0"/>
          </a:p>
          <a:p>
            <a:r>
              <a:rPr lang="en-US" dirty="0"/>
              <a:t>Family training</a:t>
            </a:r>
          </a:p>
          <a:p>
            <a:r>
              <a:rPr lang="en-US" dirty="0"/>
              <a:t>Environmental Safety Modification</a:t>
            </a:r>
          </a:p>
          <a:p>
            <a:r>
              <a:rPr lang="en-US" dirty="0"/>
              <a:t>Vehicle Modification</a:t>
            </a:r>
          </a:p>
          <a:p>
            <a:r>
              <a:rPr lang="en-US" dirty="0"/>
              <a:t> Specialized </a:t>
            </a:r>
            <a:r>
              <a:rPr lang="en-US" dirty="0" smtClean="0"/>
              <a:t>Supplies</a:t>
            </a:r>
          </a:p>
          <a:p>
            <a:r>
              <a:rPr lang="en-US" dirty="0" smtClean="0"/>
              <a:t>Waiver case management</a:t>
            </a:r>
          </a:p>
          <a:p>
            <a:endParaRPr lang="en-US" dirty="0"/>
          </a:p>
        </p:txBody>
      </p:sp>
    </p:spTree>
    <p:extLst>
      <p:ext uri="{BB962C8B-B14F-4D97-AF65-F5344CB8AC3E}">
        <p14:creationId xmlns:p14="http://schemas.microsoft.com/office/powerpoint/2010/main" val="3091690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Employment services</a:t>
            </a:r>
            <a:endParaRPr lang="en-US" dirty="0"/>
          </a:p>
        </p:txBody>
      </p:sp>
      <p:sp>
        <p:nvSpPr>
          <p:cNvPr id="3" name="Content Placeholder 2"/>
          <p:cNvSpPr>
            <a:spLocks noGrp="1"/>
          </p:cNvSpPr>
          <p:nvPr>
            <p:ph idx="1"/>
          </p:nvPr>
        </p:nvSpPr>
        <p:spPr>
          <a:xfrm>
            <a:off x="838200" y="1391059"/>
            <a:ext cx="10515600" cy="4351338"/>
          </a:xfrm>
        </p:spPr>
        <p:txBody>
          <a:bodyPr>
            <a:normAutofit fontScale="70000" lnSpcReduction="20000"/>
          </a:bodyPr>
          <a:lstStyle/>
          <a:p>
            <a:r>
              <a:rPr lang="en-US" dirty="0" smtClean="0"/>
              <a:t>Discovery</a:t>
            </a:r>
          </a:p>
          <a:p>
            <a:pPr lvl="1"/>
            <a:r>
              <a:rPr lang="en-US" dirty="0" smtClean="0"/>
              <a:t>Funded by brokerage services</a:t>
            </a:r>
          </a:p>
          <a:p>
            <a:pPr lvl="1"/>
            <a:r>
              <a:rPr lang="en-US" dirty="0" smtClean="0"/>
              <a:t>Builds off of work completed during transition program. </a:t>
            </a:r>
          </a:p>
          <a:p>
            <a:r>
              <a:rPr lang="en-US" dirty="0" smtClean="0"/>
              <a:t>Job Development</a:t>
            </a:r>
          </a:p>
          <a:p>
            <a:pPr lvl="1"/>
            <a:r>
              <a:rPr lang="en-US" dirty="0" smtClean="0"/>
              <a:t>Typically funded by VR</a:t>
            </a:r>
          </a:p>
          <a:p>
            <a:r>
              <a:rPr lang="en-US" dirty="0" smtClean="0"/>
              <a:t>Job Coaching</a:t>
            </a:r>
          </a:p>
          <a:p>
            <a:pPr lvl="1"/>
            <a:r>
              <a:rPr lang="en-US" dirty="0" smtClean="0"/>
              <a:t>Typically is funded by VR for first 3 months </a:t>
            </a:r>
          </a:p>
          <a:p>
            <a:pPr lvl="1"/>
            <a:r>
              <a:rPr lang="en-US" dirty="0"/>
              <a:t>L</a:t>
            </a:r>
            <a:r>
              <a:rPr lang="en-US" dirty="0" smtClean="0"/>
              <a:t>ong term supports begin funding job coach services once stabilization has been established</a:t>
            </a:r>
          </a:p>
          <a:p>
            <a:r>
              <a:rPr lang="en-US" dirty="0" smtClean="0"/>
              <a:t>Small Group Supported Employment</a:t>
            </a:r>
          </a:p>
          <a:p>
            <a:pPr lvl="1"/>
            <a:r>
              <a:rPr lang="en-US" dirty="0" smtClean="0"/>
              <a:t>Funded by brokerage services</a:t>
            </a:r>
          </a:p>
          <a:p>
            <a:pPr lvl="1"/>
            <a:r>
              <a:rPr lang="en-US" dirty="0" smtClean="0"/>
              <a:t>2-8 individuals</a:t>
            </a:r>
          </a:p>
          <a:p>
            <a:r>
              <a:rPr lang="en-US" dirty="0" smtClean="0"/>
              <a:t>Employment Path Services</a:t>
            </a:r>
          </a:p>
          <a:p>
            <a:pPr lvl="1"/>
            <a:r>
              <a:rPr lang="en-US" dirty="0" smtClean="0"/>
              <a:t>Funded by brokerage</a:t>
            </a:r>
          </a:p>
          <a:p>
            <a:pPr lvl="1"/>
            <a:r>
              <a:rPr lang="en-US" dirty="0" smtClean="0"/>
              <a:t>Only available after age 21*</a:t>
            </a:r>
          </a:p>
          <a:p>
            <a:pPr lvl="1"/>
            <a:r>
              <a:rPr lang="en-US" dirty="0" smtClean="0"/>
              <a:t>Similar to VR career exploration service</a:t>
            </a:r>
          </a:p>
        </p:txBody>
      </p:sp>
    </p:spTree>
    <p:extLst>
      <p:ext uri="{BB962C8B-B14F-4D97-AF65-F5344CB8AC3E}">
        <p14:creationId xmlns:p14="http://schemas.microsoft.com/office/powerpoint/2010/main" val="36237298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Employment Path Services</a:t>
            </a:r>
            <a:endParaRPr lang="en-US" dirty="0"/>
          </a:p>
        </p:txBody>
      </p:sp>
      <p:sp>
        <p:nvSpPr>
          <p:cNvPr id="3" name="Content Placeholder 2"/>
          <p:cNvSpPr>
            <a:spLocks noGrp="1"/>
          </p:cNvSpPr>
          <p:nvPr>
            <p:ph idx="1"/>
          </p:nvPr>
        </p:nvSpPr>
        <p:spPr/>
        <p:txBody>
          <a:bodyPr/>
          <a:lstStyle/>
          <a:p>
            <a:r>
              <a:rPr lang="en-US" dirty="0" smtClean="0"/>
              <a:t>Only Available after 21 </a:t>
            </a:r>
            <a:r>
              <a:rPr lang="en-US" u="sng" dirty="0" smtClean="0"/>
              <a:t>unless</a:t>
            </a:r>
            <a:r>
              <a:rPr lang="en-US" dirty="0" smtClean="0"/>
              <a:t> there are no services available in local area. </a:t>
            </a:r>
          </a:p>
          <a:p>
            <a:r>
              <a:rPr lang="en-US" dirty="0" smtClean="0"/>
              <a:t>Great service for individuals who graduate from transitions program, but is not ready for VR services</a:t>
            </a:r>
          </a:p>
          <a:p>
            <a:r>
              <a:rPr lang="en-US" dirty="0" smtClean="0"/>
              <a:t>Employment and training programs</a:t>
            </a:r>
          </a:p>
          <a:p>
            <a:pPr lvl="1"/>
            <a:r>
              <a:rPr lang="en-US" dirty="0" smtClean="0"/>
              <a:t>Typically more similar to actual community employment, not 1:1, group work</a:t>
            </a:r>
          </a:p>
          <a:p>
            <a:r>
              <a:rPr lang="en-US" dirty="0" smtClean="0"/>
              <a:t>1:1 Employment Path services</a:t>
            </a:r>
          </a:p>
          <a:p>
            <a:pPr marL="457200" lvl="1" indent="0">
              <a:buNone/>
            </a:pPr>
            <a:r>
              <a:rPr lang="en-US" dirty="0" smtClean="0"/>
              <a:t>Individualized, more support, relies on volunteer opportunities and community partnerships</a:t>
            </a:r>
          </a:p>
          <a:p>
            <a:pPr marL="457200" lvl="1" indent="0">
              <a:buNone/>
            </a:pPr>
            <a:endParaRPr lang="en-US" dirty="0"/>
          </a:p>
          <a:p>
            <a:pPr marL="457200" lvl="1" indent="0">
              <a:buNone/>
            </a:pPr>
            <a:endParaRPr lang="en-US" dirty="0" smtClean="0"/>
          </a:p>
          <a:p>
            <a:endParaRPr lang="en-US" dirty="0"/>
          </a:p>
        </p:txBody>
      </p:sp>
    </p:spTree>
    <p:extLst>
      <p:ext uri="{BB962C8B-B14F-4D97-AF65-F5344CB8AC3E}">
        <p14:creationId xmlns:p14="http://schemas.microsoft.com/office/powerpoint/2010/main" val="1461587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Vocational Rehabilitation and Brokerage Services</a:t>
            </a:r>
            <a:endParaRPr lang="en-US" dirty="0"/>
          </a:p>
        </p:txBody>
      </p:sp>
      <p:sp>
        <p:nvSpPr>
          <p:cNvPr id="3" name="Content Placeholder 2"/>
          <p:cNvSpPr>
            <a:spLocks noGrp="1"/>
          </p:cNvSpPr>
          <p:nvPr>
            <p:ph idx="1"/>
          </p:nvPr>
        </p:nvSpPr>
        <p:spPr/>
        <p:txBody>
          <a:bodyPr/>
          <a:lstStyle/>
          <a:p>
            <a:r>
              <a:rPr lang="en-US" dirty="0" smtClean="0"/>
              <a:t>Brokerage refers clients to VR services</a:t>
            </a:r>
          </a:p>
          <a:p>
            <a:r>
              <a:rPr lang="en-US" dirty="0" smtClean="0"/>
              <a:t>Brokerage provides information for eligibility</a:t>
            </a:r>
          </a:p>
          <a:p>
            <a:r>
              <a:rPr lang="en-US" dirty="0" smtClean="0"/>
              <a:t>Personal Agent can assist with input and support during VR meetings</a:t>
            </a:r>
          </a:p>
          <a:p>
            <a:r>
              <a:rPr lang="en-US" dirty="0" smtClean="0"/>
              <a:t>Personal Agent completes Career Development Plan (CDP)</a:t>
            </a:r>
          </a:p>
          <a:p>
            <a:pPr lvl="1"/>
            <a:r>
              <a:rPr lang="en-US" dirty="0" smtClean="0"/>
              <a:t>Completed CDP makes client eligible for employment services and identifies clients employment goals</a:t>
            </a:r>
          </a:p>
          <a:p>
            <a:r>
              <a:rPr lang="en-US" dirty="0" smtClean="0"/>
              <a:t>Brokerage provides long term employment supports after VR has established stability</a:t>
            </a:r>
          </a:p>
          <a:p>
            <a:endParaRPr lang="en-US" dirty="0"/>
          </a:p>
        </p:txBody>
      </p:sp>
    </p:spTree>
    <p:extLst>
      <p:ext uri="{BB962C8B-B14F-4D97-AF65-F5344CB8AC3E}">
        <p14:creationId xmlns:p14="http://schemas.microsoft.com/office/powerpoint/2010/main" val="28434299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84772"/>
            <a:ext cx="10515600" cy="484361"/>
          </a:xfrm>
        </p:spPr>
        <p:txBody>
          <a:bodyPr>
            <a:normAutofit fontScale="90000"/>
          </a:bodyPr>
          <a:lstStyle/>
          <a:p>
            <a:pPr algn="ctr"/>
            <a:r>
              <a:rPr lang="en-US" dirty="0" smtClean="0"/>
              <a:t>Nick’s Brokerage </a:t>
            </a:r>
            <a:r>
              <a:rPr lang="en-US" dirty="0"/>
              <a:t>S</a:t>
            </a:r>
            <a:r>
              <a:rPr lang="en-US" dirty="0" smtClean="0"/>
              <a:t>ervices &amp; VR</a:t>
            </a:r>
            <a:endParaRPr lang="en-US" dirty="0"/>
          </a:p>
        </p:txBody>
      </p:sp>
      <p:sp>
        <p:nvSpPr>
          <p:cNvPr id="4" name="Text Placeholder 3"/>
          <p:cNvSpPr>
            <a:spLocks noGrp="1"/>
          </p:cNvSpPr>
          <p:nvPr>
            <p:ph type="body" sz="half" idx="2"/>
          </p:nvPr>
        </p:nvSpPr>
        <p:spPr>
          <a:xfrm>
            <a:off x="694933" y="1287855"/>
            <a:ext cx="3932237" cy="3811588"/>
          </a:xfrm>
        </p:spPr>
        <p:txBody>
          <a:bodyPr/>
          <a:lstStyle/>
          <a:p>
            <a:r>
              <a:rPr lang="en-US" dirty="0" smtClean="0"/>
              <a:t>Nicks brokerage services helped him connect </a:t>
            </a:r>
            <a:r>
              <a:rPr lang="en-US" dirty="0"/>
              <a:t>with Vocational Rehabilitation. </a:t>
            </a:r>
          </a:p>
          <a:p>
            <a:r>
              <a:rPr lang="en-US" dirty="0" smtClean="0"/>
              <a:t>VR purchased </a:t>
            </a:r>
            <a:r>
              <a:rPr lang="en-US" dirty="0"/>
              <a:t>Assistive Technology and other equipment so that </a:t>
            </a:r>
            <a:r>
              <a:rPr lang="en-US" dirty="0" smtClean="0"/>
              <a:t>Nick could </a:t>
            </a:r>
            <a:r>
              <a:rPr lang="en-US" dirty="0"/>
              <a:t>be successful in </a:t>
            </a:r>
            <a:r>
              <a:rPr lang="en-US" dirty="0" smtClean="0"/>
              <a:t>his job. </a:t>
            </a:r>
            <a:r>
              <a:rPr lang="en-US" dirty="0"/>
              <a:t>If it wasn't for his equipment Nick wouldn't be able to successfully do his job</a:t>
            </a:r>
            <a:r>
              <a:rPr lang="en-US" dirty="0" smtClean="0"/>
              <a:t>!</a:t>
            </a:r>
          </a:p>
          <a:p>
            <a:r>
              <a:rPr lang="en-US" dirty="0" smtClean="0"/>
              <a:t>As Nicks employment goals changed over the years he went to his Personal Agent and they connected him with VR. </a:t>
            </a:r>
          </a:p>
        </p:txBody>
      </p:sp>
      <p:pic>
        <p:nvPicPr>
          <p:cNvPr id="8" name="Picture Placeholder 7">
            <a:extLst>
              <a:ext uri="{FF2B5EF4-FFF2-40B4-BE49-F238E27FC236}">
                <a16:creationId xmlns:a16="http://schemas.microsoft.com/office/drawing/2014/main" xmlns="" id="{B0DE9E4C-7BE1-4FFF-8FC8-DA9D5A84BFE0}"/>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2508" r="2508"/>
          <a:stretch>
            <a:fillRect/>
          </a:stretch>
        </p:blipFill>
        <p:spPr>
          <a:xfrm>
            <a:off x="6343650" y="2057400"/>
            <a:ext cx="4572000" cy="3803650"/>
          </a:xfrm>
        </p:spPr>
      </p:pic>
    </p:spTree>
    <p:extLst>
      <p:ext uri="{BB962C8B-B14F-4D97-AF65-F5344CB8AC3E}">
        <p14:creationId xmlns:p14="http://schemas.microsoft.com/office/powerpoint/2010/main" val="30200680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10515600" cy="918117"/>
          </a:xfrm>
        </p:spPr>
        <p:txBody>
          <a:bodyPr/>
          <a:lstStyle/>
          <a:p>
            <a:pPr algn="ctr"/>
            <a:r>
              <a:rPr lang="en-US" dirty="0" smtClean="0"/>
              <a:t>Brokerage Services Recap</a:t>
            </a:r>
            <a:endParaRPr lang="en-US" dirty="0"/>
          </a:p>
        </p:txBody>
      </p:sp>
      <p:sp>
        <p:nvSpPr>
          <p:cNvPr id="4" name="Text Placeholder 3"/>
          <p:cNvSpPr>
            <a:spLocks noGrp="1"/>
          </p:cNvSpPr>
          <p:nvPr>
            <p:ph type="body" sz="half" idx="2"/>
          </p:nvPr>
        </p:nvSpPr>
        <p:spPr>
          <a:xfrm>
            <a:off x="839788" y="1375317"/>
            <a:ext cx="3932237" cy="4493671"/>
          </a:xfrm>
        </p:spPr>
        <p:txBody>
          <a:bodyPr/>
          <a:lstStyle/>
          <a:p>
            <a:r>
              <a:rPr lang="en-US" dirty="0" smtClean="0"/>
              <a:t>We are a case management services available to individuals over 18 who are living in community setting.</a:t>
            </a:r>
          </a:p>
          <a:p>
            <a:endParaRPr lang="en-US" dirty="0"/>
          </a:p>
          <a:p>
            <a:r>
              <a:rPr lang="en-US" dirty="0" smtClean="0"/>
              <a:t>We coordinate </a:t>
            </a:r>
            <a:r>
              <a:rPr lang="en-US" dirty="0" smtClean="0"/>
              <a:t>services, working with </a:t>
            </a:r>
            <a:r>
              <a:rPr lang="en-US" dirty="0" smtClean="0"/>
              <a:t>family and existing transitions team to fill service </a:t>
            </a:r>
            <a:r>
              <a:rPr lang="en-US" dirty="0" smtClean="0"/>
              <a:t>gaps </a:t>
            </a:r>
            <a:r>
              <a:rPr lang="en-US" dirty="0" smtClean="0"/>
              <a:t>and provide continuity of supports</a:t>
            </a:r>
          </a:p>
          <a:p>
            <a:endParaRPr lang="en-US" dirty="0"/>
          </a:p>
          <a:p>
            <a:r>
              <a:rPr lang="en-US" dirty="0" smtClean="0"/>
              <a:t>We perform assessments, monitor services  and write overall support plans </a:t>
            </a:r>
            <a:r>
              <a:rPr lang="en-US" dirty="0" smtClean="0"/>
              <a:t>for individuals </a:t>
            </a:r>
            <a:r>
              <a:rPr lang="en-US" dirty="0" smtClean="0"/>
              <a:t>based on their current needs.</a:t>
            </a:r>
          </a:p>
          <a:p>
            <a:endParaRPr lang="en-US" dirty="0" smtClean="0"/>
          </a:p>
          <a:p>
            <a:r>
              <a:rPr lang="en-US" dirty="0" smtClean="0"/>
              <a:t>We do not provide direct care, give rides, schedule medical appointments or employ Personal Support Workers.</a:t>
            </a:r>
            <a:endParaRPr lang="en-US" dirty="0"/>
          </a:p>
        </p:txBody>
      </p:sp>
      <p:pic>
        <p:nvPicPr>
          <p:cNvPr id="8" name="Content Placeholder 7">
            <a:extLst>
              <a:ext uri="{FF2B5EF4-FFF2-40B4-BE49-F238E27FC236}">
                <a16:creationId xmlns:a16="http://schemas.microsoft.com/office/drawing/2014/main" xmlns="" id="{F49038F4-F96E-4129-9058-C5B985F429B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72823" y="1367378"/>
            <a:ext cx="3524073" cy="4493672"/>
          </a:xfrm>
        </p:spPr>
      </p:pic>
    </p:spTree>
    <p:extLst>
      <p:ext uri="{BB962C8B-B14F-4D97-AF65-F5344CB8AC3E}">
        <p14:creationId xmlns:p14="http://schemas.microsoft.com/office/powerpoint/2010/main" val="8288463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
        <p:nvSpPr>
          <p:cNvPr id="5" name="Content Placeholder 4"/>
          <p:cNvSpPr>
            <a:spLocks noGrp="1"/>
          </p:cNvSpPr>
          <p:nvPr>
            <p:ph idx="1"/>
          </p:nvPr>
        </p:nvSpPr>
        <p:spPr/>
        <p:txBody>
          <a:bodyPr/>
          <a:lstStyle/>
          <a:p>
            <a:endParaRPr lang="en-US" dirty="0"/>
          </a:p>
        </p:txBody>
      </p:sp>
    </p:spTree>
    <p:extLst>
      <p:ext uri="{BB962C8B-B14F-4D97-AF65-F5344CB8AC3E}">
        <p14:creationId xmlns:p14="http://schemas.microsoft.com/office/powerpoint/2010/main" val="41231978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What can transitions services and DD services do to better collaborate?</a:t>
            </a:r>
            <a:endParaRPr lang="en-US" dirty="0"/>
          </a:p>
        </p:txBody>
      </p:sp>
      <p:sp>
        <p:nvSpPr>
          <p:cNvPr id="6" name="Content Placeholder 5"/>
          <p:cNvSpPr>
            <a:spLocks noGrp="1"/>
          </p:cNvSpPr>
          <p:nvPr>
            <p:ph idx="1"/>
          </p:nvPr>
        </p:nvSpPr>
        <p:spPr/>
        <p:txBody>
          <a:bodyPr/>
          <a:lstStyle/>
          <a:p>
            <a:endParaRPr lang="en-US" dirty="0"/>
          </a:p>
        </p:txBody>
      </p:sp>
    </p:spTree>
    <p:extLst>
      <p:ext uri="{BB962C8B-B14F-4D97-AF65-F5344CB8AC3E}">
        <p14:creationId xmlns:p14="http://schemas.microsoft.com/office/powerpoint/2010/main" val="4106224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There are 3 types of </a:t>
            </a:r>
            <a:r>
              <a:rPr lang="en-US" dirty="0"/>
              <a:t>I/DD </a:t>
            </a:r>
            <a:r>
              <a:rPr lang="en-US" dirty="0" smtClean="0"/>
              <a:t>case management provider options in Oregon: </a:t>
            </a:r>
            <a:r>
              <a:rPr lang="en-US" dirty="0"/>
              <a:t/>
            </a:r>
            <a:br>
              <a:rPr lang="en-US" dirty="0"/>
            </a:br>
            <a:endParaRPr lang="en-US" dirty="0"/>
          </a:p>
        </p:txBody>
      </p:sp>
      <p:sp>
        <p:nvSpPr>
          <p:cNvPr id="4" name="Content Placeholder 3"/>
          <p:cNvSpPr>
            <a:spLocks noGrp="1"/>
          </p:cNvSpPr>
          <p:nvPr>
            <p:ph idx="1"/>
          </p:nvPr>
        </p:nvSpPr>
        <p:spPr>
          <a:xfrm>
            <a:off x="465826" y="1690688"/>
            <a:ext cx="11386868" cy="5460521"/>
          </a:xfrm>
        </p:spPr>
        <p:txBody>
          <a:bodyPr/>
          <a:lstStyle/>
          <a:p>
            <a:endParaRPr lang="en-US" dirty="0" smtClean="0"/>
          </a:p>
          <a:p>
            <a:r>
              <a:rPr lang="en-US" dirty="0" smtClean="0"/>
              <a:t>State </a:t>
            </a:r>
            <a:r>
              <a:rPr lang="en-US" dirty="0"/>
              <a:t>case </a:t>
            </a:r>
            <a:r>
              <a:rPr lang="en-US" dirty="0" smtClean="0"/>
              <a:t>management</a:t>
            </a:r>
            <a:endParaRPr lang="en-US" dirty="0"/>
          </a:p>
          <a:p>
            <a:pPr lvl="1"/>
            <a:r>
              <a:rPr lang="en-US" dirty="0"/>
              <a:t>State Service Coordinators serve </a:t>
            </a:r>
            <a:r>
              <a:rPr lang="en-US" dirty="0" smtClean="0"/>
              <a:t>children </a:t>
            </a:r>
            <a:r>
              <a:rPr lang="en-US" dirty="0"/>
              <a:t>with I/DD that are enrolled in the Children’s Intensive In-Home Services program.</a:t>
            </a:r>
            <a:endParaRPr lang="en-US" dirty="0" smtClean="0"/>
          </a:p>
          <a:p>
            <a:r>
              <a:rPr lang="en-US" dirty="0" smtClean="0"/>
              <a:t>Community </a:t>
            </a:r>
            <a:r>
              <a:rPr lang="en-US" dirty="0"/>
              <a:t>Developmental Disability Program (CDDP, often counties) case </a:t>
            </a:r>
            <a:r>
              <a:rPr lang="en-US" dirty="0" smtClean="0"/>
              <a:t>management</a:t>
            </a:r>
            <a:endParaRPr lang="en-US" dirty="0"/>
          </a:p>
          <a:p>
            <a:pPr lvl="1"/>
            <a:r>
              <a:rPr lang="en-US" dirty="0"/>
              <a:t>CDDP Service Coordinators serve </a:t>
            </a:r>
            <a:r>
              <a:rPr lang="en-US" dirty="0" smtClean="0"/>
              <a:t>children </a:t>
            </a:r>
            <a:r>
              <a:rPr lang="en-US" dirty="0"/>
              <a:t>and adults in a wide range of services: Group Homes, Foster Care, In-Home, and more.</a:t>
            </a:r>
            <a:endParaRPr lang="en-US" dirty="0" smtClean="0"/>
          </a:p>
          <a:p>
            <a:r>
              <a:rPr lang="en-US" dirty="0"/>
              <a:t>B</a:t>
            </a:r>
            <a:r>
              <a:rPr lang="en-US" dirty="0" smtClean="0"/>
              <a:t>rokerage </a:t>
            </a:r>
            <a:r>
              <a:rPr lang="en-US" dirty="0"/>
              <a:t>case </a:t>
            </a:r>
            <a:r>
              <a:rPr lang="en-US" dirty="0" smtClean="0"/>
              <a:t>management</a:t>
            </a:r>
          </a:p>
          <a:p>
            <a:pPr lvl="1"/>
            <a:r>
              <a:rPr lang="en-US" dirty="0"/>
              <a:t>Brokerage Personal Agents </a:t>
            </a:r>
            <a:r>
              <a:rPr lang="en-US" dirty="0" smtClean="0"/>
              <a:t>are </a:t>
            </a:r>
            <a:r>
              <a:rPr lang="en-US" dirty="0"/>
              <a:t>designed to serve a very targeted segment of the population: adults with I/DD choosing to live in their own or in their family homes. </a:t>
            </a:r>
          </a:p>
        </p:txBody>
      </p:sp>
    </p:spTree>
    <p:extLst>
      <p:ext uri="{BB962C8B-B14F-4D97-AF65-F5344CB8AC3E}">
        <p14:creationId xmlns:p14="http://schemas.microsoft.com/office/powerpoint/2010/main" val="3758674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dirty="0" smtClean="0"/>
              <a:t>What is a </a:t>
            </a:r>
            <a:r>
              <a:rPr lang="en-US" dirty="0" smtClean="0"/>
              <a:t>Brokerage</a:t>
            </a:r>
            <a:r>
              <a:rPr lang="en-US" dirty="0" smtClean="0"/>
              <a:t>?</a:t>
            </a:r>
            <a:endParaRPr lang="en-US" dirty="0"/>
          </a:p>
        </p:txBody>
      </p:sp>
      <p:sp>
        <p:nvSpPr>
          <p:cNvPr id="3" name="Content Placeholder 2"/>
          <p:cNvSpPr>
            <a:spLocks noGrp="1"/>
          </p:cNvSpPr>
          <p:nvPr>
            <p:ph idx="1"/>
          </p:nvPr>
        </p:nvSpPr>
        <p:spPr>
          <a:xfrm>
            <a:off x="838200" y="1250830"/>
            <a:ext cx="11135264" cy="5469147"/>
          </a:xfrm>
        </p:spPr>
        <p:txBody>
          <a:bodyPr>
            <a:normAutofit/>
          </a:bodyPr>
          <a:lstStyle/>
          <a:p>
            <a:r>
              <a:rPr lang="en-US" dirty="0" smtClean="0"/>
              <a:t>Support </a:t>
            </a:r>
            <a:r>
              <a:rPr lang="en-US" dirty="0"/>
              <a:t>Services Brokerages are </a:t>
            </a:r>
            <a:r>
              <a:rPr lang="en-US" dirty="0" smtClean="0"/>
              <a:t>private </a:t>
            </a:r>
            <a:r>
              <a:rPr lang="en-US" dirty="0"/>
              <a:t>organizations </a:t>
            </a:r>
            <a:r>
              <a:rPr lang="en-US" dirty="0" smtClean="0"/>
              <a:t>that provide case management for </a:t>
            </a:r>
            <a:r>
              <a:rPr lang="en-US" dirty="0"/>
              <a:t>in-home and community-based services to adult Oregonians with Intellectual and Developmental </a:t>
            </a:r>
            <a:r>
              <a:rPr lang="en-US" dirty="0" smtClean="0"/>
              <a:t>Disabilities. </a:t>
            </a:r>
          </a:p>
          <a:p>
            <a:r>
              <a:rPr lang="en-US" dirty="0" smtClean="0"/>
              <a:t>Brokerages presently </a:t>
            </a:r>
            <a:r>
              <a:rPr lang="en-US" dirty="0"/>
              <a:t>support nearly 8,000 people with </a:t>
            </a:r>
            <a:r>
              <a:rPr lang="en-US" dirty="0" smtClean="0"/>
              <a:t>I/DD living </a:t>
            </a:r>
            <a:r>
              <a:rPr lang="en-US" dirty="0"/>
              <a:t>independently in the community. </a:t>
            </a:r>
            <a:endParaRPr lang="en-US" dirty="0" smtClean="0"/>
          </a:p>
          <a:p>
            <a:r>
              <a:rPr lang="en-US" dirty="0" smtClean="0"/>
              <a:t>No </a:t>
            </a:r>
            <a:r>
              <a:rPr lang="en-US" dirty="0"/>
              <a:t>matter where </a:t>
            </a:r>
            <a:r>
              <a:rPr lang="en-US" dirty="0" smtClean="0"/>
              <a:t>someone lives </a:t>
            </a:r>
            <a:r>
              <a:rPr lang="en-US" dirty="0"/>
              <a:t>in Oregon, </a:t>
            </a:r>
            <a:r>
              <a:rPr lang="en-US" dirty="0" smtClean="0"/>
              <a:t>there</a:t>
            </a:r>
            <a:r>
              <a:rPr lang="en-US" dirty="0"/>
              <a:t> </a:t>
            </a:r>
            <a:r>
              <a:rPr lang="en-US" dirty="0" smtClean="0"/>
              <a:t>is </a:t>
            </a:r>
            <a:r>
              <a:rPr lang="en-US" dirty="0"/>
              <a:t>a Support Services Brokerage </a:t>
            </a:r>
            <a:r>
              <a:rPr lang="en-US" dirty="0" smtClean="0"/>
              <a:t>available. </a:t>
            </a:r>
            <a:r>
              <a:rPr lang="en-US" dirty="0"/>
              <a:t>In some areas, there are as many as five choices! </a:t>
            </a:r>
            <a:endParaRPr lang="en-US" dirty="0" smtClean="0"/>
          </a:p>
          <a:p>
            <a:r>
              <a:rPr lang="en-US" dirty="0" smtClean="0"/>
              <a:t>All </a:t>
            </a:r>
            <a:r>
              <a:rPr lang="en-US" dirty="0"/>
              <a:t>brokerages are governed by </a:t>
            </a:r>
            <a:r>
              <a:rPr lang="en-US" dirty="0" smtClean="0"/>
              <a:t>boards/advisory. Most boards are comprised of community members, individuals who experience I/DD and their </a:t>
            </a:r>
            <a:r>
              <a:rPr lang="en-US" dirty="0"/>
              <a:t>families.</a:t>
            </a:r>
          </a:p>
        </p:txBody>
      </p:sp>
    </p:spTree>
    <p:extLst>
      <p:ext uri="{BB962C8B-B14F-4D97-AF65-F5344CB8AC3E}">
        <p14:creationId xmlns:p14="http://schemas.microsoft.com/office/powerpoint/2010/main" val="3601404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10515600" cy="1600200"/>
          </a:xfrm>
        </p:spPr>
        <p:txBody>
          <a:bodyPr>
            <a:normAutofit/>
          </a:bodyPr>
          <a:lstStyle/>
          <a:p>
            <a:pPr algn="ctr"/>
            <a:r>
              <a:rPr lang="en-US" sz="6600" dirty="0" smtClean="0"/>
              <a:t>How Brokerages came to be</a:t>
            </a:r>
            <a:endParaRPr lang="en-US" sz="6600" dirty="0"/>
          </a:p>
        </p:txBody>
      </p:sp>
      <p:sp>
        <p:nvSpPr>
          <p:cNvPr id="4" name="Text Placeholder 3"/>
          <p:cNvSpPr>
            <a:spLocks noGrp="1"/>
          </p:cNvSpPr>
          <p:nvPr>
            <p:ph type="body" sz="half" idx="2"/>
          </p:nvPr>
        </p:nvSpPr>
        <p:spPr/>
        <p:txBody>
          <a:bodyPr>
            <a:normAutofit/>
          </a:bodyPr>
          <a:lstStyle/>
          <a:p>
            <a:endParaRPr lang="en-US" dirty="0" smtClean="0"/>
          </a:p>
          <a:p>
            <a:endParaRPr lang="en-US" dirty="0"/>
          </a:p>
          <a:p>
            <a:endParaRPr lang="en-US" dirty="0"/>
          </a:p>
        </p:txBody>
      </p:sp>
      <p:pic>
        <p:nvPicPr>
          <p:cNvPr id="8" name="Content Placeholder 7">
            <a:extLst>
              <a:ext uri="{FF2B5EF4-FFF2-40B4-BE49-F238E27FC236}">
                <a16:creationId xmlns:a16="http://schemas.microsoft.com/office/drawing/2014/main" xmlns="" id="{E56A58F7-BAEA-4291-8521-CE9D5F3207D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96858" y="2490696"/>
            <a:ext cx="4943475" cy="2814637"/>
          </a:xfrm>
        </p:spPr>
      </p:pic>
    </p:spTree>
    <p:extLst>
      <p:ext uri="{BB962C8B-B14F-4D97-AF65-F5344CB8AC3E}">
        <p14:creationId xmlns:p14="http://schemas.microsoft.com/office/powerpoint/2010/main" val="1795357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8351" y="289711"/>
            <a:ext cx="11715185" cy="6186309"/>
          </a:xfrm>
          <a:prstGeom prst="rect">
            <a:avLst/>
          </a:prstGeom>
        </p:spPr>
        <p:txBody>
          <a:bodyPr wrap="square">
            <a:spAutoFit/>
          </a:bodyPr>
          <a:lstStyle/>
          <a:p>
            <a:pPr fontAlgn="base"/>
            <a:endParaRPr lang="en-US" dirty="0" smtClean="0">
              <a:solidFill>
                <a:srgbClr val="000000"/>
              </a:solidFill>
              <a:latin typeface="Open Sans"/>
            </a:endParaRPr>
          </a:p>
          <a:p>
            <a:pPr fontAlgn="base"/>
            <a:r>
              <a:rPr lang="en-US" dirty="0" smtClean="0">
                <a:solidFill>
                  <a:srgbClr val="000000"/>
                </a:solidFill>
              </a:rPr>
              <a:t>For </a:t>
            </a:r>
            <a:r>
              <a:rPr lang="en-US" dirty="0">
                <a:solidFill>
                  <a:srgbClr val="000000"/>
                </a:solidFill>
              </a:rPr>
              <a:t>decades, adult Oregonians with developmental disabilities could only </a:t>
            </a:r>
            <a:r>
              <a:rPr lang="en-US" dirty="0" smtClean="0">
                <a:solidFill>
                  <a:srgbClr val="000000"/>
                </a:solidFill>
              </a:rPr>
              <a:t>receive </a:t>
            </a:r>
            <a:r>
              <a:rPr lang="en-US" dirty="0">
                <a:solidFill>
                  <a:srgbClr val="000000"/>
                </a:solidFill>
              </a:rPr>
              <a:t>long term care services </a:t>
            </a:r>
            <a:r>
              <a:rPr lang="en-US" dirty="0" smtClean="0">
                <a:solidFill>
                  <a:srgbClr val="000000"/>
                </a:solidFill>
              </a:rPr>
              <a:t>in </a:t>
            </a:r>
            <a:r>
              <a:rPr lang="en-US" dirty="0">
                <a:solidFill>
                  <a:srgbClr val="000000"/>
                </a:solidFill>
              </a:rPr>
              <a:t>an institutional </a:t>
            </a:r>
            <a:r>
              <a:rPr lang="en-US" dirty="0" smtClean="0">
                <a:solidFill>
                  <a:srgbClr val="000000"/>
                </a:solidFill>
              </a:rPr>
              <a:t>setting, such </a:t>
            </a:r>
            <a:r>
              <a:rPr lang="en-US" dirty="0">
                <a:solidFill>
                  <a:srgbClr val="000000"/>
                </a:solidFill>
              </a:rPr>
              <a:t>as </a:t>
            </a:r>
            <a:r>
              <a:rPr lang="en-US" dirty="0" smtClean="0">
                <a:solidFill>
                  <a:srgbClr val="000000"/>
                </a:solidFill>
              </a:rPr>
              <a:t>the Fairview Training Center.</a:t>
            </a:r>
          </a:p>
          <a:p>
            <a:pPr fontAlgn="base"/>
            <a:endParaRPr lang="en-US" dirty="0" smtClean="0">
              <a:solidFill>
                <a:srgbClr val="000000"/>
              </a:solidFill>
            </a:endParaRPr>
          </a:p>
          <a:p>
            <a:pPr fontAlgn="base"/>
            <a:r>
              <a:rPr lang="en-US" dirty="0">
                <a:solidFill>
                  <a:srgbClr val="000000"/>
                </a:solidFill>
              </a:rPr>
              <a:t>People who requested community-based services were on wait lists for years, and most were never even transferred to community-based care</a:t>
            </a:r>
            <a:r>
              <a:rPr lang="en-US" dirty="0" smtClean="0">
                <a:solidFill>
                  <a:srgbClr val="000000"/>
                </a:solidFill>
              </a:rPr>
              <a:t>. </a:t>
            </a:r>
            <a:r>
              <a:rPr lang="en-US" dirty="0"/>
              <a:t>At the start of the 2000s, over 5,000 people were on waitlists for case management </a:t>
            </a:r>
            <a:r>
              <a:rPr lang="en-US" dirty="0" smtClean="0"/>
              <a:t>services. </a:t>
            </a:r>
            <a:r>
              <a:rPr lang="en-US" dirty="0" smtClean="0">
                <a:solidFill>
                  <a:srgbClr val="000000"/>
                </a:solidFill>
              </a:rPr>
              <a:t>Individuals </a:t>
            </a:r>
            <a:r>
              <a:rPr lang="en-US" dirty="0">
                <a:solidFill>
                  <a:srgbClr val="000000"/>
                </a:solidFill>
              </a:rPr>
              <a:t>with </a:t>
            </a:r>
            <a:r>
              <a:rPr lang="en-US" dirty="0" smtClean="0">
                <a:solidFill>
                  <a:srgbClr val="000000"/>
                </a:solidFill>
              </a:rPr>
              <a:t>I/DD and</a:t>
            </a:r>
            <a:r>
              <a:rPr lang="en-US" dirty="0">
                <a:solidFill>
                  <a:srgbClr val="000000"/>
                </a:solidFill>
              </a:rPr>
              <a:t> their families </a:t>
            </a:r>
            <a:r>
              <a:rPr lang="en-US" dirty="0" smtClean="0">
                <a:solidFill>
                  <a:srgbClr val="000000"/>
                </a:solidFill>
              </a:rPr>
              <a:t>began to advocate </a:t>
            </a:r>
            <a:r>
              <a:rPr lang="en-US" dirty="0">
                <a:solidFill>
                  <a:srgbClr val="000000"/>
                </a:solidFill>
              </a:rPr>
              <a:t>for the right to receive services in their communities in </a:t>
            </a:r>
            <a:r>
              <a:rPr lang="en-US" dirty="0" smtClean="0">
                <a:solidFill>
                  <a:srgbClr val="000000"/>
                </a:solidFill>
              </a:rPr>
              <a:t>noninstitutionalized</a:t>
            </a:r>
            <a:r>
              <a:rPr lang="en-US" dirty="0">
                <a:solidFill>
                  <a:srgbClr val="000000"/>
                </a:solidFill>
              </a:rPr>
              <a:t> settings.</a:t>
            </a:r>
          </a:p>
          <a:p>
            <a:pPr fontAlgn="base"/>
            <a:r>
              <a:rPr lang="en-US" dirty="0" smtClean="0">
                <a:solidFill>
                  <a:srgbClr val="000000"/>
                </a:solidFill>
              </a:rPr>
              <a:t> </a:t>
            </a:r>
          </a:p>
          <a:p>
            <a:pPr fontAlgn="base"/>
            <a:r>
              <a:rPr lang="en-US" dirty="0" smtClean="0">
                <a:solidFill>
                  <a:srgbClr val="000000"/>
                </a:solidFill>
              </a:rPr>
              <a:t>In </a:t>
            </a:r>
            <a:r>
              <a:rPr lang="en-US" dirty="0">
                <a:solidFill>
                  <a:srgbClr val="000000"/>
                </a:solidFill>
              </a:rPr>
              <a:t>2000, 5 individuals with </a:t>
            </a:r>
            <a:r>
              <a:rPr lang="en-US" dirty="0" smtClean="0">
                <a:solidFill>
                  <a:srgbClr val="000000"/>
                </a:solidFill>
              </a:rPr>
              <a:t>I/DD sued </a:t>
            </a:r>
            <a:r>
              <a:rPr lang="en-US" dirty="0">
                <a:solidFill>
                  <a:srgbClr val="000000"/>
                </a:solidFill>
              </a:rPr>
              <a:t>the state for the right to receive community-based services. The class action </a:t>
            </a:r>
            <a:r>
              <a:rPr lang="en-US" dirty="0" smtClean="0">
                <a:solidFill>
                  <a:srgbClr val="000000"/>
                </a:solidFill>
              </a:rPr>
              <a:t>lawsuit </a:t>
            </a:r>
            <a:r>
              <a:rPr lang="en-US" dirty="0">
                <a:solidFill>
                  <a:srgbClr val="000000"/>
                </a:solidFill>
              </a:rPr>
              <a:t>Staley v. Kitzhaber </a:t>
            </a:r>
            <a:r>
              <a:rPr lang="en-US" dirty="0" smtClean="0">
                <a:solidFill>
                  <a:srgbClr val="000000"/>
                </a:solidFill>
              </a:rPr>
              <a:t>was</a:t>
            </a:r>
            <a:r>
              <a:rPr lang="en-US" dirty="0">
                <a:solidFill>
                  <a:srgbClr val="000000"/>
                </a:solidFill>
              </a:rPr>
              <a:t> settled in 2001. </a:t>
            </a:r>
            <a:r>
              <a:rPr lang="en-US" dirty="0" smtClean="0">
                <a:solidFill>
                  <a:srgbClr val="000000"/>
                </a:solidFill>
              </a:rPr>
              <a:t>The result of the lawsuit was </a:t>
            </a:r>
            <a:r>
              <a:rPr lang="en-US" dirty="0" smtClean="0"/>
              <a:t>Oregon made a commitment </a:t>
            </a:r>
            <a:r>
              <a:rPr lang="en-US" dirty="0"/>
              <a:t>to serve people with I/DD where </a:t>
            </a:r>
            <a:r>
              <a:rPr lang="en-US" dirty="0" smtClean="0"/>
              <a:t>they are already living. Rather </a:t>
            </a:r>
            <a:r>
              <a:rPr lang="en-US" dirty="0"/>
              <a:t>than forcing people to choose institutions, Oregon </a:t>
            </a:r>
            <a:r>
              <a:rPr lang="en-US" dirty="0" smtClean="0"/>
              <a:t>made the commitment to close </a:t>
            </a:r>
            <a:r>
              <a:rPr lang="en-US" dirty="0"/>
              <a:t>them, and restructured services to expand home and community-based </a:t>
            </a:r>
            <a:r>
              <a:rPr lang="en-US" dirty="0" smtClean="0"/>
              <a:t>supports </a:t>
            </a:r>
            <a:r>
              <a:rPr lang="en-US" dirty="0"/>
              <a:t>dramatically. </a:t>
            </a:r>
          </a:p>
          <a:p>
            <a:pPr fontAlgn="base"/>
            <a:endParaRPr lang="en-US" dirty="0" smtClean="0">
              <a:solidFill>
                <a:srgbClr val="000000"/>
              </a:solidFill>
            </a:endParaRPr>
          </a:p>
          <a:p>
            <a:pPr fontAlgn="base"/>
            <a:endParaRPr lang="en-US" dirty="0" smtClean="0">
              <a:solidFill>
                <a:srgbClr val="000000"/>
              </a:solidFill>
            </a:endParaRPr>
          </a:p>
          <a:p>
            <a:pPr fontAlgn="base"/>
            <a:r>
              <a:rPr lang="en-US" dirty="0" smtClean="0">
                <a:solidFill>
                  <a:srgbClr val="000000"/>
                </a:solidFill>
              </a:rPr>
              <a:t>The </a:t>
            </a:r>
            <a:r>
              <a:rPr lang="en-US" dirty="0">
                <a:solidFill>
                  <a:srgbClr val="000000"/>
                </a:solidFill>
              </a:rPr>
              <a:t>Staley settlement increased the availability of comprehensive residential services, established the statewide brokerage service system, and ultimately eliminated the wait list for community-based services. </a:t>
            </a:r>
            <a:r>
              <a:rPr lang="en-US" dirty="0"/>
              <a:t>Oregon agreed to begin providing home and community based supports to everyone who qualifies for services. Soon thereafter, local Support Services Brokerages formed and by 2001, brokerage services began being offered throughout the state.</a:t>
            </a:r>
          </a:p>
          <a:p>
            <a:pPr fontAlgn="base"/>
            <a:r>
              <a:rPr lang="en-US" dirty="0" smtClean="0">
                <a:solidFill>
                  <a:srgbClr val="000000"/>
                </a:solidFill>
              </a:rPr>
              <a:t>In </a:t>
            </a:r>
            <a:r>
              <a:rPr lang="en-US" dirty="0">
                <a:solidFill>
                  <a:srgbClr val="000000"/>
                </a:solidFill>
              </a:rPr>
              <a:t>2009, Oregon closed its last institution for people with developmental disabilities</a:t>
            </a:r>
            <a:r>
              <a:rPr lang="en-US" dirty="0" smtClean="0">
                <a:solidFill>
                  <a:srgbClr val="000000"/>
                </a:solidFill>
              </a:rPr>
              <a:t>.</a:t>
            </a:r>
            <a:r>
              <a:rPr lang="en-US" dirty="0"/>
              <a:t> </a:t>
            </a:r>
            <a:endParaRPr lang="en-US" dirty="0" smtClean="0"/>
          </a:p>
          <a:p>
            <a:pPr fontAlgn="base"/>
            <a:endParaRPr lang="en-US" dirty="0" smtClean="0"/>
          </a:p>
          <a:p>
            <a:pPr fontAlgn="base"/>
            <a:endParaRPr lang="en-US" b="0" i="0" dirty="0">
              <a:solidFill>
                <a:srgbClr val="000000"/>
              </a:solidFill>
              <a:effectLst/>
              <a:latin typeface="Open Sans"/>
            </a:endParaRPr>
          </a:p>
        </p:txBody>
      </p:sp>
    </p:spTree>
    <p:extLst>
      <p:ext uri="{BB962C8B-B14F-4D97-AF65-F5344CB8AC3E}">
        <p14:creationId xmlns:p14="http://schemas.microsoft.com/office/powerpoint/2010/main" val="22839305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39787" y="987425"/>
            <a:ext cx="3932237" cy="4887139"/>
          </a:xfrm>
        </p:spPr>
        <p:txBody>
          <a:bodyPr>
            <a:normAutofit/>
          </a:bodyPr>
          <a:lstStyle/>
          <a:p>
            <a:endParaRPr lang="en-US" dirty="0"/>
          </a:p>
          <a:p>
            <a:r>
              <a:rPr lang="en-US" sz="4000" dirty="0"/>
              <a:t>Today, </a:t>
            </a:r>
            <a:r>
              <a:rPr lang="en-US" sz="4000" dirty="0" smtClean="0"/>
              <a:t>Brokerages </a:t>
            </a:r>
            <a:r>
              <a:rPr lang="en-US" sz="4000" dirty="0"/>
              <a:t>serve nearly 8,000 individuals across Oregon via 14 </a:t>
            </a:r>
            <a:r>
              <a:rPr lang="en-US" sz="4000" dirty="0" smtClean="0"/>
              <a:t>organizations!</a:t>
            </a:r>
            <a:endParaRPr lang="en-US" dirty="0"/>
          </a:p>
          <a:p>
            <a:r>
              <a:rPr lang="en-US" dirty="0"/>
              <a:t> </a:t>
            </a:r>
          </a:p>
        </p:txBody>
      </p:sp>
      <p:pic>
        <p:nvPicPr>
          <p:cNvPr id="8" name="Picture Placeholder 7">
            <a:extLst>
              <a:ext uri="{FF2B5EF4-FFF2-40B4-BE49-F238E27FC236}">
                <a16:creationId xmlns:a16="http://schemas.microsoft.com/office/drawing/2014/main" xmlns="" id="{19B708FD-6730-4660-9092-A440144443D1}"/>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10561" b="10561"/>
          <a:stretch>
            <a:fillRect/>
          </a:stretch>
        </p:blipFill>
        <p:spPr>
          <a:xfrm>
            <a:off x="5192713" y="1006475"/>
            <a:ext cx="6172200" cy="4873625"/>
          </a:xfrm>
        </p:spPr>
      </p:pic>
    </p:spTree>
    <p:extLst>
      <p:ext uri="{BB962C8B-B14F-4D97-AF65-F5344CB8AC3E}">
        <p14:creationId xmlns:p14="http://schemas.microsoft.com/office/powerpoint/2010/main" val="2528062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221810"/>
            <a:ext cx="10515600" cy="932985"/>
          </a:xfrm>
        </p:spPr>
        <p:txBody>
          <a:bodyPr/>
          <a:lstStyle/>
          <a:p>
            <a:r>
              <a:rPr lang="en-US" dirty="0" smtClean="0"/>
              <a:t>Accessing Adult Developmental Disability services:</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88038" y="1935162"/>
            <a:ext cx="4762500" cy="3381375"/>
          </a:xfrm>
        </p:spPr>
      </p:pic>
      <p:sp>
        <p:nvSpPr>
          <p:cNvPr id="4" name="Text Placeholder 3"/>
          <p:cNvSpPr>
            <a:spLocks noGrp="1"/>
          </p:cNvSpPr>
          <p:nvPr>
            <p:ph type="body" sz="half" idx="2"/>
          </p:nvPr>
        </p:nvSpPr>
        <p:spPr>
          <a:xfrm>
            <a:off x="765447" y="1390185"/>
            <a:ext cx="3932237" cy="4405139"/>
          </a:xfrm>
        </p:spPr>
        <p:txBody>
          <a:bodyPr>
            <a:normAutofit/>
          </a:bodyPr>
          <a:lstStyle/>
          <a:p>
            <a:pPr marL="342900" indent="-342900">
              <a:buFont typeface="+mj-lt"/>
              <a:buAutoNum type="arabicParenR"/>
            </a:pPr>
            <a:r>
              <a:rPr lang="en-US" dirty="0"/>
              <a:t>Contact </a:t>
            </a:r>
            <a:r>
              <a:rPr lang="en-US" dirty="0" smtClean="0"/>
              <a:t>the </a:t>
            </a:r>
            <a:r>
              <a:rPr lang="en-US" dirty="0"/>
              <a:t>local community developmental disability program (CDDP) to find out if </a:t>
            </a:r>
            <a:r>
              <a:rPr lang="en-US" dirty="0" smtClean="0"/>
              <a:t>the individual is eligible </a:t>
            </a:r>
            <a:r>
              <a:rPr lang="en-US" dirty="0"/>
              <a:t>for </a:t>
            </a:r>
            <a:r>
              <a:rPr lang="en-US" dirty="0" smtClean="0"/>
              <a:t>services</a:t>
            </a:r>
          </a:p>
          <a:p>
            <a:pPr marL="342900" indent="-342900">
              <a:buFont typeface="+mj-lt"/>
              <a:buAutoNum type="arabicParenR"/>
            </a:pPr>
            <a:r>
              <a:rPr lang="en-US" dirty="0"/>
              <a:t>An eligibility worker will </a:t>
            </a:r>
            <a:r>
              <a:rPr lang="en-US" dirty="0" smtClean="0"/>
              <a:t>help complete </a:t>
            </a:r>
            <a:r>
              <a:rPr lang="en-US" dirty="0"/>
              <a:t>the application and collect any needed </a:t>
            </a:r>
            <a:r>
              <a:rPr lang="en-US" dirty="0" smtClean="0"/>
              <a:t>documents</a:t>
            </a:r>
          </a:p>
          <a:p>
            <a:pPr marL="342900" indent="-342900">
              <a:buFont typeface="+mj-lt"/>
              <a:buAutoNum type="arabicParenR"/>
            </a:pPr>
            <a:r>
              <a:rPr lang="en-US" dirty="0"/>
              <a:t>The eligibility worker will use </a:t>
            </a:r>
            <a:r>
              <a:rPr lang="en-US" dirty="0" smtClean="0"/>
              <a:t>the completed </a:t>
            </a:r>
            <a:r>
              <a:rPr lang="en-US" dirty="0"/>
              <a:t>application and other documents to determine if </a:t>
            </a:r>
            <a:r>
              <a:rPr lang="en-US" dirty="0" smtClean="0"/>
              <a:t>the individual is </a:t>
            </a:r>
            <a:r>
              <a:rPr lang="en-US" dirty="0"/>
              <a:t>eligible </a:t>
            </a:r>
            <a:r>
              <a:rPr lang="en-US" dirty="0" smtClean="0"/>
              <a:t>for services</a:t>
            </a:r>
          </a:p>
          <a:p>
            <a:pPr marL="342900" indent="-342900">
              <a:buFont typeface="+mj-lt"/>
              <a:buAutoNum type="arabicParenR"/>
            </a:pPr>
            <a:r>
              <a:rPr lang="en-US" dirty="0"/>
              <a:t>W</a:t>
            </a:r>
            <a:r>
              <a:rPr lang="en-US" dirty="0" smtClean="0"/>
              <a:t>ithin </a:t>
            </a:r>
            <a:r>
              <a:rPr lang="en-US" dirty="0"/>
              <a:t>10 days of </a:t>
            </a:r>
            <a:r>
              <a:rPr lang="en-US" dirty="0" smtClean="0"/>
              <a:t>submitting the </a:t>
            </a:r>
            <a:r>
              <a:rPr lang="en-US" dirty="0"/>
              <a:t>completed </a:t>
            </a:r>
            <a:r>
              <a:rPr lang="en-US" dirty="0" smtClean="0"/>
              <a:t>application the </a:t>
            </a:r>
            <a:r>
              <a:rPr lang="en-US" dirty="0"/>
              <a:t>individual </a:t>
            </a:r>
            <a:r>
              <a:rPr lang="en-US" dirty="0" smtClean="0"/>
              <a:t>is notified by </a:t>
            </a:r>
            <a:r>
              <a:rPr lang="en-US" dirty="0"/>
              <a:t>the </a:t>
            </a:r>
            <a:r>
              <a:rPr lang="en-US" dirty="0" smtClean="0"/>
              <a:t>CDDP of their eligibility</a:t>
            </a:r>
          </a:p>
          <a:p>
            <a:pPr marL="342900" indent="-342900">
              <a:buFont typeface="+mj-lt"/>
              <a:buAutoNum type="arabicParenR"/>
            </a:pPr>
            <a:endParaRPr lang="en-US" dirty="0"/>
          </a:p>
        </p:txBody>
      </p:sp>
    </p:spTree>
    <p:extLst>
      <p:ext uri="{BB962C8B-B14F-4D97-AF65-F5344CB8AC3E}">
        <p14:creationId xmlns:p14="http://schemas.microsoft.com/office/powerpoint/2010/main" val="1923408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10515600" cy="530225"/>
          </a:xfrm>
        </p:spPr>
        <p:txBody>
          <a:bodyPr>
            <a:normAutofit fontScale="90000"/>
          </a:bodyPr>
          <a:lstStyle/>
          <a:p>
            <a:r>
              <a:rPr lang="en-US" dirty="0" smtClean="0"/>
              <a:t>Eligibility for brokerage </a:t>
            </a:r>
            <a:r>
              <a:rPr lang="en-US" dirty="0"/>
              <a:t>services</a:t>
            </a:r>
          </a:p>
        </p:txBody>
      </p:sp>
      <p:sp>
        <p:nvSpPr>
          <p:cNvPr id="4" name="Text Placeholder 3"/>
          <p:cNvSpPr>
            <a:spLocks noGrp="1"/>
          </p:cNvSpPr>
          <p:nvPr>
            <p:ph type="body" sz="half" idx="2"/>
          </p:nvPr>
        </p:nvSpPr>
        <p:spPr>
          <a:xfrm>
            <a:off x="839787" y="987425"/>
            <a:ext cx="3932237" cy="4887139"/>
          </a:xfrm>
        </p:spPr>
        <p:txBody>
          <a:bodyPr/>
          <a:lstStyle/>
          <a:p>
            <a:endParaRPr lang="en-US" dirty="0" smtClean="0"/>
          </a:p>
          <a:p>
            <a:pPr marL="342900" indent="-342900">
              <a:buAutoNum type="arabicPeriod"/>
            </a:pPr>
            <a:r>
              <a:rPr lang="en-US" dirty="0" smtClean="0"/>
              <a:t>Individual </a:t>
            </a:r>
            <a:r>
              <a:rPr lang="en-US" dirty="0"/>
              <a:t>must be found eligible through their County Development Disability Services program</a:t>
            </a:r>
            <a:r>
              <a:rPr lang="en-US" dirty="0" smtClean="0"/>
              <a:t>.</a:t>
            </a:r>
          </a:p>
          <a:p>
            <a:pPr marL="342900" indent="-342900">
              <a:buAutoNum type="arabicPeriod"/>
            </a:pPr>
            <a:endParaRPr lang="en-US" dirty="0"/>
          </a:p>
          <a:p>
            <a:pPr marL="342900" indent="-342900">
              <a:buAutoNum type="arabicPeriod"/>
            </a:pPr>
            <a:r>
              <a:rPr lang="en-US" dirty="0"/>
              <a:t>Individual must be 18 years of age or older</a:t>
            </a:r>
            <a:r>
              <a:rPr lang="en-US" dirty="0" smtClean="0"/>
              <a:t>.</a:t>
            </a:r>
          </a:p>
          <a:p>
            <a:pPr marL="342900" indent="-342900">
              <a:buAutoNum type="arabicPeriod"/>
            </a:pPr>
            <a:endParaRPr lang="en-US" dirty="0"/>
          </a:p>
          <a:p>
            <a:pPr marL="342900" indent="-342900">
              <a:buAutoNum type="arabicPeriod"/>
            </a:pPr>
            <a:r>
              <a:rPr lang="en-US" dirty="0"/>
              <a:t>Brokerages serve individuals living independently in the community, or in their family homes.</a:t>
            </a:r>
          </a:p>
        </p:txBody>
      </p:sp>
      <p:pic>
        <p:nvPicPr>
          <p:cNvPr id="7" name="Picture Placeholder 6">
            <a:extLst>
              <a:ext uri="{FF2B5EF4-FFF2-40B4-BE49-F238E27FC236}">
                <a16:creationId xmlns:a16="http://schemas.microsoft.com/office/drawing/2014/main" xmlns="" id="{288CB695-FA16-47C9-AE1C-FA5EC809B33C}"/>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10520" b="10520"/>
          <a:stretch>
            <a:fillRect/>
          </a:stretch>
        </p:blipFill>
        <p:spPr/>
      </p:pic>
    </p:spTree>
    <p:extLst>
      <p:ext uri="{BB962C8B-B14F-4D97-AF65-F5344CB8AC3E}">
        <p14:creationId xmlns:p14="http://schemas.microsoft.com/office/powerpoint/2010/main" val="17681092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2863</TotalTime>
  <Words>1570</Words>
  <Application>Microsoft Office PowerPoint</Application>
  <PresentationFormat>Widescreen</PresentationFormat>
  <Paragraphs>181</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Calibri Light</vt:lpstr>
      <vt:lpstr>Open Sans</vt:lpstr>
      <vt:lpstr>Times New Roman</vt:lpstr>
      <vt:lpstr>Wingdings</vt:lpstr>
      <vt:lpstr>Office Theme</vt:lpstr>
      <vt:lpstr>Brokerage 101</vt:lpstr>
      <vt:lpstr>Objectives:</vt:lpstr>
      <vt:lpstr> There are 3 types of I/DD case management provider options in Oregon:  </vt:lpstr>
      <vt:lpstr>What is a Brokerage?</vt:lpstr>
      <vt:lpstr>How Brokerages came to be</vt:lpstr>
      <vt:lpstr>PowerPoint Presentation</vt:lpstr>
      <vt:lpstr>PowerPoint Presentation</vt:lpstr>
      <vt:lpstr>Accessing Adult Developmental Disability services:</vt:lpstr>
      <vt:lpstr>Eligibility for brokerage services</vt:lpstr>
      <vt:lpstr>Already connected to disability services?  </vt:lpstr>
      <vt:lpstr>What is a Brokerage Personal Agent?</vt:lpstr>
      <vt:lpstr>Nick’s Personal Agent</vt:lpstr>
      <vt:lpstr>The Individual Support Plan (ISP)</vt:lpstr>
      <vt:lpstr>The Community First Choice Plan (K plan)</vt:lpstr>
      <vt:lpstr>“Not just a bus pass” guide to what we do (K plan services while in YTP)</vt:lpstr>
      <vt:lpstr>Community Transportation</vt:lpstr>
      <vt:lpstr>What is a Personal Support Worker (PSW)?</vt:lpstr>
      <vt:lpstr>Common PSW services:</vt:lpstr>
      <vt:lpstr>        What are Waiver services?</vt:lpstr>
      <vt:lpstr>Available with waiver services</vt:lpstr>
      <vt:lpstr>Employment services</vt:lpstr>
      <vt:lpstr>Employment Path Services</vt:lpstr>
      <vt:lpstr>Vocational Rehabilitation and Brokerage Services</vt:lpstr>
      <vt:lpstr>Nick’s Brokerage Services &amp; VR</vt:lpstr>
      <vt:lpstr>Brokerage Services Recap</vt:lpstr>
      <vt:lpstr>Questions?</vt:lpstr>
      <vt:lpstr>What can transitions services and DD services do to better collaborate?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Brokerage 101</dc:title>
  <dc:creator>Alexei Martina</dc:creator>
  <cp:lastModifiedBy>Alexei Martina</cp:lastModifiedBy>
  <cp:revision>126</cp:revision>
  <dcterms:created xsi:type="dcterms:W3CDTF">2017-11-20T18:16:02Z</dcterms:created>
  <dcterms:modified xsi:type="dcterms:W3CDTF">2018-02-26T23:39:52Z</dcterms:modified>
</cp:coreProperties>
</file>