
<file path=[Content_Types].xml><?xml version="1.0" encoding="utf-8"?>
<Types xmlns="http://schemas.openxmlformats.org/package/2006/content-types">
  <Default Extension="png" ContentType="image/png"/>
  <Default Extension="svg" ContentType="image/svg+xml"/>
  <Default Extension="png&amp;ehk=Idy9tkewY5x8sxLfFQNn3A&amp;r=0&amp;pid=OfficeInsert" ContentType="image/png"/>
  <Default Extension="jpg&amp;ehk=VTn3OnC8i9BifG6N" ContentType="image/jpeg"/>
  <Default Extension="jpeg" ContentType="image/jpeg"/>
  <Default Extension="gif&amp;ehk=AwcnJ2OY" ContentType="image/gif"/>
  <Default Extension="rels" ContentType="application/vnd.openxmlformats-package.relationships+xml"/>
  <Default Extension="xml" ContentType="application/xml"/>
  <Default Extension="jpg&amp;ehk=KfmTlxPxSWHDrqkNGBO7qQ&amp;r=0&amp;pid=OfficeInsert" ContentType="image/jpeg"/>
  <Default Extension="wdp" ContentType="image/vnd.ms-photo"/>
  <Default Extension="jpg&amp;ehk=NwjBn49msBDKdlnVfUFArQ&amp;r=0&amp;pid=OfficeInsert" ContentType="image/jpeg"/>
  <Default Extension="jpg" ContentType="image/jpeg"/>
  <Default Extension="jpg&amp;ehk=eOD0sk" ContentType="image/jpeg"/>
  <Default Extension="jpg&amp;ehk=igmKMtDnh7dgqbYvmpi2iw&amp;r=0&amp;pid=OfficeInsert"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66" r:id="rId4"/>
    <p:sldId id="290" r:id="rId5"/>
    <p:sldId id="263" r:id="rId6"/>
    <p:sldId id="264" r:id="rId7"/>
    <p:sldId id="267" r:id="rId8"/>
    <p:sldId id="291" r:id="rId9"/>
    <p:sldId id="265" r:id="rId10"/>
    <p:sldId id="282" r:id="rId11"/>
    <p:sldId id="281" r:id="rId12"/>
    <p:sldId id="261" r:id="rId13"/>
    <p:sldId id="259" r:id="rId14"/>
    <p:sldId id="260" r:id="rId15"/>
    <p:sldId id="277" r:id="rId16"/>
    <p:sldId id="285" r:id="rId17"/>
    <p:sldId id="276" r:id="rId18"/>
    <p:sldId id="286" r:id="rId19"/>
    <p:sldId id="278" r:id="rId20"/>
    <p:sldId id="287" r:id="rId21"/>
    <p:sldId id="279" r:id="rId22"/>
    <p:sldId id="288" r:id="rId23"/>
    <p:sldId id="280" r:id="rId24"/>
    <p:sldId id="289" r:id="rId25"/>
    <p:sldId id="292" r:id="rId26"/>
    <p:sldId id="272" r:id="rId27"/>
    <p:sldId id="257" r:id="rId28"/>
    <p:sldId id="273"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7F33E-23A8-4702-8DD6-8EFE6F00A925}"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07EB9-4359-4957-86FE-F22AD586E1C9}" type="slidenum">
              <a:rPr lang="en-US" smtClean="0"/>
              <a:t>‹#›</a:t>
            </a:fld>
            <a:endParaRPr lang="en-US"/>
          </a:p>
        </p:txBody>
      </p:sp>
    </p:spTree>
    <p:extLst>
      <p:ext uri="{BB962C8B-B14F-4D97-AF65-F5344CB8AC3E}">
        <p14:creationId xmlns:p14="http://schemas.microsoft.com/office/powerpoint/2010/main" val="2642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357101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82F3-ADDB-486A-8A87-C304874A5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93D89B-B2DC-428D-9740-B710760EA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97E02B-5786-4B79-B88C-E5ACB38181A7}"/>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5" name="Footer Placeholder 4">
            <a:extLst>
              <a:ext uri="{FF2B5EF4-FFF2-40B4-BE49-F238E27FC236}">
                <a16:creationId xmlns:a16="http://schemas.microsoft.com/office/drawing/2014/main" id="{7E8F5E6F-203E-4FA0-98F4-82F27FA8C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16D13-AA7B-4C50-9C97-A4C9476C9E76}"/>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323390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26C0-1C70-4CBD-B858-D6D72CA0E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FA14B-C1C4-4444-A95D-3108E41D25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98EB9-3B9F-42B3-B822-2BAF1C899827}"/>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5" name="Footer Placeholder 4">
            <a:extLst>
              <a:ext uri="{FF2B5EF4-FFF2-40B4-BE49-F238E27FC236}">
                <a16:creationId xmlns:a16="http://schemas.microsoft.com/office/drawing/2014/main" id="{D7362161-D9B6-4D14-BDD2-8AC1136C4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EC860-BCA5-431A-9456-FA29D57A55AA}"/>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151004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3A570-1F35-43D9-A9A9-A9E0B0006D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41CB38-2DEC-4003-90B8-941C47C1C9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C6495-C472-41B7-B465-99DE09A19DE4}"/>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5" name="Footer Placeholder 4">
            <a:extLst>
              <a:ext uri="{FF2B5EF4-FFF2-40B4-BE49-F238E27FC236}">
                <a16:creationId xmlns:a16="http://schemas.microsoft.com/office/drawing/2014/main" id="{17D717BD-AD8A-4A1C-936D-C8C5714BF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508E7-C857-4BC7-88E7-3731969B3CE8}"/>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197939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FB25-6018-4B4F-AA97-754CB4A18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C78C4-487F-45EB-94A8-A15D212E55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A2260-F334-4428-9956-362F217E5A7A}"/>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5" name="Footer Placeholder 4">
            <a:extLst>
              <a:ext uri="{FF2B5EF4-FFF2-40B4-BE49-F238E27FC236}">
                <a16:creationId xmlns:a16="http://schemas.microsoft.com/office/drawing/2014/main" id="{C60828FD-EDA0-4F37-AD75-D8EA57D5E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3CA01-2489-441E-96E6-B9DEBBC0F5F9}"/>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86532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5EB0-1FD1-41F5-8384-0CA3D76CD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100DCA-9D07-44BE-A53B-5DE3892332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4A6AE4-B9E6-4189-B7D8-FF6732B2DC55}"/>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5" name="Footer Placeholder 4">
            <a:extLst>
              <a:ext uri="{FF2B5EF4-FFF2-40B4-BE49-F238E27FC236}">
                <a16:creationId xmlns:a16="http://schemas.microsoft.com/office/drawing/2014/main" id="{9198C06A-8B15-412F-ADBC-B869244FA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90273-1120-406F-A341-910BAE1A0695}"/>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281663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45A1-AF33-4AF1-886A-750D66E34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70850-090B-41E2-9A42-DC3A3DE36A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5D72E-8C1B-4E64-BC10-941045F69C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B3AF79-290B-42A9-B85D-2F9D7EE6657B}"/>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6" name="Footer Placeholder 5">
            <a:extLst>
              <a:ext uri="{FF2B5EF4-FFF2-40B4-BE49-F238E27FC236}">
                <a16:creationId xmlns:a16="http://schemas.microsoft.com/office/drawing/2014/main" id="{B051B510-1557-4C20-AC87-9030ECF4E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5A17E-26C2-4440-A7E5-900D05B95BCD}"/>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215014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200E-AA88-4345-827F-58BCFDF7B7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10CB6-4BA5-4E4E-8EC3-2F3F6F17A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E7652F-3047-4788-8DA9-A87DB45791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DDE43D-35F1-40E3-97E7-CCBF84893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0873BD-F4BB-4BA0-A687-199779E8D4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506F23-EDED-41AC-B43B-D813DC58837A}"/>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8" name="Footer Placeholder 7">
            <a:extLst>
              <a:ext uri="{FF2B5EF4-FFF2-40B4-BE49-F238E27FC236}">
                <a16:creationId xmlns:a16="http://schemas.microsoft.com/office/drawing/2014/main" id="{F36D0E70-37A6-4BB8-A4C5-DF76341596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C8ABFE-DD65-49AF-962C-46891A1BF5D1}"/>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402364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CAAC-55F8-47DD-8C52-141CA2A2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B317AF-2DB8-41A2-890A-091787C95141}"/>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4" name="Footer Placeholder 3">
            <a:extLst>
              <a:ext uri="{FF2B5EF4-FFF2-40B4-BE49-F238E27FC236}">
                <a16:creationId xmlns:a16="http://schemas.microsoft.com/office/drawing/2014/main" id="{B330B957-878B-4E75-B4C3-CF4CD22E1B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A6FBB-D1CA-4297-92D0-8DD5D52A082A}"/>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134275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6B2FE-6E89-46DE-B577-809D218983F1}"/>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3" name="Footer Placeholder 2">
            <a:extLst>
              <a:ext uri="{FF2B5EF4-FFF2-40B4-BE49-F238E27FC236}">
                <a16:creationId xmlns:a16="http://schemas.microsoft.com/office/drawing/2014/main" id="{6E941A99-A6DE-4F01-8C53-2A7633724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626DA3-DC62-4ED8-87BD-95F99945DB99}"/>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386287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6C7B-1DC7-49B5-A6FB-E951081B1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A0FC8-FF9A-4AC5-BD4C-D9ED9DDBC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95EC7C-6A11-4361-B10A-ACC59D110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BB3B5-BD69-4BC0-87E4-A3B086C8B443}"/>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6" name="Footer Placeholder 5">
            <a:extLst>
              <a:ext uri="{FF2B5EF4-FFF2-40B4-BE49-F238E27FC236}">
                <a16:creationId xmlns:a16="http://schemas.microsoft.com/office/drawing/2014/main" id="{52257BB1-B9D8-4C39-9780-B630C21C8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F653A-C928-41A8-9BD3-5E8C53C9DF92}"/>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343759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3577-EE35-471B-A643-CB89727DF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1255BD-9DAF-444E-921F-F6B4F7EAF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3BCA4-53EE-43CF-BDB8-7355664C8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94BB0F-4FCF-4937-B688-8A4A0800B387}"/>
              </a:ext>
            </a:extLst>
          </p:cNvPr>
          <p:cNvSpPr>
            <a:spLocks noGrp="1"/>
          </p:cNvSpPr>
          <p:nvPr>
            <p:ph type="dt" sz="half" idx="10"/>
          </p:nvPr>
        </p:nvSpPr>
        <p:spPr/>
        <p:txBody>
          <a:bodyPr/>
          <a:lstStyle/>
          <a:p>
            <a:fld id="{45330758-77F7-4574-B82D-9A115D7F942D}" type="datetimeFigureOut">
              <a:rPr lang="en-US" smtClean="0"/>
              <a:t>2/23/2018</a:t>
            </a:fld>
            <a:endParaRPr lang="en-US"/>
          </a:p>
        </p:txBody>
      </p:sp>
      <p:sp>
        <p:nvSpPr>
          <p:cNvPr id="6" name="Footer Placeholder 5">
            <a:extLst>
              <a:ext uri="{FF2B5EF4-FFF2-40B4-BE49-F238E27FC236}">
                <a16:creationId xmlns:a16="http://schemas.microsoft.com/office/drawing/2014/main" id="{5E811288-A98D-45C4-B72E-22EC905B3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1232F-3ABA-4AA7-A9CC-B2DE96668E73}"/>
              </a:ext>
            </a:extLst>
          </p:cNvPr>
          <p:cNvSpPr>
            <a:spLocks noGrp="1"/>
          </p:cNvSpPr>
          <p:nvPr>
            <p:ph type="sldNum" sz="quarter" idx="12"/>
          </p:nvPr>
        </p:nvSpPr>
        <p:spPr/>
        <p:txBody>
          <a:bodyPr/>
          <a:lstStyle/>
          <a:p>
            <a:fld id="{DDBEBFC7-8816-4414-8FBB-C103AB711D18}" type="slidenum">
              <a:rPr lang="en-US" smtClean="0"/>
              <a:t>‹#›</a:t>
            </a:fld>
            <a:endParaRPr lang="en-US"/>
          </a:p>
        </p:txBody>
      </p:sp>
    </p:spTree>
    <p:extLst>
      <p:ext uri="{BB962C8B-B14F-4D97-AF65-F5344CB8AC3E}">
        <p14:creationId xmlns:p14="http://schemas.microsoft.com/office/powerpoint/2010/main" val="266831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9C603-E190-4CF3-990D-858BBF027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0D509-970A-4471-8702-2BEA06D55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1E083-95F0-4F1D-88E2-88B715DAD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30758-77F7-4574-B82D-9A115D7F942D}" type="datetimeFigureOut">
              <a:rPr lang="en-US" smtClean="0"/>
              <a:t>2/23/2018</a:t>
            </a:fld>
            <a:endParaRPr lang="en-US"/>
          </a:p>
        </p:txBody>
      </p:sp>
      <p:sp>
        <p:nvSpPr>
          <p:cNvPr id="5" name="Footer Placeholder 4">
            <a:extLst>
              <a:ext uri="{FF2B5EF4-FFF2-40B4-BE49-F238E27FC236}">
                <a16:creationId xmlns:a16="http://schemas.microsoft.com/office/drawing/2014/main" id="{224A6317-5517-474C-9D94-36552804D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FE5BF7-40B3-4ED4-81D3-E7C410A80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EBFC7-8816-4414-8FBB-C103AB711D18}" type="slidenum">
              <a:rPr lang="en-US" smtClean="0"/>
              <a:t>‹#›</a:t>
            </a:fld>
            <a:endParaRPr lang="en-US"/>
          </a:p>
        </p:txBody>
      </p:sp>
    </p:spTree>
    <p:extLst>
      <p:ext uri="{BB962C8B-B14F-4D97-AF65-F5344CB8AC3E}">
        <p14:creationId xmlns:p14="http://schemas.microsoft.com/office/powerpoint/2010/main" val="1149295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firesnake666.deviantart.com/art/Anime-Background-Classroom-182063650" TargetMode="External"/><Relationship Id="rId7" Type="http://schemas.openxmlformats.org/officeDocument/2006/relationships/hyperlink" Target="http://www.newclearvision.com/tag/commons/" TargetMode="External"/><Relationship Id="rId2" Type="http://schemas.openxmlformats.org/officeDocument/2006/relationships/image" Target="../media/image9.jpg&amp;ehk=NwjBn49msBDKdlnVfUFArQ&amp;r=0&amp;pid=OfficeInsert"/><Relationship Id="rId1" Type="http://schemas.openxmlformats.org/officeDocument/2006/relationships/slideLayout" Target="../slideLayouts/slideLayout2.xml"/><Relationship Id="rId6" Type="http://schemas.openxmlformats.org/officeDocument/2006/relationships/image" Target="../media/image11.jpg&amp;ehk=VTn3OnC8i9BifG6N"/><Relationship Id="rId5" Type="http://schemas.openxmlformats.org/officeDocument/2006/relationships/hyperlink" Target="https://en.wikipedia.org/wiki/Oregon_Department_of_Human_Services" TargetMode="External"/><Relationship Id="rId4" Type="http://schemas.openxmlformats.org/officeDocument/2006/relationships/image" Target="../media/image10.png&amp;ehk=Idy9tkewY5x8sxLfFQNn3A&amp;r=0&amp;pid=OfficeInsert"/></Relationships>
</file>

<file path=ppt/slides/_rels/slide12.xml.rels><?xml version="1.0" encoding="UTF-8" standalone="yes"?>
<Relationships xmlns="http://schemas.openxmlformats.org/package/2006/relationships"><Relationship Id="rId3" Type="http://schemas.openxmlformats.org/officeDocument/2006/relationships/hyperlink" Target="http://ourfiniteworld.com/2015/03/25/gail-in-china-report-2/" TargetMode="External"/><Relationship Id="rId2" Type="http://schemas.openxmlformats.org/officeDocument/2006/relationships/image" Target="../media/image12.jpg&amp;ehk=eOD0sk"/><Relationship Id="rId1" Type="http://schemas.openxmlformats.org/officeDocument/2006/relationships/slideLayout" Target="../slideLayouts/slideLayout6.xml"/><Relationship Id="rId5" Type="http://schemas.openxmlformats.org/officeDocument/2006/relationships/hyperlink" Target="https://www.flickr.com/photos/johannesbader/4386559580" TargetMode="External"/><Relationship Id="rId4" Type="http://schemas.openxmlformats.org/officeDocument/2006/relationships/image" Target="../media/image13.jpg&amp;ehk=igmKMtDnh7dgqbYvmpi2iw&amp;r=0&amp;pid=OfficeInsert"/></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tripod.org/projects/tcn/topicspage/854/career-family-tree"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ewwaystowork.org/qwbl/tools/kcktoolkit/Guides/How_To_Guide_Job_Shadows.PDF"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going-to-college.org/"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rojectaccess.uoregon.edu/lessonplans/careeroptions.html"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movingstudentsforward.org/its-my-choice-workbook-from-mn-governors-council-on-developmental-disabilities/" TargetMode="Externa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24.jpg&amp;ehk=KfmTlxPxSWHDrqkNGBO7qQ&amp;r=0&amp;pid=OfficeInsert"/><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gwell.wikispaces.com/The+United+States+of+America" TargetMode="External"/><Relationship Id="rId2" Type="http://schemas.openxmlformats.org/officeDocument/2006/relationships/image" Target="../media/image3.gif&amp;ehk=AwcnJ2OY"/><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AF8B-822F-4C91-B1A0-9F8E60D44150}"/>
              </a:ext>
            </a:extLst>
          </p:cNvPr>
          <p:cNvSpPr>
            <a:spLocks noGrp="1"/>
          </p:cNvSpPr>
          <p:nvPr>
            <p:ph type="ctrTitle"/>
          </p:nvPr>
        </p:nvSpPr>
        <p:spPr/>
        <p:txBody>
          <a:bodyPr/>
          <a:lstStyle/>
          <a:p>
            <a:r>
              <a:rPr lang="en-US" dirty="0">
                <a:solidFill>
                  <a:schemeClr val="tx1"/>
                </a:solidFill>
              </a:rPr>
              <a:t>Pre-Employment Transition Services (Pre-ETS)</a:t>
            </a:r>
            <a:endParaRPr lang="en-US" dirty="0"/>
          </a:p>
        </p:txBody>
      </p:sp>
      <p:sp>
        <p:nvSpPr>
          <p:cNvPr id="4" name="Rectangle 3">
            <a:extLst>
              <a:ext uri="{FF2B5EF4-FFF2-40B4-BE49-F238E27FC236}">
                <a16:creationId xmlns:a16="http://schemas.microsoft.com/office/drawing/2014/main" id="{4483198A-F12D-409D-97A2-F5D95DCE81D9}"/>
              </a:ext>
            </a:extLst>
          </p:cNvPr>
          <p:cNvSpPr/>
          <p:nvPr/>
        </p:nvSpPr>
        <p:spPr>
          <a:xfrm rot="1775428">
            <a:off x="8069344" y="5127943"/>
            <a:ext cx="3968685" cy="802529"/>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p>
        </p:txBody>
      </p:sp>
      <p:sp>
        <p:nvSpPr>
          <p:cNvPr id="3" name="Subtitle 2">
            <a:extLst>
              <a:ext uri="{FF2B5EF4-FFF2-40B4-BE49-F238E27FC236}">
                <a16:creationId xmlns:a16="http://schemas.microsoft.com/office/drawing/2014/main" id="{AC1994C9-88EC-4BBA-BB17-985CFAF3C6C6}"/>
              </a:ext>
            </a:extLst>
          </p:cNvPr>
          <p:cNvSpPr>
            <a:spLocks noGrp="1"/>
          </p:cNvSpPr>
          <p:nvPr>
            <p:ph type="subTitle" idx="1"/>
          </p:nvPr>
        </p:nvSpPr>
        <p:spPr/>
        <p:txBody>
          <a:bodyPr/>
          <a:lstStyle/>
          <a:p>
            <a:r>
              <a:rPr lang="en-US" dirty="0">
                <a:solidFill>
                  <a:schemeClr val="tx1"/>
                </a:solidFill>
              </a:rPr>
              <a:t>Supportive services for students and educators </a:t>
            </a:r>
          </a:p>
          <a:p>
            <a:r>
              <a:rPr lang="en-US" dirty="0">
                <a:solidFill>
                  <a:schemeClr val="tx1"/>
                </a:solidFill>
              </a:rPr>
              <a:t>Provided by Vocational Rehabilitation </a:t>
            </a:r>
          </a:p>
          <a:p>
            <a:endParaRPr lang="en-US" dirty="0"/>
          </a:p>
        </p:txBody>
      </p:sp>
      <p:sp>
        <p:nvSpPr>
          <p:cNvPr id="6" name="Rectangle 5">
            <a:extLst>
              <a:ext uri="{FF2B5EF4-FFF2-40B4-BE49-F238E27FC236}">
                <a16:creationId xmlns:a16="http://schemas.microsoft.com/office/drawing/2014/main" id="{8B92FE89-3E8D-4022-A114-D1B62D76F9B8}"/>
              </a:ext>
            </a:extLst>
          </p:cNvPr>
          <p:cNvSpPr/>
          <p:nvPr/>
        </p:nvSpPr>
        <p:spPr>
          <a:xfrm rot="20847147">
            <a:off x="518251" y="799414"/>
            <a:ext cx="3968685" cy="802529"/>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p>
        </p:txBody>
      </p:sp>
      <p:sp>
        <p:nvSpPr>
          <p:cNvPr id="5" name="Rectangle 4">
            <a:extLst>
              <a:ext uri="{FF2B5EF4-FFF2-40B4-BE49-F238E27FC236}">
                <a16:creationId xmlns:a16="http://schemas.microsoft.com/office/drawing/2014/main" id="{3AD2ED49-DC05-40DA-8850-96ABAD9F8A58}"/>
              </a:ext>
            </a:extLst>
          </p:cNvPr>
          <p:cNvSpPr/>
          <p:nvPr/>
        </p:nvSpPr>
        <p:spPr>
          <a:xfrm rot="21291139">
            <a:off x="3583755" y="5434223"/>
            <a:ext cx="3968685" cy="802529"/>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p>
        </p:txBody>
      </p:sp>
      <p:sp>
        <p:nvSpPr>
          <p:cNvPr id="7" name="Rectangle 6">
            <a:extLst>
              <a:ext uri="{FF2B5EF4-FFF2-40B4-BE49-F238E27FC236}">
                <a16:creationId xmlns:a16="http://schemas.microsoft.com/office/drawing/2014/main" id="{6D585FB7-DD6A-4377-86CA-79CF7289017E}"/>
              </a:ext>
            </a:extLst>
          </p:cNvPr>
          <p:cNvSpPr/>
          <p:nvPr/>
        </p:nvSpPr>
        <p:spPr>
          <a:xfrm>
            <a:off x="7503513" y="885302"/>
            <a:ext cx="3968685" cy="802529"/>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p>
        </p:txBody>
      </p:sp>
      <p:sp>
        <p:nvSpPr>
          <p:cNvPr id="8" name="Rectangle 7">
            <a:extLst>
              <a:ext uri="{FF2B5EF4-FFF2-40B4-BE49-F238E27FC236}">
                <a16:creationId xmlns:a16="http://schemas.microsoft.com/office/drawing/2014/main" id="{47AC8DD3-93AC-485B-B1E9-2C4A2876C2CA}"/>
              </a:ext>
            </a:extLst>
          </p:cNvPr>
          <p:cNvSpPr/>
          <p:nvPr/>
        </p:nvSpPr>
        <p:spPr>
          <a:xfrm rot="2285394">
            <a:off x="114469" y="4613556"/>
            <a:ext cx="3968685" cy="802529"/>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p>
        </p:txBody>
      </p:sp>
    </p:spTree>
    <p:extLst>
      <p:ext uri="{BB962C8B-B14F-4D97-AF65-F5344CB8AC3E}">
        <p14:creationId xmlns:p14="http://schemas.microsoft.com/office/powerpoint/2010/main" val="171904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F115-BA32-4334-A9B0-F4A2DE19A9DB}"/>
              </a:ext>
            </a:extLst>
          </p:cNvPr>
          <p:cNvSpPr>
            <a:spLocks noGrp="1"/>
          </p:cNvSpPr>
          <p:nvPr>
            <p:ph type="title"/>
          </p:nvPr>
        </p:nvSpPr>
        <p:spPr/>
        <p:txBody>
          <a:bodyPr/>
          <a:lstStyle/>
          <a:p>
            <a:r>
              <a:rPr lang="en-US" dirty="0"/>
              <a:t>YTP VS. Pre-ETS Coordinators </a:t>
            </a:r>
          </a:p>
        </p:txBody>
      </p:sp>
      <p:sp>
        <p:nvSpPr>
          <p:cNvPr id="3" name="Text Placeholder 2">
            <a:extLst>
              <a:ext uri="{FF2B5EF4-FFF2-40B4-BE49-F238E27FC236}">
                <a16:creationId xmlns:a16="http://schemas.microsoft.com/office/drawing/2014/main" id="{29D90A64-7379-42D2-B453-322DACA5CB34}"/>
              </a:ext>
            </a:extLst>
          </p:cNvPr>
          <p:cNvSpPr>
            <a:spLocks noGrp="1"/>
          </p:cNvSpPr>
          <p:nvPr>
            <p:ph type="body" idx="1"/>
          </p:nvPr>
        </p:nvSpPr>
        <p:spPr/>
        <p:txBody>
          <a:bodyPr/>
          <a:lstStyle/>
          <a:p>
            <a:r>
              <a:rPr lang="en-US" dirty="0"/>
              <a:t>YTP</a:t>
            </a:r>
          </a:p>
        </p:txBody>
      </p:sp>
      <p:sp>
        <p:nvSpPr>
          <p:cNvPr id="4" name="Content Placeholder 3">
            <a:extLst>
              <a:ext uri="{FF2B5EF4-FFF2-40B4-BE49-F238E27FC236}">
                <a16:creationId xmlns:a16="http://schemas.microsoft.com/office/drawing/2014/main" id="{5F3512A4-B62D-43D1-BFC8-2FAC49503C0E}"/>
              </a:ext>
            </a:extLst>
          </p:cNvPr>
          <p:cNvSpPr>
            <a:spLocks noGrp="1"/>
          </p:cNvSpPr>
          <p:nvPr>
            <p:ph sz="half" idx="2"/>
          </p:nvPr>
        </p:nvSpPr>
        <p:spPr/>
        <p:txBody>
          <a:bodyPr>
            <a:normAutofit fontScale="92500" lnSpcReduction="20000"/>
          </a:bodyPr>
          <a:lstStyle/>
          <a:p>
            <a:r>
              <a:rPr lang="en-US" dirty="0"/>
              <a:t>Provides Pre-ETS </a:t>
            </a:r>
          </a:p>
          <a:p>
            <a:r>
              <a:rPr lang="en-US" dirty="0"/>
              <a:t>Manages a case load of students year round within district</a:t>
            </a:r>
          </a:p>
          <a:p>
            <a:r>
              <a:rPr lang="en-US" dirty="0"/>
              <a:t>Creates and sustains programs in individual schools</a:t>
            </a:r>
          </a:p>
          <a:p>
            <a:r>
              <a:rPr lang="en-US" dirty="0"/>
              <a:t>Funded by VR and local school district (can only serve students in specific districts or ESDs)</a:t>
            </a:r>
          </a:p>
          <a:p>
            <a:r>
              <a:rPr lang="en-US" dirty="0"/>
              <a:t>Work closely with Pre-ETS coordinators</a:t>
            </a:r>
          </a:p>
        </p:txBody>
      </p:sp>
      <p:sp>
        <p:nvSpPr>
          <p:cNvPr id="5" name="Text Placeholder 4">
            <a:extLst>
              <a:ext uri="{FF2B5EF4-FFF2-40B4-BE49-F238E27FC236}">
                <a16:creationId xmlns:a16="http://schemas.microsoft.com/office/drawing/2014/main" id="{27462A51-ED15-4697-B353-0CB8CF28D13B}"/>
              </a:ext>
            </a:extLst>
          </p:cNvPr>
          <p:cNvSpPr>
            <a:spLocks noGrp="1"/>
          </p:cNvSpPr>
          <p:nvPr>
            <p:ph type="body" sz="quarter" idx="3"/>
          </p:nvPr>
        </p:nvSpPr>
        <p:spPr/>
        <p:txBody>
          <a:bodyPr/>
          <a:lstStyle/>
          <a:p>
            <a:r>
              <a:rPr lang="en-US" dirty="0"/>
              <a:t>Pre-ETS</a:t>
            </a:r>
          </a:p>
        </p:txBody>
      </p:sp>
      <p:sp>
        <p:nvSpPr>
          <p:cNvPr id="6" name="Content Placeholder 5">
            <a:extLst>
              <a:ext uri="{FF2B5EF4-FFF2-40B4-BE49-F238E27FC236}">
                <a16:creationId xmlns:a16="http://schemas.microsoft.com/office/drawing/2014/main" id="{CC02FDA1-6EC2-44E1-96EA-CE28937AB7BA}"/>
              </a:ext>
            </a:extLst>
          </p:cNvPr>
          <p:cNvSpPr>
            <a:spLocks noGrp="1"/>
          </p:cNvSpPr>
          <p:nvPr>
            <p:ph sz="quarter" idx="4"/>
          </p:nvPr>
        </p:nvSpPr>
        <p:spPr/>
        <p:txBody>
          <a:bodyPr>
            <a:normAutofit fontScale="92500" lnSpcReduction="20000"/>
          </a:bodyPr>
          <a:lstStyle/>
          <a:p>
            <a:r>
              <a:rPr lang="en-US" dirty="0"/>
              <a:t>Provides Pre-ETS </a:t>
            </a:r>
          </a:p>
          <a:p>
            <a:r>
              <a:rPr lang="en-US" dirty="0"/>
              <a:t>Assists students as needed on case by case bases, statewide</a:t>
            </a:r>
          </a:p>
          <a:p>
            <a:r>
              <a:rPr lang="en-US" dirty="0"/>
              <a:t>Supports and provide resources to educators and students</a:t>
            </a:r>
          </a:p>
          <a:p>
            <a:r>
              <a:rPr lang="en-US" dirty="0"/>
              <a:t>Funded by VR (considered a VR service) can serve any student potential eligible</a:t>
            </a:r>
          </a:p>
          <a:p>
            <a:r>
              <a:rPr lang="en-US" dirty="0"/>
              <a:t>Work closely with YTP professionals</a:t>
            </a:r>
          </a:p>
          <a:p>
            <a:pPr marL="0" indent="0">
              <a:buNone/>
            </a:pPr>
            <a:endParaRPr lang="en-US" dirty="0"/>
          </a:p>
          <a:p>
            <a:endParaRPr lang="en-US" dirty="0"/>
          </a:p>
          <a:p>
            <a:endParaRPr lang="en-US" dirty="0"/>
          </a:p>
        </p:txBody>
      </p:sp>
      <p:sp>
        <p:nvSpPr>
          <p:cNvPr id="7" name="Rectangle 6">
            <a:extLst>
              <a:ext uri="{FF2B5EF4-FFF2-40B4-BE49-F238E27FC236}">
                <a16:creationId xmlns:a16="http://schemas.microsoft.com/office/drawing/2014/main" id="{EC40692F-0FB5-4EB1-B0C6-61D36DF5DD17}"/>
              </a:ext>
            </a:extLst>
          </p:cNvPr>
          <p:cNvSpPr/>
          <p:nvPr/>
        </p:nvSpPr>
        <p:spPr>
          <a:xfrm>
            <a:off x="839788" y="1595958"/>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YTP</a:t>
            </a:r>
          </a:p>
        </p:txBody>
      </p:sp>
      <p:sp>
        <p:nvSpPr>
          <p:cNvPr id="8" name="Rectangle 7">
            <a:extLst>
              <a:ext uri="{FF2B5EF4-FFF2-40B4-BE49-F238E27FC236}">
                <a16:creationId xmlns:a16="http://schemas.microsoft.com/office/drawing/2014/main" id="{39560DEF-9D8E-4A8E-95E1-19E74C8B6CB0}"/>
              </a:ext>
            </a:extLst>
          </p:cNvPr>
          <p:cNvSpPr/>
          <p:nvPr/>
        </p:nvSpPr>
        <p:spPr>
          <a:xfrm>
            <a:off x="6194901" y="1595958"/>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Pre-ETS Coordinators</a:t>
            </a:r>
          </a:p>
        </p:txBody>
      </p:sp>
    </p:spTree>
    <p:extLst>
      <p:ext uri="{BB962C8B-B14F-4D97-AF65-F5344CB8AC3E}">
        <p14:creationId xmlns:p14="http://schemas.microsoft.com/office/powerpoint/2010/main" val="120461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B10BAF-E808-4FD3-96D1-F7E0AF6765B6}"/>
              </a:ext>
            </a:extLst>
          </p:cNvPr>
          <p:cNvPicPr>
            <a:picLocks noGrp="1" noChangeAspect="1"/>
          </p:cNvPicPr>
          <p:nvPr>
            <p:ph idx="1"/>
          </p:nvPr>
        </p:nvPicPr>
        <p:blipFill>
          <a:blip r:embed="rId2">
            <a:extLst>
              <a:ext uri="{837473B0-CC2E-450A-ABE3-18F120FF3D39}">
                <a1611:picAttrSrcUrl xmlns="" xmlns:a1611="http://schemas.microsoft.com/office/drawing/2016/11/main" r:id="rId3"/>
              </a:ext>
            </a:extLst>
          </a:blip>
          <a:stretch>
            <a:fillRect/>
          </a:stretch>
        </p:blipFill>
        <p:spPr>
          <a:xfrm>
            <a:off x="648502" y="2667453"/>
            <a:ext cx="2917658" cy="2188244"/>
          </a:xfrm>
        </p:spPr>
      </p:pic>
      <p:pic>
        <p:nvPicPr>
          <p:cNvPr id="8" name="Picture 7">
            <a:extLst>
              <a:ext uri="{FF2B5EF4-FFF2-40B4-BE49-F238E27FC236}">
                <a16:creationId xmlns:a16="http://schemas.microsoft.com/office/drawing/2014/main" id="{75EE89E1-F71E-496A-A14B-E006CAE63F25}"/>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9072910" y="2311629"/>
            <a:ext cx="1981944" cy="1123102"/>
          </a:xfrm>
          <a:prstGeom prst="rect">
            <a:avLst/>
          </a:prstGeom>
        </p:spPr>
      </p:pic>
      <p:pic>
        <p:nvPicPr>
          <p:cNvPr id="11" name="Picture 10">
            <a:extLst>
              <a:ext uri="{FF2B5EF4-FFF2-40B4-BE49-F238E27FC236}">
                <a16:creationId xmlns:a16="http://schemas.microsoft.com/office/drawing/2014/main" id="{F30AC413-0BFC-422E-8BB5-CEFE3B632E15}"/>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9091749" y="4009652"/>
            <a:ext cx="2183301" cy="1460083"/>
          </a:xfrm>
          <a:prstGeom prst="rect">
            <a:avLst/>
          </a:prstGeom>
        </p:spPr>
      </p:pic>
      <p:sp>
        <p:nvSpPr>
          <p:cNvPr id="13" name="TextBox 12">
            <a:extLst>
              <a:ext uri="{FF2B5EF4-FFF2-40B4-BE49-F238E27FC236}">
                <a16:creationId xmlns:a16="http://schemas.microsoft.com/office/drawing/2014/main" id="{88B30EA0-9B7A-444E-88DB-36A6C265B148}"/>
              </a:ext>
            </a:extLst>
          </p:cNvPr>
          <p:cNvSpPr txBox="1"/>
          <p:nvPr/>
        </p:nvSpPr>
        <p:spPr>
          <a:xfrm>
            <a:off x="4565469" y="1263192"/>
            <a:ext cx="3526971" cy="5970865"/>
          </a:xfrm>
          <a:prstGeom prst="rect">
            <a:avLst/>
          </a:prstGeom>
          <a:noFill/>
        </p:spPr>
        <p:txBody>
          <a:bodyPr wrap="square" rtlCol="0">
            <a:spAutoFit/>
          </a:bodyPr>
          <a:lstStyle/>
          <a:p>
            <a:pPr marL="285750" indent="-285750">
              <a:buFont typeface="Arial" panose="020B0604020202020204" pitchFamily="34" charset="0"/>
              <a:buChar char="•"/>
            </a:pPr>
            <a:r>
              <a:rPr lang="en-US" sz="2800" dirty="0"/>
              <a:t>Teach classes</a:t>
            </a:r>
          </a:p>
          <a:p>
            <a:pPr marL="285750" indent="-285750">
              <a:buFont typeface="Arial" panose="020B0604020202020204" pitchFamily="34" charset="0"/>
              <a:buChar char="•"/>
            </a:pPr>
            <a:r>
              <a:rPr lang="en-US" sz="2800" dirty="0"/>
              <a:t>Provide career counseling (individual/group)</a:t>
            </a:r>
          </a:p>
          <a:p>
            <a:pPr marL="285750" indent="-285750">
              <a:buFont typeface="Arial" panose="020B0604020202020204" pitchFamily="34" charset="0"/>
              <a:buChar char="•"/>
            </a:pPr>
            <a:r>
              <a:rPr lang="en-US" sz="2800" dirty="0"/>
              <a:t>Coordinate services</a:t>
            </a:r>
          </a:p>
          <a:p>
            <a:pPr marL="285750" indent="-285750">
              <a:buFont typeface="Arial" panose="020B0604020202020204" pitchFamily="34" charset="0"/>
              <a:buChar char="•"/>
            </a:pPr>
            <a:r>
              <a:rPr lang="en-US" sz="2800" dirty="0"/>
              <a:t>Provide trainings</a:t>
            </a:r>
          </a:p>
          <a:p>
            <a:pPr marL="285750" indent="-285750">
              <a:buFont typeface="Arial" panose="020B0604020202020204" pitchFamily="34" charset="0"/>
              <a:buChar char="•"/>
            </a:pPr>
            <a:r>
              <a:rPr lang="en-US" sz="2800" dirty="0"/>
              <a:t>Provide curriculum</a:t>
            </a:r>
          </a:p>
          <a:p>
            <a:pPr marL="285750" indent="-285750">
              <a:buFont typeface="Arial" panose="020B0604020202020204" pitchFamily="34" charset="0"/>
              <a:buChar char="•"/>
            </a:pPr>
            <a:r>
              <a:rPr lang="en-US" sz="2800" dirty="0"/>
              <a:t>Support transition program growth or development </a:t>
            </a:r>
          </a:p>
          <a:p>
            <a:pPr marL="285750" indent="-285750">
              <a:buFont typeface="Arial" panose="020B0604020202020204" pitchFamily="34" charset="0"/>
              <a:buChar char="•"/>
            </a:pPr>
            <a:r>
              <a:rPr lang="en-US" sz="2800" dirty="0"/>
              <a:t>Educate, inform, train</a:t>
            </a:r>
          </a:p>
          <a:p>
            <a:pPr marL="285750" indent="-285750">
              <a:buFont typeface="Arial" panose="020B0604020202020204" pitchFamily="34" charset="0"/>
              <a:buChar char="•"/>
            </a:pPr>
            <a:r>
              <a:rPr lang="en-US" sz="2800" dirty="0"/>
              <a:t>And much more </a:t>
            </a:r>
          </a:p>
          <a:p>
            <a:endParaRPr lang="en-US" dirty="0"/>
          </a:p>
        </p:txBody>
      </p:sp>
      <p:sp>
        <p:nvSpPr>
          <p:cNvPr id="7" name="Title 6">
            <a:extLst>
              <a:ext uri="{FF2B5EF4-FFF2-40B4-BE49-F238E27FC236}">
                <a16:creationId xmlns:a16="http://schemas.microsoft.com/office/drawing/2014/main" id="{F6AB3424-11F8-4047-A2CA-138B30D8C51B}"/>
              </a:ext>
            </a:extLst>
          </p:cNvPr>
          <p:cNvSpPr>
            <a:spLocks noGrp="1"/>
          </p:cNvSpPr>
          <p:nvPr>
            <p:ph type="title"/>
          </p:nvPr>
        </p:nvSpPr>
        <p:spPr>
          <a:xfrm>
            <a:off x="838200" y="365125"/>
            <a:ext cx="4252274" cy="898067"/>
          </a:xfrm>
          <a:prstGeom prst="rect">
            <a:avLst/>
          </a:prstGeom>
          <a:blipFill>
            <a:blip r:embed="rId8"/>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How We Help </a:t>
            </a:r>
          </a:p>
        </p:txBody>
      </p:sp>
    </p:spTree>
    <p:extLst>
      <p:ext uri="{BB962C8B-B14F-4D97-AF65-F5344CB8AC3E}">
        <p14:creationId xmlns:p14="http://schemas.microsoft.com/office/powerpoint/2010/main" val="305456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6BA1-DB5B-4823-B393-DE50F031668E}"/>
              </a:ext>
            </a:extLst>
          </p:cNvPr>
          <p:cNvSpPr>
            <a:spLocks noGrp="1"/>
          </p:cNvSpPr>
          <p:nvPr>
            <p:ph type="title"/>
          </p:nvPr>
        </p:nvSpPr>
        <p:spPr/>
        <p:txBody>
          <a:bodyPr>
            <a:normAutofit/>
          </a:bodyPr>
          <a:lstStyle/>
          <a:p>
            <a:r>
              <a:rPr lang="en-US" sz="6000" b="1" u="sng" dirty="0"/>
              <a:t>Our mission:</a:t>
            </a:r>
          </a:p>
        </p:txBody>
      </p:sp>
      <p:pic>
        <p:nvPicPr>
          <p:cNvPr id="3" name="Picture 2">
            <a:extLst>
              <a:ext uri="{FF2B5EF4-FFF2-40B4-BE49-F238E27FC236}">
                <a16:creationId xmlns:a16="http://schemas.microsoft.com/office/drawing/2014/main" id="{61AD68DD-0952-4186-B878-2BB75F232E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91971" y="2489200"/>
            <a:ext cx="4999789" cy="3799840"/>
          </a:xfrm>
          <a:prstGeom prst="rect">
            <a:avLst/>
          </a:prstGeom>
        </p:spPr>
      </p:pic>
      <p:pic>
        <p:nvPicPr>
          <p:cNvPr id="8" name="Picture 7">
            <a:extLst>
              <a:ext uri="{FF2B5EF4-FFF2-40B4-BE49-F238E27FC236}">
                <a16:creationId xmlns:a16="http://schemas.microsoft.com/office/drawing/2014/main" id="{DDC31B45-861D-4F06-89A3-87F5044F3A8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7567977" y="721360"/>
            <a:ext cx="4391613" cy="5855484"/>
          </a:xfrm>
          <a:prstGeom prst="rect">
            <a:avLst/>
          </a:prstGeom>
        </p:spPr>
      </p:pic>
      <p:sp>
        <p:nvSpPr>
          <p:cNvPr id="10" name="Arrow: Right 9">
            <a:extLst>
              <a:ext uri="{FF2B5EF4-FFF2-40B4-BE49-F238E27FC236}">
                <a16:creationId xmlns:a16="http://schemas.microsoft.com/office/drawing/2014/main" id="{1757B8F2-DE17-44FF-8A55-F3B798E1524C}"/>
              </a:ext>
            </a:extLst>
          </p:cNvPr>
          <p:cNvSpPr/>
          <p:nvPr/>
        </p:nvSpPr>
        <p:spPr>
          <a:xfrm>
            <a:off x="5363852" y="3464560"/>
            <a:ext cx="2093588" cy="1473200"/>
          </a:xfrm>
          <a:prstGeom prst="rightArrow">
            <a:avLst/>
          </a:prstGeom>
          <a:solidFill>
            <a:schemeClr val="tx1"/>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41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FCF6A-9972-4851-A30E-369796F0596C}"/>
              </a:ext>
            </a:extLst>
          </p:cNvPr>
          <p:cNvSpPr>
            <a:spLocks noGrp="1"/>
          </p:cNvSpPr>
          <p:nvPr>
            <p:ph type="title"/>
          </p:nvPr>
        </p:nvSpPr>
        <p:spPr/>
        <p:txBody>
          <a:bodyPr/>
          <a:lstStyle/>
          <a:p>
            <a:r>
              <a:rPr lang="en-US" dirty="0"/>
              <a:t>Transition Book </a:t>
            </a:r>
            <a:br>
              <a:rPr lang="en-US" dirty="0"/>
            </a:br>
            <a:r>
              <a:rPr lang="en-US" dirty="0"/>
              <a:t>Pre-ETS Resources </a:t>
            </a:r>
          </a:p>
        </p:txBody>
      </p:sp>
      <p:sp>
        <p:nvSpPr>
          <p:cNvPr id="4" name="Text Placeholder 3">
            <a:extLst>
              <a:ext uri="{FF2B5EF4-FFF2-40B4-BE49-F238E27FC236}">
                <a16:creationId xmlns:a16="http://schemas.microsoft.com/office/drawing/2014/main" id="{0594E5C7-BBCC-465B-BF22-A29666A6646D}"/>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BB3AD2B5-B8A6-48B8-ACF2-A39D337EF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617" y="288616"/>
            <a:ext cx="5313448" cy="4273859"/>
          </a:xfrm>
          <a:prstGeom prst="rect">
            <a:avLst/>
          </a:prstGeom>
        </p:spPr>
      </p:pic>
    </p:spTree>
    <p:extLst>
      <p:ext uri="{BB962C8B-B14F-4D97-AF65-F5344CB8AC3E}">
        <p14:creationId xmlns:p14="http://schemas.microsoft.com/office/powerpoint/2010/main" val="354670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F945C-11E7-4DEC-910D-BAC04D0B9106}"/>
              </a:ext>
            </a:extLst>
          </p:cNvPr>
          <p:cNvSpPr>
            <a:spLocks noGrp="1"/>
          </p:cNvSpPr>
          <p:nvPr>
            <p:ph type="title"/>
          </p:nvPr>
        </p:nvSpPr>
        <p:spPr/>
        <p:txBody>
          <a:bodyPr/>
          <a:lstStyle/>
          <a:p>
            <a:r>
              <a:rPr lang="en-US" dirty="0"/>
              <a:t>Pre-Employment Transition Services (Pre-ETS)</a:t>
            </a:r>
          </a:p>
        </p:txBody>
      </p:sp>
      <p:sp>
        <p:nvSpPr>
          <p:cNvPr id="5" name="TextBox 4">
            <a:extLst>
              <a:ext uri="{FF2B5EF4-FFF2-40B4-BE49-F238E27FC236}">
                <a16:creationId xmlns:a16="http://schemas.microsoft.com/office/drawing/2014/main" id="{EB43BF2D-5FCC-4969-BA4D-C041B1A05CE4}"/>
              </a:ext>
            </a:extLst>
          </p:cNvPr>
          <p:cNvSpPr txBox="1"/>
          <p:nvPr/>
        </p:nvSpPr>
        <p:spPr>
          <a:xfrm>
            <a:off x="1905785" y="1785284"/>
            <a:ext cx="8380429" cy="3877985"/>
          </a:xfrm>
          <a:prstGeom prst="rect">
            <a:avLst/>
          </a:prstGeom>
          <a:solidFill>
            <a:schemeClr val="accent1">
              <a:lumMod val="20000"/>
              <a:lumOff val="80000"/>
            </a:schemeClr>
          </a:solidFill>
        </p:spPr>
        <p:txBody>
          <a:bodyPr wrap="square" rtlCol="0">
            <a:spAutoFit/>
          </a:bodyPr>
          <a:lstStyle/>
          <a:p>
            <a:r>
              <a:rPr lang="en-US" sz="2000" b="1" dirty="0"/>
              <a:t>Pre-Employment Transition Services (Pre-ETS) </a:t>
            </a:r>
            <a:r>
              <a:rPr lang="en-US" sz="2000" dirty="0"/>
              <a:t>are supportive services offered by vocational rehabilitation to enhance transition opportunities for students. </a:t>
            </a:r>
          </a:p>
          <a:p>
            <a:r>
              <a:rPr lang="en-US" sz="2000" dirty="0"/>
              <a:t>Services need to be requested by the student, and must fall under at least one of these categories: </a:t>
            </a:r>
          </a:p>
          <a:p>
            <a:endParaRPr lang="en-US" sz="2800" b="1" dirty="0"/>
          </a:p>
          <a:p>
            <a:pPr marL="800100" lvl="1" indent="-342900">
              <a:buFont typeface="Arial" panose="020B0604020202020204" pitchFamily="34" charset="0"/>
              <a:buChar char="•"/>
            </a:pPr>
            <a:r>
              <a:rPr lang="en-US" sz="2400" b="1" dirty="0"/>
              <a:t>Self advocacy </a:t>
            </a:r>
          </a:p>
          <a:p>
            <a:pPr marL="800100" lvl="1" indent="-342900">
              <a:buFont typeface="Arial" panose="020B0604020202020204" pitchFamily="34" charset="0"/>
              <a:buChar char="•"/>
            </a:pPr>
            <a:r>
              <a:rPr lang="en-US" sz="2400" b="1" dirty="0"/>
              <a:t>Workplace readiness</a:t>
            </a:r>
          </a:p>
          <a:p>
            <a:pPr marL="800100" lvl="1" indent="-342900">
              <a:buFont typeface="Arial" panose="020B0604020202020204" pitchFamily="34" charset="0"/>
              <a:buChar char="•"/>
            </a:pPr>
            <a:r>
              <a:rPr lang="en-US" sz="2400" b="1" dirty="0"/>
              <a:t>Work based learning</a:t>
            </a:r>
          </a:p>
          <a:p>
            <a:pPr marL="800100" lvl="1" indent="-342900">
              <a:buFont typeface="Arial" panose="020B0604020202020204" pitchFamily="34" charset="0"/>
              <a:buChar char="•"/>
            </a:pPr>
            <a:r>
              <a:rPr lang="en-US" sz="2400" b="1" dirty="0"/>
              <a:t>Job exploration counseling </a:t>
            </a:r>
          </a:p>
          <a:p>
            <a:pPr marL="800100" lvl="1" indent="-342900">
              <a:buFont typeface="Arial" panose="020B0604020202020204" pitchFamily="34" charset="0"/>
              <a:buChar char="•"/>
            </a:pPr>
            <a:r>
              <a:rPr lang="en-US" sz="2400" b="1" dirty="0"/>
              <a:t>Counseling on post-secondary or transition opportunities</a:t>
            </a:r>
          </a:p>
          <a:p>
            <a:endParaRPr lang="en-US" dirty="0"/>
          </a:p>
        </p:txBody>
      </p:sp>
      <p:sp>
        <p:nvSpPr>
          <p:cNvPr id="10" name="Rectangle 9">
            <a:extLst>
              <a:ext uri="{FF2B5EF4-FFF2-40B4-BE49-F238E27FC236}">
                <a16:creationId xmlns:a16="http://schemas.microsoft.com/office/drawing/2014/main" id="{C40849B9-9874-4837-8F38-CC06F5A6B5A6}"/>
              </a:ext>
            </a:extLst>
          </p:cNvPr>
          <p:cNvSpPr/>
          <p:nvPr/>
        </p:nvSpPr>
        <p:spPr>
          <a:xfrm>
            <a:off x="9268551" y="616426"/>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Pre-ETS</a:t>
            </a:r>
          </a:p>
        </p:txBody>
      </p:sp>
    </p:spTree>
    <p:extLst>
      <p:ext uri="{BB962C8B-B14F-4D97-AF65-F5344CB8AC3E}">
        <p14:creationId xmlns:p14="http://schemas.microsoft.com/office/powerpoint/2010/main" val="250880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893" y="162613"/>
            <a:ext cx="6251609" cy="808037"/>
          </a:xfrm>
        </p:spPr>
        <p:txBody>
          <a:bodyPr/>
          <a:lstStyle/>
          <a:p>
            <a:r>
              <a:rPr lang="en-US" dirty="0"/>
              <a:t>Job Exploration Counseling</a:t>
            </a:r>
          </a:p>
        </p:txBody>
      </p:sp>
      <p:sp>
        <p:nvSpPr>
          <p:cNvPr id="3" name="TextBox 2"/>
          <p:cNvSpPr txBox="1"/>
          <p:nvPr/>
        </p:nvSpPr>
        <p:spPr>
          <a:xfrm>
            <a:off x="2929743" y="1925296"/>
            <a:ext cx="10210800" cy="4789003"/>
          </a:xfrm>
          <a:prstGeom prst="rect">
            <a:avLst/>
          </a:prstGeom>
          <a:noFill/>
        </p:spPr>
        <p:txBody>
          <a:bodyPr wrap="square" rtlCol="0">
            <a:spAutoFit/>
          </a:bodyPr>
          <a:lstStyle/>
          <a:p>
            <a:pPr marL="457200" indent="-457200">
              <a:buFont typeface="Wingdings" panose="05000000000000000000" pitchFamily="2" charset="2"/>
              <a:buChar char="q"/>
            </a:pPr>
            <a:r>
              <a:rPr lang="en-US" sz="2800" dirty="0"/>
              <a:t>Histogram</a:t>
            </a:r>
          </a:p>
          <a:p>
            <a:pPr marL="457200" indent="-457200">
              <a:buFont typeface="Wingdings" panose="05000000000000000000" pitchFamily="2" charset="2"/>
              <a:buChar char="q"/>
            </a:pPr>
            <a:r>
              <a:rPr lang="en-US" sz="2800" dirty="0"/>
              <a:t>Career Jeopardy Game</a:t>
            </a:r>
          </a:p>
          <a:p>
            <a:pPr marL="457200" indent="-457200">
              <a:buFont typeface="Wingdings" panose="05000000000000000000" pitchFamily="2" charset="2"/>
              <a:buChar char="q"/>
            </a:pPr>
            <a:r>
              <a:rPr lang="en-US" sz="2800" dirty="0"/>
              <a:t>Career Interest Survey/Inventories</a:t>
            </a:r>
          </a:p>
          <a:p>
            <a:pPr marL="457200" indent="-457200">
              <a:buFont typeface="Wingdings" panose="05000000000000000000" pitchFamily="2" charset="2"/>
              <a:buChar char="q"/>
            </a:pPr>
            <a:r>
              <a:rPr lang="en-US" sz="2800" dirty="0"/>
              <a:t>Sprout Films</a:t>
            </a:r>
          </a:p>
          <a:p>
            <a:pPr marL="457200" indent="-457200">
              <a:buFont typeface="Wingdings" panose="05000000000000000000" pitchFamily="2" charset="2"/>
              <a:buChar char="q"/>
            </a:pPr>
            <a:r>
              <a:rPr lang="en-US" sz="2800" dirty="0"/>
              <a:t>Project access</a:t>
            </a:r>
          </a:p>
          <a:p>
            <a:pPr marL="457200" indent="-457200">
              <a:buFont typeface="Wingdings" panose="05000000000000000000" pitchFamily="2" charset="2"/>
              <a:buChar char="q"/>
            </a:pPr>
            <a:r>
              <a:rPr lang="en-US" sz="2800" dirty="0"/>
              <a:t>Where are you going</a:t>
            </a:r>
          </a:p>
          <a:p>
            <a:r>
              <a:rPr lang="en-US" sz="2800" dirty="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a:p>
          <a:p>
            <a:pPr>
              <a:lnSpc>
                <a:spcPct val="90000"/>
              </a:lnSpc>
            </a:pPr>
            <a:endParaRPr lang="en-US" sz="2800" dirty="0"/>
          </a:p>
        </p:txBody>
      </p:sp>
      <p:sp>
        <p:nvSpPr>
          <p:cNvPr id="5" name="Rectangle 4">
            <a:extLst>
              <a:ext uri="{FF2B5EF4-FFF2-40B4-BE49-F238E27FC236}">
                <a16:creationId xmlns:a16="http://schemas.microsoft.com/office/drawing/2014/main" id="{06ADC09F-2517-4C3E-B8E6-10CB00A70A9D}"/>
              </a:ext>
            </a:extLst>
          </p:cNvPr>
          <p:cNvSpPr/>
          <p:nvPr/>
        </p:nvSpPr>
        <p:spPr>
          <a:xfrm>
            <a:off x="3246120" y="6035040"/>
            <a:ext cx="457200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7" name="Rectangle 6">
            <a:extLst>
              <a:ext uri="{FF2B5EF4-FFF2-40B4-BE49-F238E27FC236}">
                <a16:creationId xmlns:a16="http://schemas.microsoft.com/office/drawing/2014/main" id="{EBDA366F-257D-4B68-8A0B-66AC392ED0D6}"/>
              </a:ext>
            </a:extLst>
          </p:cNvPr>
          <p:cNvSpPr/>
          <p:nvPr/>
        </p:nvSpPr>
        <p:spPr>
          <a:xfrm>
            <a:off x="164592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8" name="Rectangle 7">
            <a:extLst>
              <a:ext uri="{FF2B5EF4-FFF2-40B4-BE49-F238E27FC236}">
                <a16:creationId xmlns:a16="http://schemas.microsoft.com/office/drawing/2014/main" id="{AE545CF4-46F4-4EDE-B719-F4AF9E4F29AD}"/>
              </a:ext>
            </a:extLst>
          </p:cNvPr>
          <p:cNvSpPr/>
          <p:nvPr/>
        </p:nvSpPr>
        <p:spPr>
          <a:xfrm>
            <a:off x="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9" name="Rectangle 8">
            <a:extLst>
              <a:ext uri="{FF2B5EF4-FFF2-40B4-BE49-F238E27FC236}">
                <a16:creationId xmlns:a16="http://schemas.microsoft.com/office/drawing/2014/main" id="{3F077C02-6D6A-4CDC-A748-47F5F11D55B3}"/>
              </a:ext>
            </a:extLst>
          </p:cNvPr>
          <p:cNvSpPr/>
          <p:nvPr/>
        </p:nvSpPr>
        <p:spPr>
          <a:xfrm>
            <a:off x="9488806" y="6035040"/>
            <a:ext cx="2703194"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10" name="Rectangle 9">
            <a:extLst>
              <a:ext uri="{FF2B5EF4-FFF2-40B4-BE49-F238E27FC236}">
                <a16:creationId xmlns:a16="http://schemas.microsoft.com/office/drawing/2014/main" id="{8ED61376-A6C1-4E91-9527-1994570DAB91}"/>
              </a:ext>
            </a:extLst>
          </p:cNvPr>
          <p:cNvSpPr/>
          <p:nvPr/>
        </p:nvSpPr>
        <p:spPr>
          <a:xfrm>
            <a:off x="781812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4" name="TextBox 3">
            <a:extLst>
              <a:ext uri="{FF2B5EF4-FFF2-40B4-BE49-F238E27FC236}">
                <a16:creationId xmlns:a16="http://schemas.microsoft.com/office/drawing/2014/main" id="{CA1B424A-D113-4C0B-B7B1-A3B0AD2CEF0B}"/>
              </a:ext>
            </a:extLst>
          </p:cNvPr>
          <p:cNvSpPr txBox="1"/>
          <p:nvPr/>
        </p:nvSpPr>
        <p:spPr>
          <a:xfrm>
            <a:off x="3355942" y="813122"/>
            <a:ext cx="4352355" cy="461665"/>
          </a:xfrm>
          <a:prstGeom prst="rect">
            <a:avLst/>
          </a:prstGeom>
          <a:noFill/>
        </p:spPr>
        <p:txBody>
          <a:bodyPr wrap="square" rtlCol="0">
            <a:spAutoFit/>
          </a:bodyPr>
          <a:lstStyle/>
          <a:p>
            <a:r>
              <a:rPr lang="en-US" sz="2400" dirty="0"/>
              <a:t>Transition Handbook examples</a:t>
            </a:r>
          </a:p>
        </p:txBody>
      </p:sp>
    </p:spTree>
    <p:extLst>
      <p:ext uri="{BB962C8B-B14F-4D97-AF65-F5344CB8AC3E}">
        <p14:creationId xmlns:p14="http://schemas.microsoft.com/office/powerpoint/2010/main" val="402156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7D29-57FC-4002-9F57-DBF5D5335120}"/>
              </a:ext>
            </a:extLst>
          </p:cNvPr>
          <p:cNvSpPr>
            <a:spLocks noGrp="1"/>
          </p:cNvSpPr>
          <p:nvPr>
            <p:ph type="title"/>
          </p:nvPr>
        </p:nvSpPr>
        <p:spPr/>
        <p:txBody>
          <a:bodyPr/>
          <a:lstStyle/>
          <a:p>
            <a:r>
              <a:rPr lang="en-US" dirty="0"/>
              <a:t>Histogram </a:t>
            </a:r>
          </a:p>
        </p:txBody>
      </p:sp>
      <p:pic>
        <p:nvPicPr>
          <p:cNvPr id="4" name="Picture 3">
            <a:extLst>
              <a:ext uri="{FF2B5EF4-FFF2-40B4-BE49-F238E27FC236}">
                <a16:creationId xmlns:a16="http://schemas.microsoft.com/office/drawing/2014/main" id="{36BF89FC-1D9B-4372-BC06-2AC25FC9A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214" y="215610"/>
            <a:ext cx="5005632" cy="6473145"/>
          </a:xfrm>
          <a:prstGeom prst="rect">
            <a:avLst/>
          </a:prstGeom>
        </p:spPr>
      </p:pic>
      <p:sp>
        <p:nvSpPr>
          <p:cNvPr id="5" name="TextBox 4">
            <a:extLst>
              <a:ext uri="{FF2B5EF4-FFF2-40B4-BE49-F238E27FC236}">
                <a16:creationId xmlns:a16="http://schemas.microsoft.com/office/drawing/2014/main" id="{255D601D-8BCB-48FC-80FA-79F2B08B2F80}"/>
              </a:ext>
            </a:extLst>
          </p:cNvPr>
          <p:cNvSpPr txBox="1"/>
          <p:nvPr/>
        </p:nvSpPr>
        <p:spPr>
          <a:xfrm>
            <a:off x="301658" y="1774799"/>
            <a:ext cx="5891751" cy="3354765"/>
          </a:xfrm>
          <a:prstGeom prst="rect">
            <a:avLst/>
          </a:prstGeom>
          <a:noFill/>
        </p:spPr>
        <p:txBody>
          <a:bodyPr wrap="square" rtlCol="0">
            <a:spAutoFit/>
          </a:bodyPr>
          <a:lstStyle/>
          <a:p>
            <a:pPr marL="342900" indent="-342900">
              <a:buFont typeface="Arial" panose="020B0604020202020204" pitchFamily="34" charset="0"/>
              <a:buChar char="•"/>
            </a:pPr>
            <a:r>
              <a:rPr lang="en-US" sz="2800" dirty="0"/>
              <a:t>How does a family work History relate to a student’s interests? </a:t>
            </a:r>
          </a:p>
          <a:p>
            <a:pPr marL="342900" indent="-342900">
              <a:buFont typeface="Arial" panose="020B0604020202020204" pitchFamily="34" charset="0"/>
              <a:buChar char="•"/>
            </a:pPr>
            <a:r>
              <a:rPr lang="en-US" sz="2800" dirty="0"/>
              <a:t>Are there Patterns?</a:t>
            </a:r>
          </a:p>
          <a:p>
            <a:pPr marL="342900" indent="-342900">
              <a:buFont typeface="Arial" panose="020B0604020202020204" pitchFamily="34" charset="0"/>
              <a:buChar char="•"/>
            </a:pPr>
            <a:r>
              <a:rPr lang="en-US" sz="2800" dirty="0"/>
              <a:t>Are there Changes?</a:t>
            </a:r>
          </a:p>
          <a:p>
            <a:pPr marL="342900" indent="-342900">
              <a:buFont typeface="Arial" panose="020B0604020202020204" pitchFamily="34" charset="0"/>
              <a:buChar char="•"/>
            </a:pPr>
            <a:r>
              <a:rPr lang="en-US" sz="2800" dirty="0"/>
              <a:t>What reason do you have to work?</a:t>
            </a:r>
          </a:p>
          <a:p>
            <a:endParaRPr lang="en-US" dirty="0"/>
          </a:p>
          <a:p>
            <a:r>
              <a:rPr lang="en-US" u="sng" dirty="0">
                <a:hlinkClick r:id="rId3"/>
              </a:rPr>
              <a:t>Http://tripod.org/projects/tcn/topicspage/854/career-family-tree</a:t>
            </a:r>
            <a:endParaRPr lang="en-US" dirty="0"/>
          </a:p>
          <a:p>
            <a:endParaRPr lang="en-US" dirty="0"/>
          </a:p>
        </p:txBody>
      </p:sp>
    </p:spTree>
    <p:extLst>
      <p:ext uri="{BB962C8B-B14F-4D97-AF65-F5344CB8AC3E}">
        <p14:creationId xmlns:p14="http://schemas.microsoft.com/office/powerpoint/2010/main" val="135495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084" y="586821"/>
            <a:ext cx="6229839" cy="655637"/>
          </a:xfrm>
        </p:spPr>
        <p:txBody>
          <a:bodyPr>
            <a:normAutofit/>
          </a:bodyPr>
          <a:lstStyle/>
          <a:p>
            <a:r>
              <a:rPr lang="en-US" sz="3600" dirty="0"/>
              <a:t>Work Based Learning Experience</a:t>
            </a:r>
          </a:p>
        </p:txBody>
      </p:sp>
      <p:sp>
        <p:nvSpPr>
          <p:cNvPr id="3" name="TextBox 2"/>
          <p:cNvSpPr txBox="1"/>
          <p:nvPr/>
        </p:nvSpPr>
        <p:spPr>
          <a:xfrm>
            <a:off x="2484120" y="2139070"/>
            <a:ext cx="8305800" cy="2086725"/>
          </a:xfrm>
          <a:prstGeom prst="rect">
            <a:avLst/>
          </a:prstGeom>
          <a:noFill/>
        </p:spPr>
        <p:txBody>
          <a:bodyPr wrap="square" rtlCol="0">
            <a:spAutoFit/>
          </a:bodyPr>
          <a:lstStyle/>
          <a:p>
            <a:pPr marL="457200" indent="-457200">
              <a:lnSpc>
                <a:spcPct val="90000"/>
              </a:lnSpc>
              <a:buFont typeface="Wingdings" panose="05000000000000000000" pitchFamily="2" charset="2"/>
              <a:buChar char="q"/>
            </a:pPr>
            <a:r>
              <a:rPr lang="en-US" sz="2400" dirty="0"/>
              <a:t>How to Guide for Job Shadows</a:t>
            </a:r>
          </a:p>
          <a:p>
            <a:pPr marL="457200" indent="-457200">
              <a:lnSpc>
                <a:spcPct val="90000"/>
              </a:lnSpc>
              <a:buFont typeface="Wingdings" panose="05000000000000000000" pitchFamily="2" charset="2"/>
              <a:buChar char="q"/>
            </a:pPr>
            <a:r>
              <a:rPr lang="en-US" sz="2400" dirty="0"/>
              <a:t>Child Labor Law Summary- Oregon Bureau of Child Labor Laws</a:t>
            </a:r>
          </a:p>
          <a:p>
            <a:pPr marL="457200" indent="-457200">
              <a:lnSpc>
                <a:spcPct val="90000"/>
              </a:lnSpc>
              <a:buFont typeface="Wingdings" panose="05000000000000000000" pitchFamily="2" charset="2"/>
              <a:buChar char="q"/>
            </a:pPr>
            <a:r>
              <a:rPr lang="en-US" sz="2400" dirty="0"/>
              <a:t>Eastern Oregon Regional Job Club Materials</a:t>
            </a:r>
          </a:p>
          <a:p>
            <a:pPr marL="457200" indent="-457200">
              <a:lnSpc>
                <a:spcPct val="90000"/>
              </a:lnSpc>
              <a:buFont typeface="Wingdings" panose="05000000000000000000" pitchFamily="2" charset="2"/>
              <a:buChar char="q"/>
            </a:pPr>
            <a:r>
              <a:rPr lang="en-US" sz="2400" dirty="0"/>
              <a:t>Career and Technical Education</a:t>
            </a:r>
          </a:p>
          <a:p>
            <a:pPr marL="457200" indent="-457200">
              <a:lnSpc>
                <a:spcPct val="90000"/>
              </a:lnSpc>
              <a:buFont typeface="Wingdings" panose="05000000000000000000" pitchFamily="2" charset="2"/>
              <a:buChar char="q"/>
            </a:pPr>
            <a:r>
              <a:rPr lang="en-US" sz="2400" dirty="0"/>
              <a:t>Implementation of Work-based learning model</a:t>
            </a:r>
          </a:p>
        </p:txBody>
      </p:sp>
      <p:sp>
        <p:nvSpPr>
          <p:cNvPr id="5" name="Rectangle 4">
            <a:extLst>
              <a:ext uri="{FF2B5EF4-FFF2-40B4-BE49-F238E27FC236}">
                <a16:creationId xmlns:a16="http://schemas.microsoft.com/office/drawing/2014/main" id="{1303E2BE-072D-4675-A266-02D240548FDE}"/>
              </a:ext>
            </a:extLst>
          </p:cNvPr>
          <p:cNvSpPr/>
          <p:nvPr/>
        </p:nvSpPr>
        <p:spPr>
          <a:xfrm>
            <a:off x="0" y="6035040"/>
            <a:ext cx="4572000" cy="822960"/>
          </a:xfrm>
          <a:prstGeom prst="rect">
            <a:avLst/>
          </a:prstGeom>
          <a:blipFill>
            <a:blip r:embed="rId3"/>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6" name="Rectangle 5">
            <a:extLst>
              <a:ext uri="{FF2B5EF4-FFF2-40B4-BE49-F238E27FC236}">
                <a16:creationId xmlns:a16="http://schemas.microsoft.com/office/drawing/2014/main" id="{4934B66B-7C38-42C2-B776-5E553DFF90F5}"/>
              </a:ext>
            </a:extLst>
          </p:cNvPr>
          <p:cNvSpPr/>
          <p:nvPr/>
        </p:nvSpPr>
        <p:spPr>
          <a:xfrm>
            <a:off x="4572000" y="6035040"/>
            <a:ext cx="1645920" cy="822960"/>
          </a:xfrm>
          <a:prstGeom prst="rect">
            <a:avLst/>
          </a:prstGeom>
          <a:blipFill>
            <a:blip r:embed="rId3"/>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7" name="Rectangle 6">
            <a:extLst>
              <a:ext uri="{FF2B5EF4-FFF2-40B4-BE49-F238E27FC236}">
                <a16:creationId xmlns:a16="http://schemas.microsoft.com/office/drawing/2014/main" id="{C9145C38-FE8A-448C-B081-D4753A60E700}"/>
              </a:ext>
            </a:extLst>
          </p:cNvPr>
          <p:cNvSpPr/>
          <p:nvPr/>
        </p:nvSpPr>
        <p:spPr>
          <a:xfrm>
            <a:off x="6217920" y="6035040"/>
            <a:ext cx="4572000" cy="822960"/>
          </a:xfrm>
          <a:prstGeom prst="rect">
            <a:avLst/>
          </a:prstGeom>
          <a:blipFill>
            <a:blip r:embed="rId3"/>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8" name="Rectangle 7">
            <a:extLst>
              <a:ext uri="{FF2B5EF4-FFF2-40B4-BE49-F238E27FC236}">
                <a16:creationId xmlns:a16="http://schemas.microsoft.com/office/drawing/2014/main" id="{63F44123-9847-4F37-9481-F6B3C3A59ABB}"/>
              </a:ext>
            </a:extLst>
          </p:cNvPr>
          <p:cNvSpPr/>
          <p:nvPr/>
        </p:nvSpPr>
        <p:spPr>
          <a:xfrm>
            <a:off x="10789920" y="6035040"/>
            <a:ext cx="1402080" cy="822960"/>
          </a:xfrm>
          <a:prstGeom prst="rect">
            <a:avLst/>
          </a:prstGeom>
          <a:blipFill>
            <a:blip r:embed="rId3"/>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11" name="TextBox 10">
            <a:extLst>
              <a:ext uri="{FF2B5EF4-FFF2-40B4-BE49-F238E27FC236}">
                <a16:creationId xmlns:a16="http://schemas.microsoft.com/office/drawing/2014/main" id="{B97A86F2-947C-4631-9146-B7580575065E}"/>
              </a:ext>
            </a:extLst>
          </p:cNvPr>
          <p:cNvSpPr txBox="1"/>
          <p:nvPr/>
        </p:nvSpPr>
        <p:spPr>
          <a:xfrm>
            <a:off x="3712825" y="1132113"/>
            <a:ext cx="4352355" cy="461665"/>
          </a:xfrm>
          <a:prstGeom prst="rect">
            <a:avLst/>
          </a:prstGeom>
          <a:noFill/>
        </p:spPr>
        <p:txBody>
          <a:bodyPr wrap="square" rtlCol="0">
            <a:spAutoFit/>
          </a:bodyPr>
          <a:lstStyle/>
          <a:p>
            <a:r>
              <a:rPr lang="en-US" sz="2400" dirty="0"/>
              <a:t>Transition Handbook examples</a:t>
            </a:r>
          </a:p>
        </p:txBody>
      </p:sp>
    </p:spTree>
    <p:extLst>
      <p:ext uri="{BB962C8B-B14F-4D97-AF65-F5344CB8AC3E}">
        <p14:creationId xmlns:p14="http://schemas.microsoft.com/office/powerpoint/2010/main" val="51245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9BF70-7B28-4FB9-B381-B9BA1F5A12EF}"/>
              </a:ext>
            </a:extLst>
          </p:cNvPr>
          <p:cNvSpPr txBox="1"/>
          <p:nvPr/>
        </p:nvSpPr>
        <p:spPr>
          <a:xfrm>
            <a:off x="141332" y="810706"/>
            <a:ext cx="4826594" cy="2215991"/>
          </a:xfrm>
          <a:prstGeom prst="rect">
            <a:avLst/>
          </a:prstGeom>
          <a:noFill/>
        </p:spPr>
        <p:txBody>
          <a:bodyPr wrap="square" rtlCol="0">
            <a:spAutoFit/>
          </a:bodyPr>
          <a:lstStyle/>
          <a:p>
            <a:pPr algn="ctr"/>
            <a:r>
              <a:rPr lang="en-US" sz="2800" dirty="0"/>
              <a:t>How to Guide for Job Shadows</a:t>
            </a:r>
          </a:p>
          <a:p>
            <a:pPr algn="ctr"/>
            <a:r>
              <a:rPr lang="en-US" u="sng" dirty="0">
                <a:hlinkClick r:id="rId2"/>
              </a:rPr>
              <a:t>http://www.newwaystowork.org/qwbl/tools/kcktoolkit/Guides/How_To_Guide_Job_Shadows.PDF</a:t>
            </a:r>
            <a:r>
              <a:rPr lang="en-US" dirty="0"/>
              <a:t>​</a:t>
            </a:r>
          </a:p>
          <a:p>
            <a:pPr algn="ctr"/>
            <a:endParaRPr lang="en-US" sz="2800" dirty="0"/>
          </a:p>
          <a:p>
            <a:pPr algn="ctr"/>
            <a:endParaRPr lang="en-US" sz="2800" dirty="0"/>
          </a:p>
          <a:p>
            <a:pPr algn="ctr"/>
            <a:endParaRPr lang="en-US" dirty="0"/>
          </a:p>
        </p:txBody>
      </p:sp>
      <p:pic>
        <p:nvPicPr>
          <p:cNvPr id="5" name="Picture 4">
            <a:extLst>
              <a:ext uri="{FF2B5EF4-FFF2-40B4-BE49-F238E27FC236}">
                <a16:creationId xmlns:a16="http://schemas.microsoft.com/office/drawing/2014/main" id="{DA03BBED-BA82-4D6D-9075-CA2A22384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49" y="4852504"/>
            <a:ext cx="6058363" cy="1882948"/>
          </a:xfrm>
          <a:prstGeom prst="rect">
            <a:avLst/>
          </a:prstGeom>
        </p:spPr>
      </p:pic>
      <p:pic>
        <p:nvPicPr>
          <p:cNvPr id="7" name="Picture 6">
            <a:extLst>
              <a:ext uri="{FF2B5EF4-FFF2-40B4-BE49-F238E27FC236}">
                <a16:creationId xmlns:a16="http://schemas.microsoft.com/office/drawing/2014/main" id="{3866BABC-8007-44C4-97CB-8C11AB41B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694" y="594288"/>
            <a:ext cx="6477454" cy="3921844"/>
          </a:xfrm>
          <a:prstGeom prst="rect">
            <a:avLst/>
          </a:prstGeom>
        </p:spPr>
      </p:pic>
    </p:spTree>
    <p:extLst>
      <p:ext uri="{BB962C8B-B14F-4D97-AF65-F5344CB8AC3E}">
        <p14:creationId xmlns:p14="http://schemas.microsoft.com/office/powerpoint/2010/main" val="213054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1"/>
            <a:ext cx="10016104" cy="1142999"/>
          </a:xfrm>
        </p:spPr>
        <p:txBody>
          <a:bodyPr>
            <a:normAutofit fontScale="90000"/>
          </a:bodyPr>
          <a:lstStyle/>
          <a:p>
            <a:pPr algn="ctr"/>
            <a:r>
              <a:rPr lang="en-US" dirty="0"/>
              <a:t>Counseling on Opportunities for Post Secondary Education and Transition Services</a:t>
            </a:r>
          </a:p>
        </p:txBody>
      </p:sp>
      <p:sp>
        <p:nvSpPr>
          <p:cNvPr id="4" name="TextBox 3"/>
          <p:cNvSpPr txBox="1"/>
          <p:nvPr/>
        </p:nvSpPr>
        <p:spPr>
          <a:xfrm>
            <a:off x="2073897" y="2005552"/>
            <a:ext cx="8229600" cy="2419124"/>
          </a:xfrm>
          <a:prstGeom prst="rect">
            <a:avLst/>
          </a:prstGeom>
          <a:noFill/>
        </p:spPr>
        <p:txBody>
          <a:bodyPr wrap="square" rtlCol="0">
            <a:spAutoFit/>
          </a:bodyPr>
          <a:lstStyle/>
          <a:p>
            <a:pPr marL="457200" indent="-457200">
              <a:lnSpc>
                <a:spcPct val="90000"/>
              </a:lnSpc>
              <a:buFont typeface="Wingdings" panose="05000000000000000000" pitchFamily="2" charset="2"/>
              <a:buChar char="q"/>
            </a:pPr>
            <a:r>
              <a:rPr lang="en-US" sz="2800" dirty="0"/>
              <a:t>Going to College</a:t>
            </a:r>
          </a:p>
          <a:p>
            <a:pPr marL="457200" indent="-457200">
              <a:lnSpc>
                <a:spcPct val="90000"/>
              </a:lnSpc>
              <a:buFont typeface="Wingdings" panose="05000000000000000000" pitchFamily="2" charset="2"/>
              <a:buChar char="q"/>
            </a:pPr>
            <a:r>
              <a:rPr lang="en-US" sz="2800" dirty="0"/>
              <a:t>College vs High School</a:t>
            </a:r>
          </a:p>
          <a:p>
            <a:pPr marL="457200" indent="-457200">
              <a:lnSpc>
                <a:spcPct val="90000"/>
              </a:lnSpc>
              <a:buFont typeface="Wingdings" panose="05000000000000000000" pitchFamily="2" charset="2"/>
              <a:buChar char="q"/>
            </a:pPr>
            <a:r>
              <a:rPr lang="en-US" sz="2800" dirty="0"/>
              <a:t>Think College</a:t>
            </a:r>
          </a:p>
          <a:p>
            <a:pPr marL="457200" indent="-457200">
              <a:lnSpc>
                <a:spcPct val="90000"/>
              </a:lnSpc>
              <a:buFont typeface="Wingdings" panose="05000000000000000000" pitchFamily="2" charset="2"/>
              <a:buChar char="q"/>
            </a:pPr>
            <a:r>
              <a:rPr lang="en-US" sz="2800" dirty="0"/>
              <a:t>Disability 411</a:t>
            </a:r>
          </a:p>
          <a:p>
            <a:pPr marL="457200" indent="-457200">
              <a:lnSpc>
                <a:spcPct val="90000"/>
              </a:lnSpc>
              <a:buFont typeface="Wingdings" panose="05000000000000000000" pitchFamily="2" charset="2"/>
              <a:buChar char="q"/>
            </a:pPr>
            <a:r>
              <a:rPr lang="en-US" sz="2800" dirty="0"/>
              <a:t>Post Secondary Education</a:t>
            </a:r>
          </a:p>
          <a:p>
            <a:pPr marL="457200" indent="-457200">
              <a:lnSpc>
                <a:spcPct val="90000"/>
              </a:lnSpc>
              <a:buFont typeface="Wingdings" panose="05000000000000000000" pitchFamily="2" charset="2"/>
              <a:buChar char="q"/>
            </a:pPr>
            <a:r>
              <a:rPr lang="en-US" sz="2800" dirty="0"/>
              <a:t>College planning for students with disabilities</a:t>
            </a:r>
          </a:p>
        </p:txBody>
      </p:sp>
      <p:sp>
        <p:nvSpPr>
          <p:cNvPr id="5" name="Rectangle 4">
            <a:extLst>
              <a:ext uri="{FF2B5EF4-FFF2-40B4-BE49-F238E27FC236}">
                <a16:creationId xmlns:a16="http://schemas.microsoft.com/office/drawing/2014/main" id="{3CDE1BB0-4197-412C-B608-DF3F59FDC662}"/>
              </a:ext>
            </a:extLst>
          </p:cNvPr>
          <p:cNvSpPr/>
          <p:nvPr/>
        </p:nvSpPr>
        <p:spPr>
          <a:xfrm>
            <a:off x="7620000" y="6035040"/>
            <a:ext cx="457200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7" name="Rectangle 6">
            <a:extLst>
              <a:ext uri="{FF2B5EF4-FFF2-40B4-BE49-F238E27FC236}">
                <a16:creationId xmlns:a16="http://schemas.microsoft.com/office/drawing/2014/main" id="{FC32893B-6801-4D9E-B10A-9D2423FAA1BE}"/>
              </a:ext>
            </a:extLst>
          </p:cNvPr>
          <p:cNvSpPr/>
          <p:nvPr/>
        </p:nvSpPr>
        <p:spPr>
          <a:xfrm>
            <a:off x="594360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8" name="Rectangle 7">
            <a:extLst>
              <a:ext uri="{FF2B5EF4-FFF2-40B4-BE49-F238E27FC236}">
                <a16:creationId xmlns:a16="http://schemas.microsoft.com/office/drawing/2014/main" id="{4BE2CCCE-21B0-4C69-80F7-6F99CCB8053C}"/>
              </a:ext>
            </a:extLst>
          </p:cNvPr>
          <p:cNvSpPr/>
          <p:nvPr/>
        </p:nvSpPr>
        <p:spPr>
          <a:xfrm>
            <a:off x="1341120" y="6035040"/>
            <a:ext cx="457200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9" name="Rectangle 8">
            <a:extLst>
              <a:ext uri="{FF2B5EF4-FFF2-40B4-BE49-F238E27FC236}">
                <a16:creationId xmlns:a16="http://schemas.microsoft.com/office/drawing/2014/main" id="{ADF36043-F932-455C-8195-2D3362FC35D1}"/>
              </a:ext>
            </a:extLst>
          </p:cNvPr>
          <p:cNvSpPr/>
          <p:nvPr/>
        </p:nvSpPr>
        <p:spPr>
          <a:xfrm>
            <a:off x="0" y="6035040"/>
            <a:ext cx="131064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10" name="TextBox 9">
            <a:extLst>
              <a:ext uri="{FF2B5EF4-FFF2-40B4-BE49-F238E27FC236}">
                <a16:creationId xmlns:a16="http://schemas.microsoft.com/office/drawing/2014/main" id="{64C823B9-88D1-4A8B-A1B4-C848FB896EDD}"/>
              </a:ext>
            </a:extLst>
          </p:cNvPr>
          <p:cNvSpPr txBox="1"/>
          <p:nvPr/>
        </p:nvSpPr>
        <p:spPr>
          <a:xfrm>
            <a:off x="4012519" y="1371600"/>
            <a:ext cx="4352355" cy="461665"/>
          </a:xfrm>
          <a:prstGeom prst="rect">
            <a:avLst/>
          </a:prstGeom>
          <a:noFill/>
        </p:spPr>
        <p:txBody>
          <a:bodyPr wrap="square" rtlCol="0">
            <a:spAutoFit/>
          </a:bodyPr>
          <a:lstStyle/>
          <a:p>
            <a:r>
              <a:rPr lang="en-US" sz="2400" dirty="0"/>
              <a:t>Transition Handbook examples</a:t>
            </a:r>
          </a:p>
        </p:txBody>
      </p:sp>
    </p:spTree>
    <p:extLst>
      <p:ext uri="{BB962C8B-B14F-4D97-AF65-F5344CB8AC3E}">
        <p14:creationId xmlns:p14="http://schemas.microsoft.com/office/powerpoint/2010/main" val="210138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822D-ED60-46B4-9091-82F67FD211E4}"/>
              </a:ext>
            </a:extLst>
          </p:cNvPr>
          <p:cNvSpPr>
            <a:spLocks noGrp="1"/>
          </p:cNvSpPr>
          <p:nvPr>
            <p:ph type="title"/>
          </p:nvPr>
        </p:nvSpPr>
        <p:spPr>
          <a:xfrm>
            <a:off x="1000760" y="187615"/>
            <a:ext cx="10515600" cy="1325563"/>
          </a:xfrm>
        </p:spPr>
        <p:txBody>
          <a:bodyPr/>
          <a:lstStyle/>
          <a:p>
            <a:r>
              <a:rPr lang="en-US" b="1" u="sng" dirty="0"/>
              <a:t>Who are we? </a:t>
            </a:r>
          </a:p>
        </p:txBody>
      </p:sp>
      <p:pic>
        <p:nvPicPr>
          <p:cNvPr id="4" name="Picture 3">
            <a:extLst>
              <a:ext uri="{FF2B5EF4-FFF2-40B4-BE49-F238E27FC236}">
                <a16:creationId xmlns:a16="http://schemas.microsoft.com/office/drawing/2014/main" id="{A9AEEFC6-5FBA-4D75-B2F3-D26EC6B25146}"/>
              </a:ext>
            </a:extLst>
          </p:cNvPr>
          <p:cNvPicPr>
            <a:picLocks noChangeAspect="1"/>
          </p:cNvPicPr>
          <p:nvPr/>
        </p:nvPicPr>
        <p:blipFill>
          <a:blip r:embed="rId2"/>
          <a:stretch>
            <a:fillRect/>
          </a:stretch>
        </p:blipFill>
        <p:spPr>
          <a:xfrm>
            <a:off x="838200" y="1666244"/>
            <a:ext cx="3436035" cy="4581380"/>
          </a:xfrm>
          <a:prstGeom prst="rect">
            <a:avLst/>
          </a:prstGeom>
        </p:spPr>
      </p:pic>
      <p:sp>
        <p:nvSpPr>
          <p:cNvPr id="5" name="TextBox 4">
            <a:extLst>
              <a:ext uri="{FF2B5EF4-FFF2-40B4-BE49-F238E27FC236}">
                <a16:creationId xmlns:a16="http://schemas.microsoft.com/office/drawing/2014/main" id="{08750547-5CE4-4EF6-B8CE-2CD2EF4443C7}"/>
              </a:ext>
            </a:extLst>
          </p:cNvPr>
          <p:cNvSpPr txBox="1"/>
          <p:nvPr/>
        </p:nvSpPr>
        <p:spPr>
          <a:xfrm>
            <a:off x="6749591" y="1682436"/>
            <a:ext cx="4543720" cy="1754326"/>
          </a:xfrm>
          <a:prstGeom prst="rect">
            <a:avLst/>
          </a:prstGeom>
          <a:noFill/>
        </p:spPr>
        <p:txBody>
          <a:bodyPr wrap="square" rtlCol="0">
            <a:spAutoFit/>
          </a:bodyPr>
          <a:lstStyle/>
          <a:p>
            <a:r>
              <a:rPr lang="en-US" dirty="0"/>
              <a:t>Pre-ETS Coordinator </a:t>
            </a:r>
          </a:p>
          <a:p>
            <a:r>
              <a:rPr lang="en-US" dirty="0"/>
              <a:t>Nationally Certified Global Career Development Facilitator who is a 19 year veteran Transition Specialist under the State of Oregon Vocational Rehabilitation/YTP Grant.  </a:t>
            </a:r>
          </a:p>
          <a:p>
            <a:endParaRPr lang="en-US" dirty="0"/>
          </a:p>
        </p:txBody>
      </p:sp>
      <p:sp>
        <p:nvSpPr>
          <p:cNvPr id="6" name="TextBox 5">
            <a:extLst>
              <a:ext uri="{FF2B5EF4-FFF2-40B4-BE49-F238E27FC236}">
                <a16:creationId xmlns:a16="http://schemas.microsoft.com/office/drawing/2014/main" id="{7240C80A-D4A6-4890-97A4-F1985902D849}"/>
              </a:ext>
            </a:extLst>
          </p:cNvPr>
          <p:cNvSpPr txBox="1"/>
          <p:nvPr/>
        </p:nvSpPr>
        <p:spPr>
          <a:xfrm>
            <a:off x="5882326" y="4128940"/>
            <a:ext cx="4543720" cy="2308324"/>
          </a:xfrm>
          <a:prstGeom prst="rect">
            <a:avLst/>
          </a:prstGeom>
          <a:noFill/>
        </p:spPr>
        <p:txBody>
          <a:bodyPr wrap="square" rtlCol="0">
            <a:spAutoFit/>
          </a:bodyPr>
          <a:lstStyle/>
          <a:p>
            <a:r>
              <a:rPr lang="en-US" dirty="0"/>
              <a:t>Pre-ETS Coordinator</a:t>
            </a:r>
          </a:p>
          <a:p>
            <a:r>
              <a:rPr lang="en-US" dirty="0"/>
              <a:t>Graduate of the Clinical Rehabilitation Masters program at Portland State University. New to the VR world but has spent the past few years partnering with school districts in the Portland metro area in supporting their students with finding and sustaining employment. </a:t>
            </a:r>
          </a:p>
          <a:p>
            <a:endParaRPr lang="en-US" dirty="0"/>
          </a:p>
        </p:txBody>
      </p:sp>
      <p:sp>
        <p:nvSpPr>
          <p:cNvPr id="7" name="Rectangle 6">
            <a:extLst>
              <a:ext uri="{FF2B5EF4-FFF2-40B4-BE49-F238E27FC236}">
                <a16:creationId xmlns:a16="http://schemas.microsoft.com/office/drawing/2014/main" id="{09DFEA80-610D-45D5-82D7-CE0A54DABFE3}"/>
              </a:ext>
            </a:extLst>
          </p:cNvPr>
          <p:cNvSpPr/>
          <p:nvPr/>
        </p:nvSpPr>
        <p:spPr>
          <a:xfrm>
            <a:off x="6749591" y="882098"/>
            <a:ext cx="4142295" cy="697583"/>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000" b="1" dirty="0">
                <a:solidFill>
                  <a:schemeClr val="tx1"/>
                </a:solidFill>
              </a:rPr>
              <a:t>Toni Depeel, GCDF</a:t>
            </a:r>
          </a:p>
        </p:txBody>
      </p:sp>
      <p:sp>
        <p:nvSpPr>
          <p:cNvPr id="8" name="Rectangle 7">
            <a:extLst>
              <a:ext uri="{FF2B5EF4-FFF2-40B4-BE49-F238E27FC236}">
                <a16:creationId xmlns:a16="http://schemas.microsoft.com/office/drawing/2014/main" id="{D389C87C-B9B9-47DA-AC8D-410F77DBCA65}"/>
              </a:ext>
            </a:extLst>
          </p:cNvPr>
          <p:cNvSpPr/>
          <p:nvPr/>
        </p:nvSpPr>
        <p:spPr>
          <a:xfrm>
            <a:off x="5882326" y="3346516"/>
            <a:ext cx="4142295" cy="697583"/>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000" b="1" dirty="0">
                <a:solidFill>
                  <a:schemeClr val="tx1"/>
                </a:solidFill>
              </a:rPr>
              <a:t>Nicole Perdue, MS, CRC </a:t>
            </a:r>
          </a:p>
        </p:txBody>
      </p:sp>
    </p:spTree>
    <p:extLst>
      <p:ext uri="{BB962C8B-B14F-4D97-AF65-F5344CB8AC3E}">
        <p14:creationId xmlns:p14="http://schemas.microsoft.com/office/powerpoint/2010/main" val="225635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B44189-4372-461A-AFA0-6B7675BEA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153" y="1865491"/>
            <a:ext cx="9269694" cy="4992509"/>
          </a:xfrm>
          <a:prstGeom prst="rect">
            <a:avLst/>
          </a:prstGeom>
        </p:spPr>
      </p:pic>
      <p:sp>
        <p:nvSpPr>
          <p:cNvPr id="6" name="TextBox 5">
            <a:extLst>
              <a:ext uri="{FF2B5EF4-FFF2-40B4-BE49-F238E27FC236}">
                <a16:creationId xmlns:a16="http://schemas.microsoft.com/office/drawing/2014/main" id="{CE5F18C1-C7E3-4D77-9F88-60DDC7AD5555}"/>
              </a:ext>
            </a:extLst>
          </p:cNvPr>
          <p:cNvSpPr txBox="1"/>
          <p:nvPr/>
        </p:nvSpPr>
        <p:spPr>
          <a:xfrm>
            <a:off x="3979289" y="523634"/>
            <a:ext cx="4233421" cy="1138773"/>
          </a:xfrm>
          <a:prstGeom prst="rect">
            <a:avLst/>
          </a:prstGeom>
          <a:noFill/>
        </p:spPr>
        <p:txBody>
          <a:bodyPr wrap="square" rtlCol="0">
            <a:spAutoFit/>
          </a:bodyPr>
          <a:lstStyle/>
          <a:p>
            <a:pPr algn="ctr"/>
            <a:r>
              <a:rPr lang="en-US" sz="3200" dirty="0"/>
              <a:t>Going to College</a:t>
            </a:r>
          </a:p>
          <a:p>
            <a:pPr algn="ctr"/>
            <a:r>
              <a:rPr lang="en-US" u="sng" dirty="0">
                <a:hlinkClick r:id="rId3"/>
              </a:rPr>
              <a:t>http://www.going-to-college.org/</a:t>
            </a:r>
            <a:r>
              <a:rPr lang="en-US" dirty="0"/>
              <a:t>​</a:t>
            </a:r>
          </a:p>
          <a:p>
            <a:pPr algn="ctr"/>
            <a:endParaRPr lang="en-US" dirty="0"/>
          </a:p>
        </p:txBody>
      </p:sp>
    </p:spTree>
    <p:extLst>
      <p:ext uri="{BB962C8B-B14F-4D97-AF65-F5344CB8AC3E}">
        <p14:creationId xmlns:p14="http://schemas.microsoft.com/office/powerpoint/2010/main" val="133447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603" y="155884"/>
            <a:ext cx="6836532" cy="808037"/>
          </a:xfrm>
        </p:spPr>
        <p:txBody>
          <a:bodyPr/>
          <a:lstStyle/>
          <a:p>
            <a:r>
              <a:rPr lang="en-US" dirty="0"/>
              <a:t>Workplace Readiness Training</a:t>
            </a:r>
          </a:p>
        </p:txBody>
      </p:sp>
      <p:sp>
        <p:nvSpPr>
          <p:cNvPr id="3" name="TextBox 2"/>
          <p:cNvSpPr txBox="1"/>
          <p:nvPr/>
        </p:nvSpPr>
        <p:spPr>
          <a:xfrm>
            <a:off x="2354603" y="1873578"/>
            <a:ext cx="8610600" cy="2031325"/>
          </a:xfrm>
          <a:prstGeom prst="rect">
            <a:avLst/>
          </a:prstGeom>
          <a:noFill/>
        </p:spPr>
        <p:txBody>
          <a:bodyPr wrap="square" rtlCol="0">
            <a:spAutoFit/>
          </a:bodyPr>
          <a:lstStyle/>
          <a:p>
            <a:pPr marL="457200" indent="-457200">
              <a:lnSpc>
                <a:spcPct val="90000"/>
              </a:lnSpc>
              <a:buFont typeface="Wingdings" panose="05000000000000000000" pitchFamily="2" charset="2"/>
              <a:buChar char="q"/>
            </a:pPr>
            <a:r>
              <a:rPr lang="en-US" sz="2800" dirty="0"/>
              <a:t>Skills that pay the bills</a:t>
            </a:r>
          </a:p>
          <a:p>
            <a:pPr marL="457200" indent="-457200">
              <a:lnSpc>
                <a:spcPct val="90000"/>
              </a:lnSpc>
              <a:buFont typeface="Wingdings" panose="05000000000000000000" pitchFamily="2" charset="2"/>
              <a:buChar char="q"/>
            </a:pPr>
            <a:r>
              <a:rPr lang="en-US" sz="2800" dirty="0"/>
              <a:t>Keeping a job</a:t>
            </a:r>
          </a:p>
          <a:p>
            <a:pPr marL="457200" indent="-457200">
              <a:lnSpc>
                <a:spcPct val="90000"/>
              </a:lnSpc>
              <a:buFont typeface="Wingdings" panose="05000000000000000000" pitchFamily="2" charset="2"/>
              <a:buChar char="q"/>
            </a:pPr>
            <a:r>
              <a:rPr lang="en-US" sz="2800" dirty="0"/>
              <a:t>Project Access: Career Options Student Interview</a:t>
            </a:r>
          </a:p>
          <a:p>
            <a:pPr marL="457200" indent="-457200">
              <a:lnSpc>
                <a:spcPct val="90000"/>
              </a:lnSpc>
              <a:buFont typeface="Wingdings" panose="05000000000000000000" pitchFamily="2" charset="2"/>
              <a:buChar char="q"/>
            </a:pPr>
            <a:r>
              <a:rPr lang="en-US" sz="2800" dirty="0"/>
              <a:t>Social Behavior Mapping</a:t>
            </a:r>
          </a:p>
          <a:p>
            <a:pPr marL="457200" indent="-457200">
              <a:lnSpc>
                <a:spcPct val="90000"/>
              </a:lnSpc>
              <a:buFont typeface="Wingdings" panose="05000000000000000000" pitchFamily="2" charset="2"/>
              <a:buChar char="q"/>
            </a:pPr>
            <a:r>
              <a:rPr lang="en-US" sz="2800" dirty="0"/>
              <a:t>Name of Activity: Planning My Way to Work</a:t>
            </a:r>
          </a:p>
        </p:txBody>
      </p:sp>
      <p:sp>
        <p:nvSpPr>
          <p:cNvPr id="5" name="Rectangle 4">
            <a:extLst>
              <a:ext uri="{FF2B5EF4-FFF2-40B4-BE49-F238E27FC236}">
                <a16:creationId xmlns:a16="http://schemas.microsoft.com/office/drawing/2014/main" id="{16936C2E-7714-43CA-B286-86AB73AC596E}"/>
              </a:ext>
            </a:extLst>
          </p:cNvPr>
          <p:cNvSpPr/>
          <p:nvPr/>
        </p:nvSpPr>
        <p:spPr>
          <a:xfrm>
            <a:off x="1600201" y="6035040"/>
            <a:ext cx="457200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6" name="Rectangle 5">
            <a:extLst>
              <a:ext uri="{FF2B5EF4-FFF2-40B4-BE49-F238E27FC236}">
                <a16:creationId xmlns:a16="http://schemas.microsoft.com/office/drawing/2014/main" id="{EC7F4F97-DFC4-458B-A5AC-F1002979E932}"/>
              </a:ext>
            </a:extLst>
          </p:cNvPr>
          <p:cNvSpPr/>
          <p:nvPr/>
        </p:nvSpPr>
        <p:spPr>
          <a:xfrm>
            <a:off x="-45719"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7" name="Rectangle 6">
            <a:extLst>
              <a:ext uri="{FF2B5EF4-FFF2-40B4-BE49-F238E27FC236}">
                <a16:creationId xmlns:a16="http://schemas.microsoft.com/office/drawing/2014/main" id="{D242DB90-C7AB-4F22-89EE-C35A2952AC1D}"/>
              </a:ext>
            </a:extLst>
          </p:cNvPr>
          <p:cNvSpPr/>
          <p:nvPr/>
        </p:nvSpPr>
        <p:spPr>
          <a:xfrm>
            <a:off x="6172201" y="6035040"/>
            <a:ext cx="457200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8" name="Rectangle 7">
            <a:extLst>
              <a:ext uri="{FF2B5EF4-FFF2-40B4-BE49-F238E27FC236}">
                <a16:creationId xmlns:a16="http://schemas.microsoft.com/office/drawing/2014/main" id="{1CE57359-9FA0-45A0-AB72-DFB90FAB12DF}"/>
              </a:ext>
            </a:extLst>
          </p:cNvPr>
          <p:cNvSpPr/>
          <p:nvPr/>
        </p:nvSpPr>
        <p:spPr>
          <a:xfrm>
            <a:off x="10744201" y="6035040"/>
            <a:ext cx="1447799"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9" name="TextBox 8">
            <a:extLst>
              <a:ext uri="{FF2B5EF4-FFF2-40B4-BE49-F238E27FC236}">
                <a16:creationId xmlns:a16="http://schemas.microsoft.com/office/drawing/2014/main" id="{EFA5A901-B44C-42A3-B02A-00BC38A6FDEB}"/>
              </a:ext>
            </a:extLst>
          </p:cNvPr>
          <p:cNvSpPr txBox="1"/>
          <p:nvPr/>
        </p:nvSpPr>
        <p:spPr>
          <a:xfrm>
            <a:off x="3596691" y="890972"/>
            <a:ext cx="4352355" cy="461665"/>
          </a:xfrm>
          <a:prstGeom prst="rect">
            <a:avLst/>
          </a:prstGeom>
          <a:noFill/>
        </p:spPr>
        <p:txBody>
          <a:bodyPr wrap="square" rtlCol="0">
            <a:spAutoFit/>
          </a:bodyPr>
          <a:lstStyle/>
          <a:p>
            <a:r>
              <a:rPr lang="en-US" sz="2400" dirty="0"/>
              <a:t>Transition Handbook examples</a:t>
            </a:r>
          </a:p>
        </p:txBody>
      </p:sp>
    </p:spTree>
    <p:extLst>
      <p:ext uri="{BB962C8B-B14F-4D97-AF65-F5344CB8AC3E}">
        <p14:creationId xmlns:p14="http://schemas.microsoft.com/office/powerpoint/2010/main" val="355210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6FC20E-3147-40FA-AB2D-615E97AC36A6}"/>
              </a:ext>
            </a:extLst>
          </p:cNvPr>
          <p:cNvSpPr txBox="1"/>
          <p:nvPr/>
        </p:nvSpPr>
        <p:spPr>
          <a:xfrm>
            <a:off x="5950334" y="590747"/>
            <a:ext cx="4534292" cy="1415772"/>
          </a:xfrm>
          <a:prstGeom prst="rect">
            <a:avLst/>
          </a:prstGeom>
          <a:noFill/>
        </p:spPr>
        <p:txBody>
          <a:bodyPr wrap="square" rtlCol="0">
            <a:spAutoFit/>
          </a:bodyPr>
          <a:lstStyle/>
          <a:p>
            <a:r>
              <a:rPr lang="en-US" sz="3200" dirty="0"/>
              <a:t>Project Access Curriculum</a:t>
            </a:r>
          </a:p>
          <a:p>
            <a:r>
              <a:rPr lang="en-US" u="sng" dirty="0">
                <a:hlinkClick r:id="rId2"/>
              </a:rPr>
              <a:t>http://projectaccess.uoregon.edu/lessonplans/careeroptions.html</a:t>
            </a:r>
            <a:r>
              <a:rPr lang="en-US" dirty="0"/>
              <a:t>​</a:t>
            </a:r>
          </a:p>
          <a:p>
            <a:endParaRPr lang="en-US" dirty="0"/>
          </a:p>
        </p:txBody>
      </p:sp>
      <p:pic>
        <p:nvPicPr>
          <p:cNvPr id="12" name="Picture 11">
            <a:extLst>
              <a:ext uri="{FF2B5EF4-FFF2-40B4-BE49-F238E27FC236}">
                <a16:creationId xmlns:a16="http://schemas.microsoft.com/office/drawing/2014/main" id="{29110498-EF4D-4E7D-B8F4-9F0ACD6E7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01" y="1298633"/>
            <a:ext cx="4218811" cy="5559367"/>
          </a:xfrm>
          <a:prstGeom prst="rect">
            <a:avLst/>
          </a:prstGeom>
        </p:spPr>
      </p:pic>
      <p:pic>
        <p:nvPicPr>
          <p:cNvPr id="14" name="Picture 13">
            <a:extLst>
              <a:ext uri="{FF2B5EF4-FFF2-40B4-BE49-F238E27FC236}">
                <a16:creationId xmlns:a16="http://schemas.microsoft.com/office/drawing/2014/main" id="{26C4F8F5-DFFC-4C5C-98D1-FEA27FB96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423" y="2129682"/>
            <a:ext cx="4357203" cy="4421874"/>
          </a:xfrm>
          <a:prstGeom prst="rect">
            <a:avLst/>
          </a:prstGeom>
        </p:spPr>
      </p:pic>
    </p:spTree>
    <p:extLst>
      <p:ext uri="{BB962C8B-B14F-4D97-AF65-F5344CB8AC3E}">
        <p14:creationId xmlns:p14="http://schemas.microsoft.com/office/powerpoint/2010/main" val="8815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9782801" cy="655637"/>
          </a:xfrm>
        </p:spPr>
        <p:txBody>
          <a:bodyPr>
            <a:normAutofit fontScale="90000"/>
          </a:bodyPr>
          <a:lstStyle/>
          <a:p>
            <a:r>
              <a:rPr lang="en-US" dirty="0"/>
              <a:t>Introduction to Self-Advocacy- Ideas</a:t>
            </a:r>
          </a:p>
        </p:txBody>
      </p:sp>
      <p:sp>
        <p:nvSpPr>
          <p:cNvPr id="3" name="TextBox 2"/>
          <p:cNvSpPr txBox="1"/>
          <p:nvPr/>
        </p:nvSpPr>
        <p:spPr>
          <a:xfrm>
            <a:off x="1981985" y="1505248"/>
            <a:ext cx="8001000" cy="3970318"/>
          </a:xfrm>
          <a:prstGeom prst="rect">
            <a:avLst/>
          </a:prstGeom>
          <a:noFill/>
        </p:spPr>
        <p:txBody>
          <a:bodyPr wrap="square" rtlCol="0">
            <a:spAutoFit/>
          </a:bodyPr>
          <a:lstStyle/>
          <a:p>
            <a:pPr marL="457200" indent="-457200">
              <a:lnSpc>
                <a:spcPct val="90000"/>
              </a:lnSpc>
              <a:buFont typeface="Wingdings" panose="05000000000000000000" pitchFamily="2" charset="2"/>
              <a:buChar char="q"/>
            </a:pPr>
            <a:r>
              <a:rPr lang="en-US" sz="2800" dirty="0"/>
              <a:t>ME! Lessons for Teaching Self-Awareness</a:t>
            </a:r>
          </a:p>
          <a:p>
            <a:pPr marL="457200" indent="-457200">
              <a:lnSpc>
                <a:spcPct val="90000"/>
              </a:lnSpc>
              <a:buFont typeface="Wingdings" panose="05000000000000000000" pitchFamily="2" charset="2"/>
              <a:buChar char="q"/>
            </a:pPr>
            <a:r>
              <a:rPr lang="en-US" sz="2800" dirty="0"/>
              <a:t>Learn About Self-Advocacy: Speaking Up!</a:t>
            </a:r>
          </a:p>
          <a:p>
            <a:pPr marL="457200" indent="-457200">
              <a:lnSpc>
                <a:spcPct val="90000"/>
              </a:lnSpc>
              <a:buFont typeface="Wingdings" panose="05000000000000000000" pitchFamily="2" charset="2"/>
              <a:buChar char="q"/>
            </a:pPr>
            <a:r>
              <a:rPr lang="en-US" sz="2800" dirty="0"/>
              <a:t>Back to Youthhood</a:t>
            </a:r>
          </a:p>
          <a:p>
            <a:pPr marL="457200" indent="-457200">
              <a:lnSpc>
                <a:spcPct val="90000"/>
              </a:lnSpc>
              <a:buFont typeface="Wingdings" panose="05000000000000000000" pitchFamily="2" charset="2"/>
              <a:buChar char="q"/>
            </a:pPr>
            <a:r>
              <a:rPr lang="en-US" sz="2800" dirty="0"/>
              <a:t>In the Driver’s Seat: Six Workshops to Help with Transition Planning and Self- Advocacy</a:t>
            </a:r>
          </a:p>
          <a:p>
            <a:pPr marL="457200" indent="-457200">
              <a:lnSpc>
                <a:spcPct val="90000"/>
              </a:lnSpc>
              <a:buFont typeface="Wingdings" panose="05000000000000000000" pitchFamily="2" charset="2"/>
              <a:buChar char="q"/>
            </a:pPr>
            <a:r>
              <a:rPr lang="en-US" sz="2800" dirty="0"/>
              <a:t>It’s my Choice/Moving Students Forward</a:t>
            </a:r>
          </a:p>
          <a:p>
            <a:pPr marL="457200" indent="-457200">
              <a:lnSpc>
                <a:spcPct val="90000"/>
              </a:lnSpc>
              <a:buFont typeface="Wingdings" panose="05000000000000000000" pitchFamily="2" charset="2"/>
              <a:buChar char="q"/>
            </a:pPr>
            <a:r>
              <a:rPr lang="en-US" sz="2800" dirty="0"/>
              <a:t>Dude Where’s My Transition Plan”</a:t>
            </a:r>
          </a:p>
          <a:p>
            <a:pPr marL="457200" indent="-457200">
              <a:lnSpc>
                <a:spcPct val="90000"/>
              </a:lnSpc>
              <a:buFont typeface="Wingdings" panose="05000000000000000000" pitchFamily="2" charset="2"/>
              <a:buChar char="q"/>
            </a:pPr>
            <a:r>
              <a:rPr lang="en-US" sz="2800" dirty="0"/>
              <a:t>Stories from Self-Advocates</a:t>
            </a:r>
          </a:p>
          <a:p>
            <a:pPr marL="457200" indent="-457200">
              <a:lnSpc>
                <a:spcPct val="90000"/>
              </a:lnSpc>
              <a:buFont typeface="Wingdings" panose="05000000000000000000" pitchFamily="2" charset="2"/>
              <a:buChar char="q"/>
            </a:pPr>
            <a:r>
              <a:rPr lang="en-US" sz="2800" dirty="0"/>
              <a:t>Speak Up! Using What You’ve Got to Get What You Want  </a:t>
            </a:r>
          </a:p>
        </p:txBody>
      </p:sp>
      <p:sp>
        <p:nvSpPr>
          <p:cNvPr id="5" name="Rectangle 4">
            <a:extLst>
              <a:ext uri="{FF2B5EF4-FFF2-40B4-BE49-F238E27FC236}">
                <a16:creationId xmlns:a16="http://schemas.microsoft.com/office/drawing/2014/main" id="{D8925FB2-5268-4A91-9369-5F1D1A98D097}"/>
              </a:ext>
            </a:extLst>
          </p:cNvPr>
          <p:cNvSpPr/>
          <p:nvPr/>
        </p:nvSpPr>
        <p:spPr>
          <a:xfrm>
            <a:off x="0" y="6035040"/>
            <a:ext cx="457200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solidFill>
                <a:schemeClr val="tx1"/>
              </a:solidFill>
            </a:endParaRPr>
          </a:p>
        </p:txBody>
      </p:sp>
      <p:sp>
        <p:nvSpPr>
          <p:cNvPr id="6" name="Rectangle 5">
            <a:extLst>
              <a:ext uri="{FF2B5EF4-FFF2-40B4-BE49-F238E27FC236}">
                <a16:creationId xmlns:a16="http://schemas.microsoft.com/office/drawing/2014/main" id="{BBBEB2F1-DB4C-461C-8029-AFD86E77718E}"/>
              </a:ext>
            </a:extLst>
          </p:cNvPr>
          <p:cNvSpPr/>
          <p:nvPr/>
        </p:nvSpPr>
        <p:spPr>
          <a:xfrm>
            <a:off x="457200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7" name="Rectangle 6">
            <a:extLst>
              <a:ext uri="{FF2B5EF4-FFF2-40B4-BE49-F238E27FC236}">
                <a16:creationId xmlns:a16="http://schemas.microsoft.com/office/drawing/2014/main" id="{C0B165D4-72A9-4121-B103-AE4A63CA546C}"/>
              </a:ext>
            </a:extLst>
          </p:cNvPr>
          <p:cNvSpPr/>
          <p:nvPr/>
        </p:nvSpPr>
        <p:spPr>
          <a:xfrm>
            <a:off x="621792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8" name="Rectangle 7">
            <a:extLst>
              <a:ext uri="{FF2B5EF4-FFF2-40B4-BE49-F238E27FC236}">
                <a16:creationId xmlns:a16="http://schemas.microsoft.com/office/drawing/2014/main" id="{10BE247E-310F-4964-86D5-5F78FCE4D17F}"/>
              </a:ext>
            </a:extLst>
          </p:cNvPr>
          <p:cNvSpPr/>
          <p:nvPr/>
        </p:nvSpPr>
        <p:spPr>
          <a:xfrm>
            <a:off x="786384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9" name="Rectangle 8">
            <a:extLst>
              <a:ext uri="{FF2B5EF4-FFF2-40B4-BE49-F238E27FC236}">
                <a16:creationId xmlns:a16="http://schemas.microsoft.com/office/drawing/2014/main" id="{288EE5C6-1E08-4803-9A73-61E945651B8D}"/>
              </a:ext>
            </a:extLst>
          </p:cNvPr>
          <p:cNvSpPr/>
          <p:nvPr/>
        </p:nvSpPr>
        <p:spPr>
          <a:xfrm>
            <a:off x="9509760" y="60350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10" name="Rectangle 9">
            <a:extLst>
              <a:ext uri="{FF2B5EF4-FFF2-40B4-BE49-F238E27FC236}">
                <a16:creationId xmlns:a16="http://schemas.microsoft.com/office/drawing/2014/main" id="{AB1B316F-6872-43C2-9EFE-33732EDE5176}"/>
              </a:ext>
            </a:extLst>
          </p:cNvPr>
          <p:cNvSpPr/>
          <p:nvPr/>
        </p:nvSpPr>
        <p:spPr>
          <a:xfrm>
            <a:off x="11132270" y="6035040"/>
            <a:ext cx="105973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dirty="0">
              <a:solidFill>
                <a:schemeClr val="tx1"/>
              </a:solidFill>
            </a:endParaRPr>
          </a:p>
        </p:txBody>
      </p:sp>
      <p:sp>
        <p:nvSpPr>
          <p:cNvPr id="11" name="TextBox 10">
            <a:extLst>
              <a:ext uri="{FF2B5EF4-FFF2-40B4-BE49-F238E27FC236}">
                <a16:creationId xmlns:a16="http://schemas.microsoft.com/office/drawing/2014/main" id="{C6719F52-F99A-4627-BC8F-0E788246220D}"/>
              </a:ext>
            </a:extLst>
          </p:cNvPr>
          <p:cNvSpPr txBox="1"/>
          <p:nvPr/>
        </p:nvSpPr>
        <p:spPr>
          <a:xfrm>
            <a:off x="3596691" y="618777"/>
            <a:ext cx="4352355" cy="461665"/>
          </a:xfrm>
          <a:prstGeom prst="rect">
            <a:avLst/>
          </a:prstGeom>
          <a:noFill/>
        </p:spPr>
        <p:txBody>
          <a:bodyPr wrap="square" rtlCol="0">
            <a:spAutoFit/>
          </a:bodyPr>
          <a:lstStyle/>
          <a:p>
            <a:r>
              <a:rPr lang="en-US" sz="2400" dirty="0"/>
              <a:t>Transition Handbook examples</a:t>
            </a:r>
          </a:p>
        </p:txBody>
      </p:sp>
    </p:spTree>
    <p:extLst>
      <p:ext uri="{BB962C8B-B14F-4D97-AF65-F5344CB8AC3E}">
        <p14:creationId xmlns:p14="http://schemas.microsoft.com/office/powerpoint/2010/main" val="330842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95EA9-689A-4B74-996E-5A86A8FF4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97" y="2592370"/>
            <a:ext cx="6431628" cy="3553907"/>
          </a:xfrm>
          <a:prstGeom prst="rect">
            <a:avLst/>
          </a:prstGeom>
        </p:spPr>
      </p:pic>
      <p:sp>
        <p:nvSpPr>
          <p:cNvPr id="5" name="TextBox 4">
            <a:extLst>
              <a:ext uri="{FF2B5EF4-FFF2-40B4-BE49-F238E27FC236}">
                <a16:creationId xmlns:a16="http://schemas.microsoft.com/office/drawing/2014/main" id="{0592742D-03D7-43A8-8648-F49FFB07CFCC}"/>
              </a:ext>
            </a:extLst>
          </p:cNvPr>
          <p:cNvSpPr txBox="1"/>
          <p:nvPr/>
        </p:nvSpPr>
        <p:spPr>
          <a:xfrm>
            <a:off x="1498863" y="395925"/>
            <a:ext cx="4810583" cy="1975926"/>
          </a:xfrm>
          <a:prstGeom prst="rect">
            <a:avLst/>
          </a:prstGeom>
          <a:noFill/>
        </p:spPr>
        <p:txBody>
          <a:bodyPr wrap="square" rtlCol="0">
            <a:spAutoFit/>
          </a:bodyPr>
          <a:lstStyle/>
          <a:p>
            <a:pPr>
              <a:lnSpc>
                <a:spcPct val="90000"/>
              </a:lnSpc>
            </a:pPr>
            <a:r>
              <a:rPr lang="en-US" sz="2800" dirty="0"/>
              <a:t>It’s my Choice/Moving Students Forward</a:t>
            </a:r>
          </a:p>
          <a:p>
            <a:r>
              <a:rPr lang="en-US" u="sng" dirty="0">
                <a:hlinkClick r:id="rId3" tooltip="https://movingstudentsforward.org/its-my-choice-workbook-from-mn-governors-council-on-developmental-disabilities/&#10;Ctrl+Click or tap to follow the link"/>
              </a:rPr>
              <a:t>https://movingstudentsforward.org/its-my-choice-workbook-from-mn-governors-council-on-developmental-disabilities/</a:t>
            </a:r>
            <a:endParaRPr lang="en-US" dirty="0"/>
          </a:p>
          <a:p>
            <a:endParaRPr lang="en-US" dirty="0"/>
          </a:p>
        </p:txBody>
      </p:sp>
      <p:pic>
        <p:nvPicPr>
          <p:cNvPr id="7" name="Picture 6">
            <a:extLst>
              <a:ext uri="{FF2B5EF4-FFF2-40B4-BE49-F238E27FC236}">
                <a16:creationId xmlns:a16="http://schemas.microsoft.com/office/drawing/2014/main" id="{606C50D9-79CA-4AD5-BA56-B4A2E6849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077" y="128262"/>
            <a:ext cx="3157979" cy="6538785"/>
          </a:xfrm>
          <a:prstGeom prst="rect">
            <a:avLst/>
          </a:prstGeom>
        </p:spPr>
      </p:pic>
    </p:spTree>
    <p:extLst>
      <p:ext uri="{BB962C8B-B14F-4D97-AF65-F5344CB8AC3E}">
        <p14:creationId xmlns:p14="http://schemas.microsoft.com/office/powerpoint/2010/main" val="12633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BF71-D867-4E1E-869A-5BF69CB76B74}"/>
              </a:ext>
            </a:extLst>
          </p:cNvPr>
          <p:cNvSpPr>
            <a:spLocks noGrp="1"/>
          </p:cNvSpPr>
          <p:nvPr>
            <p:ph type="title"/>
          </p:nvPr>
        </p:nvSpPr>
        <p:spPr/>
        <p:txBody>
          <a:bodyPr>
            <a:normAutofit/>
          </a:bodyPr>
          <a:lstStyle/>
          <a:p>
            <a:r>
              <a:rPr lang="en-US" sz="5400" dirty="0"/>
              <a:t>What to do when you hit a Pre-ETS roadblock</a:t>
            </a:r>
          </a:p>
        </p:txBody>
      </p:sp>
      <p:sp>
        <p:nvSpPr>
          <p:cNvPr id="3" name="Text Placeholder 2">
            <a:extLst>
              <a:ext uri="{FF2B5EF4-FFF2-40B4-BE49-F238E27FC236}">
                <a16:creationId xmlns:a16="http://schemas.microsoft.com/office/drawing/2014/main" id="{18F92202-159A-42A6-AB59-07A6899FF3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5797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6D8C-16B4-4F35-A62D-71F87A92F60F}"/>
              </a:ext>
            </a:extLst>
          </p:cNvPr>
          <p:cNvSpPr>
            <a:spLocks noGrp="1"/>
          </p:cNvSpPr>
          <p:nvPr>
            <p:ph type="title"/>
          </p:nvPr>
        </p:nvSpPr>
        <p:spPr/>
        <p:txBody>
          <a:bodyPr/>
          <a:lstStyle/>
          <a:p>
            <a:r>
              <a:rPr lang="en-US" dirty="0"/>
              <a:t>Requesting Services </a:t>
            </a:r>
            <a:br>
              <a:rPr lang="en-US" dirty="0"/>
            </a:br>
            <a:endParaRPr lang="en-US" dirty="0"/>
          </a:p>
        </p:txBody>
      </p:sp>
      <p:pic>
        <p:nvPicPr>
          <p:cNvPr id="4" name="Picture 3">
            <a:extLst>
              <a:ext uri="{FF2B5EF4-FFF2-40B4-BE49-F238E27FC236}">
                <a16:creationId xmlns:a16="http://schemas.microsoft.com/office/drawing/2014/main" id="{FB0C4A03-49F8-40AE-9EAD-2A5BBB7F5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763" y="546755"/>
            <a:ext cx="4600316" cy="6019999"/>
          </a:xfrm>
          <a:prstGeom prst="rect">
            <a:avLst/>
          </a:prstGeom>
        </p:spPr>
      </p:pic>
      <p:sp>
        <p:nvSpPr>
          <p:cNvPr id="5" name="TextBox 4">
            <a:extLst>
              <a:ext uri="{FF2B5EF4-FFF2-40B4-BE49-F238E27FC236}">
                <a16:creationId xmlns:a16="http://schemas.microsoft.com/office/drawing/2014/main" id="{A2C16266-2D15-4D41-BAD3-517F6445B17F}"/>
              </a:ext>
            </a:extLst>
          </p:cNvPr>
          <p:cNvSpPr txBox="1"/>
          <p:nvPr/>
        </p:nvSpPr>
        <p:spPr>
          <a:xfrm>
            <a:off x="1423447" y="1480008"/>
            <a:ext cx="4581427" cy="5170646"/>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Access form online</a:t>
            </a:r>
          </a:p>
          <a:p>
            <a:pPr marL="285750" indent="-285750">
              <a:buFont typeface="Wingdings" panose="05000000000000000000" pitchFamily="2" charset="2"/>
              <a:buChar char="q"/>
            </a:pPr>
            <a:r>
              <a:rPr lang="en-US" sz="2400" dirty="0"/>
              <a:t>Paper Copies available from Pre-ETS coordinators</a:t>
            </a:r>
          </a:p>
          <a:p>
            <a:pPr marL="285750" indent="-285750">
              <a:buFont typeface="Wingdings" panose="05000000000000000000" pitchFamily="2" charset="2"/>
              <a:buChar char="q"/>
            </a:pPr>
            <a:r>
              <a:rPr lang="en-US" sz="2400" dirty="0"/>
              <a:t>Connect with us via Email to request form</a:t>
            </a:r>
          </a:p>
          <a:p>
            <a:pPr marL="285750" indent="-285750">
              <a:buFont typeface="Wingdings" panose="05000000000000000000" pitchFamily="2" charset="2"/>
              <a:buChar char="q"/>
            </a:pPr>
            <a:r>
              <a:rPr lang="en-US" sz="2400" dirty="0"/>
              <a:t>Ask for a form in Person!</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Return Form to a Pre-ETS coordinator</a:t>
            </a:r>
          </a:p>
          <a:p>
            <a:pPr marL="285750" indent="-285750">
              <a:buFont typeface="Wingdings" panose="05000000000000000000" pitchFamily="2" charset="2"/>
              <a:buChar char="q"/>
            </a:pPr>
            <a:r>
              <a:rPr lang="en-US" sz="2400" dirty="0"/>
              <a:t>Submit via Email</a:t>
            </a:r>
          </a:p>
          <a:p>
            <a:pPr marL="285750" indent="-285750">
              <a:buFont typeface="Wingdings" panose="05000000000000000000" pitchFamily="2" charset="2"/>
              <a:buChar char="q"/>
            </a:pPr>
            <a:r>
              <a:rPr lang="en-US" sz="2400" dirty="0"/>
              <a:t>Or send to VR Portland Central office </a:t>
            </a:r>
          </a:p>
          <a:p>
            <a:endParaRPr lang="en-US" dirty="0"/>
          </a:p>
        </p:txBody>
      </p:sp>
    </p:spTree>
    <p:extLst>
      <p:ext uri="{BB962C8B-B14F-4D97-AF65-F5344CB8AC3E}">
        <p14:creationId xmlns:p14="http://schemas.microsoft.com/office/powerpoint/2010/main" val="131770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37BDA0-ACDC-4ABC-AE0A-0F18D7A82A17}"/>
              </a:ext>
            </a:extLst>
          </p:cNvPr>
          <p:cNvSpPr/>
          <p:nvPr/>
        </p:nvSpPr>
        <p:spPr>
          <a:xfrm>
            <a:off x="3110845" y="6035040"/>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Community </a:t>
            </a:r>
          </a:p>
        </p:txBody>
      </p:sp>
      <p:sp>
        <p:nvSpPr>
          <p:cNvPr id="6" name="Rectangle 5">
            <a:extLst>
              <a:ext uri="{FF2B5EF4-FFF2-40B4-BE49-F238E27FC236}">
                <a16:creationId xmlns:a16="http://schemas.microsoft.com/office/drawing/2014/main" id="{76F180FB-6D43-4EF7-B2F3-4502B74BCBB3}"/>
              </a:ext>
            </a:extLst>
          </p:cNvPr>
          <p:cNvSpPr/>
          <p:nvPr/>
        </p:nvSpPr>
        <p:spPr>
          <a:xfrm>
            <a:off x="3110845" y="521208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Friends and family </a:t>
            </a:r>
          </a:p>
        </p:txBody>
      </p:sp>
      <p:sp>
        <p:nvSpPr>
          <p:cNvPr id="7" name="Rectangle 6">
            <a:extLst>
              <a:ext uri="{FF2B5EF4-FFF2-40B4-BE49-F238E27FC236}">
                <a16:creationId xmlns:a16="http://schemas.microsoft.com/office/drawing/2014/main" id="{54BB66B6-B1D2-4238-A40D-116229E1C738}"/>
              </a:ext>
            </a:extLst>
          </p:cNvPr>
          <p:cNvSpPr/>
          <p:nvPr/>
        </p:nvSpPr>
        <p:spPr>
          <a:xfrm>
            <a:off x="4756765" y="521208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DD Services</a:t>
            </a:r>
          </a:p>
        </p:txBody>
      </p:sp>
      <p:sp>
        <p:nvSpPr>
          <p:cNvPr id="8" name="Rectangle 7">
            <a:extLst>
              <a:ext uri="{FF2B5EF4-FFF2-40B4-BE49-F238E27FC236}">
                <a16:creationId xmlns:a16="http://schemas.microsoft.com/office/drawing/2014/main" id="{DDF7B600-4B8E-4224-AACF-340D13567DFE}"/>
              </a:ext>
            </a:extLst>
          </p:cNvPr>
          <p:cNvSpPr/>
          <p:nvPr/>
        </p:nvSpPr>
        <p:spPr>
          <a:xfrm>
            <a:off x="6402685" y="521208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Community Members</a:t>
            </a:r>
          </a:p>
        </p:txBody>
      </p:sp>
      <p:sp>
        <p:nvSpPr>
          <p:cNvPr id="9" name="Rectangle 8">
            <a:extLst>
              <a:ext uri="{FF2B5EF4-FFF2-40B4-BE49-F238E27FC236}">
                <a16:creationId xmlns:a16="http://schemas.microsoft.com/office/drawing/2014/main" id="{093401D5-9297-40F1-96C1-9141EBA209E8}"/>
              </a:ext>
            </a:extLst>
          </p:cNvPr>
          <p:cNvSpPr/>
          <p:nvPr/>
        </p:nvSpPr>
        <p:spPr>
          <a:xfrm>
            <a:off x="3110845" y="4389120"/>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Vocational Rehabilitation </a:t>
            </a:r>
          </a:p>
        </p:txBody>
      </p:sp>
      <p:sp>
        <p:nvSpPr>
          <p:cNvPr id="10" name="Rectangle 9">
            <a:extLst>
              <a:ext uri="{FF2B5EF4-FFF2-40B4-BE49-F238E27FC236}">
                <a16:creationId xmlns:a16="http://schemas.microsoft.com/office/drawing/2014/main" id="{4ACE2D98-8DB8-4DB4-A29D-17B7F3698D47}"/>
              </a:ext>
            </a:extLst>
          </p:cNvPr>
          <p:cNvSpPr/>
          <p:nvPr/>
        </p:nvSpPr>
        <p:spPr>
          <a:xfrm>
            <a:off x="3110845" y="356616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YTP</a:t>
            </a:r>
          </a:p>
        </p:txBody>
      </p:sp>
      <p:sp>
        <p:nvSpPr>
          <p:cNvPr id="11" name="Rectangle 10">
            <a:extLst>
              <a:ext uri="{FF2B5EF4-FFF2-40B4-BE49-F238E27FC236}">
                <a16:creationId xmlns:a16="http://schemas.microsoft.com/office/drawing/2014/main" id="{A186882D-FDAF-4FC7-96F0-171B39F7926D}"/>
              </a:ext>
            </a:extLst>
          </p:cNvPr>
          <p:cNvSpPr/>
          <p:nvPr/>
        </p:nvSpPr>
        <p:spPr>
          <a:xfrm>
            <a:off x="4756765" y="356616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Pre-ETS</a:t>
            </a:r>
          </a:p>
        </p:txBody>
      </p:sp>
      <p:sp>
        <p:nvSpPr>
          <p:cNvPr id="12" name="Rectangle 11">
            <a:extLst>
              <a:ext uri="{FF2B5EF4-FFF2-40B4-BE49-F238E27FC236}">
                <a16:creationId xmlns:a16="http://schemas.microsoft.com/office/drawing/2014/main" id="{88687FF5-849F-42AB-AE47-A8C9780E8CB1}"/>
              </a:ext>
            </a:extLst>
          </p:cNvPr>
          <p:cNvSpPr/>
          <p:nvPr/>
        </p:nvSpPr>
        <p:spPr>
          <a:xfrm>
            <a:off x="6402685" y="356616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Job Development</a:t>
            </a:r>
          </a:p>
        </p:txBody>
      </p:sp>
      <p:sp>
        <p:nvSpPr>
          <p:cNvPr id="13" name="Rectangle 12">
            <a:extLst>
              <a:ext uri="{FF2B5EF4-FFF2-40B4-BE49-F238E27FC236}">
                <a16:creationId xmlns:a16="http://schemas.microsoft.com/office/drawing/2014/main" id="{D167253D-0055-48D8-9E1B-0BB2505FC911}"/>
              </a:ext>
            </a:extLst>
          </p:cNvPr>
          <p:cNvSpPr/>
          <p:nvPr/>
        </p:nvSpPr>
        <p:spPr>
          <a:xfrm>
            <a:off x="3110845" y="2743200"/>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Educators</a:t>
            </a:r>
          </a:p>
        </p:txBody>
      </p:sp>
      <p:sp>
        <p:nvSpPr>
          <p:cNvPr id="14" name="Rectangle 13">
            <a:extLst>
              <a:ext uri="{FF2B5EF4-FFF2-40B4-BE49-F238E27FC236}">
                <a16:creationId xmlns:a16="http://schemas.microsoft.com/office/drawing/2014/main" id="{550113AC-8CCF-4930-ADC3-13B9BE6692BD}"/>
              </a:ext>
            </a:extLst>
          </p:cNvPr>
          <p:cNvSpPr/>
          <p:nvPr/>
        </p:nvSpPr>
        <p:spPr>
          <a:xfrm>
            <a:off x="6402685" y="19202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High School </a:t>
            </a:r>
          </a:p>
        </p:txBody>
      </p:sp>
      <p:sp>
        <p:nvSpPr>
          <p:cNvPr id="15" name="Rectangle 14">
            <a:extLst>
              <a:ext uri="{FF2B5EF4-FFF2-40B4-BE49-F238E27FC236}">
                <a16:creationId xmlns:a16="http://schemas.microsoft.com/office/drawing/2014/main" id="{8971223A-5004-406E-928F-AC74FE851274}"/>
              </a:ext>
            </a:extLst>
          </p:cNvPr>
          <p:cNvSpPr/>
          <p:nvPr/>
        </p:nvSpPr>
        <p:spPr>
          <a:xfrm>
            <a:off x="4756765" y="19202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College</a:t>
            </a:r>
          </a:p>
        </p:txBody>
      </p:sp>
      <p:sp>
        <p:nvSpPr>
          <p:cNvPr id="16" name="Rectangle 15">
            <a:extLst>
              <a:ext uri="{FF2B5EF4-FFF2-40B4-BE49-F238E27FC236}">
                <a16:creationId xmlns:a16="http://schemas.microsoft.com/office/drawing/2014/main" id="{A7A3E29B-8BC2-42CA-AE44-D2F676E32A92}"/>
              </a:ext>
            </a:extLst>
          </p:cNvPr>
          <p:cNvSpPr/>
          <p:nvPr/>
        </p:nvSpPr>
        <p:spPr>
          <a:xfrm>
            <a:off x="3110845" y="192024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Transition Programs</a:t>
            </a:r>
          </a:p>
        </p:txBody>
      </p:sp>
      <p:sp>
        <p:nvSpPr>
          <p:cNvPr id="17" name="Rectangle 16">
            <a:extLst>
              <a:ext uri="{FF2B5EF4-FFF2-40B4-BE49-F238E27FC236}">
                <a16:creationId xmlns:a16="http://schemas.microsoft.com/office/drawing/2014/main" id="{52EAD9A8-FC10-4A2E-8298-E351C5CC8CC3}"/>
              </a:ext>
            </a:extLst>
          </p:cNvPr>
          <p:cNvSpPr/>
          <p:nvPr/>
        </p:nvSpPr>
        <p:spPr>
          <a:xfrm>
            <a:off x="3110845" y="1097280"/>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Student to adult transition </a:t>
            </a:r>
          </a:p>
        </p:txBody>
      </p:sp>
      <p:sp>
        <p:nvSpPr>
          <p:cNvPr id="18" name="Rectangle 17">
            <a:extLst>
              <a:ext uri="{FF2B5EF4-FFF2-40B4-BE49-F238E27FC236}">
                <a16:creationId xmlns:a16="http://schemas.microsoft.com/office/drawing/2014/main" id="{3DC51575-095D-4573-A601-C7FF337133B0}"/>
              </a:ext>
            </a:extLst>
          </p:cNvPr>
          <p:cNvSpPr/>
          <p:nvPr/>
        </p:nvSpPr>
        <p:spPr>
          <a:xfrm>
            <a:off x="6402685" y="260389"/>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600"/>
              </a:lnSpc>
            </a:pPr>
            <a:r>
              <a:rPr lang="en-US" sz="2000" b="1" dirty="0">
                <a:solidFill>
                  <a:schemeClr val="tx1"/>
                </a:solidFill>
              </a:rPr>
              <a:t>Long term service connections</a:t>
            </a:r>
          </a:p>
        </p:txBody>
      </p:sp>
      <p:sp>
        <p:nvSpPr>
          <p:cNvPr id="19" name="Rectangle 18">
            <a:extLst>
              <a:ext uri="{FF2B5EF4-FFF2-40B4-BE49-F238E27FC236}">
                <a16:creationId xmlns:a16="http://schemas.microsoft.com/office/drawing/2014/main" id="{C8FBD113-1D5F-4DD9-A5DB-B1C16486DCEC}"/>
              </a:ext>
            </a:extLst>
          </p:cNvPr>
          <p:cNvSpPr/>
          <p:nvPr/>
        </p:nvSpPr>
        <p:spPr>
          <a:xfrm>
            <a:off x="4756765" y="27432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Paid job in community </a:t>
            </a:r>
          </a:p>
        </p:txBody>
      </p:sp>
      <p:sp>
        <p:nvSpPr>
          <p:cNvPr id="20" name="Rectangle 19">
            <a:extLst>
              <a:ext uri="{FF2B5EF4-FFF2-40B4-BE49-F238E27FC236}">
                <a16:creationId xmlns:a16="http://schemas.microsoft.com/office/drawing/2014/main" id="{1531C10E-9353-40A1-AD30-C86B2F82B4E3}"/>
              </a:ext>
            </a:extLst>
          </p:cNvPr>
          <p:cNvSpPr/>
          <p:nvPr/>
        </p:nvSpPr>
        <p:spPr>
          <a:xfrm>
            <a:off x="3110845" y="27432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Independent Living</a:t>
            </a:r>
          </a:p>
        </p:txBody>
      </p:sp>
    </p:spTree>
    <p:extLst>
      <p:ext uri="{BB962C8B-B14F-4D97-AF65-F5344CB8AC3E}">
        <p14:creationId xmlns:p14="http://schemas.microsoft.com/office/powerpoint/2010/main" val="167217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0CE9-2FE2-4B13-A576-DBD3F33B3D8D}"/>
              </a:ext>
            </a:extLst>
          </p:cNvPr>
          <p:cNvSpPr>
            <a:spLocks noGrp="1"/>
          </p:cNvSpPr>
          <p:nvPr>
            <p:ph type="title"/>
          </p:nvPr>
        </p:nvSpPr>
        <p:spPr>
          <a:xfrm>
            <a:off x="4101838" y="223723"/>
            <a:ext cx="2951375" cy="1325563"/>
          </a:xfrm>
        </p:spPr>
        <p:txBody>
          <a:bodyPr/>
          <a:lstStyle/>
          <a:p>
            <a:r>
              <a:rPr lang="en-US" dirty="0"/>
              <a:t>Questions?</a:t>
            </a:r>
          </a:p>
        </p:txBody>
      </p:sp>
      <p:pic>
        <p:nvPicPr>
          <p:cNvPr id="4" name="Picture 3">
            <a:extLst>
              <a:ext uri="{FF2B5EF4-FFF2-40B4-BE49-F238E27FC236}">
                <a16:creationId xmlns:a16="http://schemas.microsoft.com/office/drawing/2014/main" id="{9DE6780A-5CA3-4E14-83E5-6C6E5857A7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380426" y="1690688"/>
            <a:ext cx="4394200" cy="4394200"/>
          </a:xfrm>
          <a:prstGeom prst="rect">
            <a:avLst/>
          </a:prstGeom>
        </p:spPr>
      </p:pic>
    </p:spTree>
    <p:extLst>
      <p:ext uri="{BB962C8B-B14F-4D97-AF65-F5344CB8AC3E}">
        <p14:creationId xmlns:p14="http://schemas.microsoft.com/office/powerpoint/2010/main" val="2324264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629" y="4109750"/>
            <a:ext cx="4224270" cy="1472224"/>
          </a:xfrm>
        </p:spPr>
        <p:txBody>
          <a:bodyPr>
            <a:noAutofit/>
          </a:bodyPr>
          <a:lstStyle/>
          <a:p>
            <a:pPr algn="l"/>
            <a:r>
              <a:rPr lang="en-US" sz="1999" dirty="0">
                <a:latin typeface="Arial" panose="020B0604020202020204" pitchFamily="34" charset="0"/>
                <a:cs typeface="Arial" panose="020B0604020202020204" pitchFamily="34" charset="0"/>
              </a:rPr>
              <a:t>Toni </a:t>
            </a:r>
            <a:r>
              <a:rPr lang="en-US" sz="1999" dirty="0" err="1">
                <a:latin typeface="Arial" panose="020B0604020202020204" pitchFamily="34" charset="0"/>
                <a:cs typeface="Arial" panose="020B0604020202020204" pitchFamily="34" charset="0"/>
              </a:rPr>
              <a:t>DePeel</a:t>
            </a:r>
            <a:br>
              <a:rPr lang="en-US" sz="1999" dirty="0">
                <a:latin typeface="Arial" panose="020B0604020202020204" pitchFamily="34" charset="0"/>
                <a:cs typeface="Arial" panose="020B0604020202020204" pitchFamily="34" charset="0"/>
              </a:rPr>
            </a:br>
            <a:r>
              <a:rPr lang="en-US" sz="1999" dirty="0">
                <a:latin typeface="Arial" panose="020B0604020202020204" pitchFamily="34" charset="0"/>
                <a:cs typeface="Arial" panose="020B0604020202020204" pitchFamily="34" charset="0"/>
              </a:rPr>
              <a:t>Pre-ETS Coordinator</a:t>
            </a:r>
            <a:br>
              <a:rPr lang="en-US" sz="1999" dirty="0">
                <a:latin typeface="Arial" panose="020B0604020202020204" pitchFamily="34" charset="0"/>
                <a:cs typeface="Arial" panose="020B0604020202020204" pitchFamily="34" charset="0"/>
              </a:rPr>
            </a:br>
            <a:r>
              <a:rPr lang="en-US" sz="1999" dirty="0">
                <a:latin typeface="Arial" panose="020B0604020202020204" pitchFamily="34" charset="0"/>
                <a:cs typeface="Arial" panose="020B0604020202020204" pitchFamily="34" charset="0"/>
              </a:rPr>
              <a:t>Email: Toni.M.DePeel@dhsoha.state.or.us</a:t>
            </a:r>
            <a:br>
              <a:rPr lang="en-US" sz="1999" dirty="0">
                <a:latin typeface="Arial" panose="020B0604020202020204" pitchFamily="34" charset="0"/>
                <a:cs typeface="Arial" panose="020B0604020202020204" pitchFamily="34" charset="0"/>
              </a:rPr>
            </a:br>
            <a:r>
              <a:rPr lang="en-US" sz="1999" dirty="0">
                <a:latin typeface="Arial" panose="020B0604020202020204" pitchFamily="34" charset="0"/>
                <a:cs typeface="Arial" panose="020B0604020202020204" pitchFamily="34" charset="0"/>
              </a:rPr>
              <a:t>Phone: 971-600-8358</a:t>
            </a:r>
          </a:p>
        </p:txBody>
      </p:sp>
      <p:pic>
        <p:nvPicPr>
          <p:cNvPr id="4" name="Content Placeholder 3" descr="&lt;strong&gt;Thank You&lt;/strong&gt; Note Encouragem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2643" y="622738"/>
            <a:ext cx="4164515" cy="3123386"/>
          </a:xfrm>
        </p:spPr>
      </p:pic>
      <p:sp>
        <p:nvSpPr>
          <p:cNvPr id="5" name="TextBox 4"/>
          <p:cNvSpPr txBox="1"/>
          <p:nvPr/>
        </p:nvSpPr>
        <p:spPr>
          <a:xfrm>
            <a:off x="7410552" y="4030467"/>
            <a:ext cx="4411363" cy="1630791"/>
          </a:xfrm>
          <a:prstGeom prst="rect">
            <a:avLst/>
          </a:prstGeom>
          <a:noFill/>
        </p:spPr>
        <p:txBody>
          <a:bodyPr wrap="square" rtlCol="0">
            <a:spAutoFit/>
          </a:bodyPr>
          <a:lstStyle/>
          <a:p>
            <a:pPr defTabSz="456926">
              <a:spcBef>
                <a:spcPct val="0"/>
              </a:spcBef>
            </a:pPr>
            <a:r>
              <a:rPr lang="en-US" sz="1999" dirty="0">
                <a:ln w="3175" cmpd="sng">
                  <a:noFill/>
                </a:ln>
                <a:latin typeface="Arial" panose="020B0604020202020204" pitchFamily="34" charset="0"/>
                <a:ea typeface="+mj-ea"/>
                <a:cs typeface="Arial" panose="020B0604020202020204" pitchFamily="34" charset="0"/>
              </a:rPr>
              <a:t>Nicole Perdue</a:t>
            </a:r>
          </a:p>
          <a:p>
            <a:pPr defTabSz="456926">
              <a:spcBef>
                <a:spcPct val="0"/>
              </a:spcBef>
            </a:pPr>
            <a:r>
              <a:rPr lang="en-US" sz="1999" dirty="0">
                <a:ln w="3175" cmpd="sng">
                  <a:noFill/>
                </a:ln>
                <a:latin typeface="Arial" panose="020B0604020202020204" pitchFamily="34" charset="0"/>
                <a:ea typeface="+mj-ea"/>
                <a:cs typeface="Arial" panose="020B0604020202020204" pitchFamily="34" charset="0"/>
              </a:rPr>
              <a:t>Pre-ETS Coordinator </a:t>
            </a:r>
          </a:p>
          <a:p>
            <a:pPr defTabSz="456926">
              <a:spcBef>
                <a:spcPct val="0"/>
              </a:spcBef>
            </a:pPr>
            <a:r>
              <a:rPr lang="en-US" sz="1999" dirty="0">
                <a:ln w="3175" cmpd="sng">
                  <a:noFill/>
                </a:ln>
                <a:latin typeface="Arial" panose="020B0604020202020204" pitchFamily="34" charset="0"/>
                <a:ea typeface="+mj-ea"/>
                <a:cs typeface="Arial" panose="020B0604020202020204" pitchFamily="34" charset="0"/>
              </a:rPr>
              <a:t>Email: </a:t>
            </a:r>
          </a:p>
          <a:p>
            <a:pPr defTabSz="456926">
              <a:spcBef>
                <a:spcPct val="0"/>
              </a:spcBef>
            </a:pPr>
            <a:r>
              <a:rPr lang="en-US" sz="1999" dirty="0">
                <a:ln w="3175" cmpd="sng">
                  <a:noFill/>
                </a:ln>
                <a:latin typeface="Arial" panose="020B0604020202020204" pitchFamily="34" charset="0"/>
                <a:ea typeface="+mj-ea"/>
                <a:cs typeface="Arial" panose="020B0604020202020204" pitchFamily="34" charset="0"/>
              </a:rPr>
              <a:t>Nicole.j.Perdue@dhsoha.state.or.us</a:t>
            </a:r>
          </a:p>
          <a:p>
            <a:pPr defTabSz="456926">
              <a:spcBef>
                <a:spcPct val="0"/>
              </a:spcBef>
            </a:pPr>
            <a:r>
              <a:rPr lang="en-US" sz="1999" dirty="0">
                <a:ln w="3175" cmpd="sng">
                  <a:noFill/>
                </a:ln>
                <a:latin typeface="Arial" panose="020B0604020202020204" pitchFamily="34" charset="0"/>
                <a:ea typeface="+mj-ea"/>
                <a:cs typeface="Arial" panose="020B0604020202020204" pitchFamily="34" charset="0"/>
              </a:rPr>
              <a:t>Phone: 971-718-4054</a:t>
            </a:r>
          </a:p>
        </p:txBody>
      </p:sp>
    </p:spTree>
    <p:extLst>
      <p:ext uri="{BB962C8B-B14F-4D97-AF65-F5344CB8AC3E}">
        <p14:creationId xmlns:p14="http://schemas.microsoft.com/office/powerpoint/2010/main" val="222955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96C8C-91AC-45AD-8043-F2294077D1EC}"/>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4184483" y="270373"/>
            <a:ext cx="7143750" cy="4552950"/>
          </a:xfrm>
          <a:prstGeom prst="rect">
            <a:avLst/>
          </a:prstGeom>
        </p:spPr>
      </p:pic>
      <p:pic>
        <p:nvPicPr>
          <p:cNvPr id="8" name="Graphic 7" descr="Woman">
            <a:extLst>
              <a:ext uri="{FF2B5EF4-FFF2-40B4-BE49-F238E27FC236}">
                <a16:creationId xmlns:a16="http://schemas.microsoft.com/office/drawing/2014/main" id="{CA584B32-1AA1-4A12-813C-F0E1AA8DC9B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723018" y="2285999"/>
            <a:ext cx="842211" cy="842211"/>
          </a:xfrm>
          <a:prstGeom prst="rect">
            <a:avLst/>
          </a:prstGeom>
        </p:spPr>
      </p:pic>
      <p:pic>
        <p:nvPicPr>
          <p:cNvPr id="9" name="Graphic 8" descr="Woman">
            <a:extLst>
              <a:ext uri="{FF2B5EF4-FFF2-40B4-BE49-F238E27FC236}">
                <a16:creationId xmlns:a16="http://schemas.microsoft.com/office/drawing/2014/main" id="{C8092A14-8948-4B5F-AC49-54CAEEA14DE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97629" y="394536"/>
            <a:ext cx="877045" cy="877045"/>
          </a:xfrm>
          <a:prstGeom prst="rect">
            <a:avLst/>
          </a:prstGeom>
        </p:spPr>
      </p:pic>
      <p:pic>
        <p:nvPicPr>
          <p:cNvPr id="10" name="Graphic 9" descr="Woman">
            <a:extLst>
              <a:ext uri="{FF2B5EF4-FFF2-40B4-BE49-F238E27FC236}">
                <a16:creationId xmlns:a16="http://schemas.microsoft.com/office/drawing/2014/main" id="{331B5AAE-B5CB-4981-92B9-A491CEDDFD6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369481" y="1301807"/>
            <a:ext cx="544286" cy="544286"/>
          </a:xfrm>
          <a:prstGeom prst="rect">
            <a:avLst/>
          </a:prstGeom>
        </p:spPr>
      </p:pic>
      <p:pic>
        <p:nvPicPr>
          <p:cNvPr id="11" name="Graphic 10" descr="Woman">
            <a:extLst>
              <a:ext uri="{FF2B5EF4-FFF2-40B4-BE49-F238E27FC236}">
                <a16:creationId xmlns:a16="http://schemas.microsoft.com/office/drawing/2014/main" id="{37CFA2D0-3537-42DE-AF33-C5244E635C0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258144" y="1195924"/>
            <a:ext cx="842211" cy="842211"/>
          </a:xfrm>
          <a:prstGeom prst="rect">
            <a:avLst/>
          </a:prstGeom>
        </p:spPr>
      </p:pic>
      <p:pic>
        <p:nvPicPr>
          <p:cNvPr id="12" name="Graphic 11" descr="Woman">
            <a:extLst>
              <a:ext uri="{FF2B5EF4-FFF2-40B4-BE49-F238E27FC236}">
                <a16:creationId xmlns:a16="http://schemas.microsoft.com/office/drawing/2014/main" id="{6DC40D82-A1ED-41EB-9C01-2C4A0F5C633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105904" y="3508945"/>
            <a:ext cx="544286" cy="544286"/>
          </a:xfrm>
          <a:prstGeom prst="rect">
            <a:avLst/>
          </a:prstGeom>
        </p:spPr>
      </p:pic>
      <p:sp>
        <p:nvSpPr>
          <p:cNvPr id="2" name="TextBox 1">
            <a:extLst>
              <a:ext uri="{FF2B5EF4-FFF2-40B4-BE49-F238E27FC236}">
                <a16:creationId xmlns:a16="http://schemas.microsoft.com/office/drawing/2014/main" id="{2D356B74-BA59-44B8-9767-3762C440D6FA}"/>
              </a:ext>
            </a:extLst>
          </p:cNvPr>
          <p:cNvSpPr txBox="1"/>
          <p:nvPr/>
        </p:nvSpPr>
        <p:spPr>
          <a:xfrm>
            <a:off x="561447" y="430629"/>
            <a:ext cx="2432116" cy="5632311"/>
          </a:xfrm>
          <a:prstGeom prst="rect">
            <a:avLst/>
          </a:prstGeom>
          <a:solidFill>
            <a:schemeClr val="accent2">
              <a:lumMod val="20000"/>
              <a:lumOff val="80000"/>
            </a:schemeClr>
          </a:solidFill>
        </p:spPr>
        <p:txBody>
          <a:bodyPr wrap="square" rtlCol="0">
            <a:spAutoFit/>
          </a:bodyPr>
          <a:lstStyle/>
          <a:p>
            <a:r>
              <a:rPr lang="en-US" dirty="0"/>
              <a:t>Portland Metro and surrounding: </a:t>
            </a:r>
          </a:p>
          <a:p>
            <a:r>
              <a:rPr lang="en-US" dirty="0"/>
              <a:t>Toni Depeel</a:t>
            </a:r>
          </a:p>
          <a:p>
            <a:endParaRPr lang="en-US" dirty="0"/>
          </a:p>
          <a:p>
            <a:r>
              <a:rPr lang="en-US" dirty="0"/>
              <a:t>Pre-ETS Program Coordinator/ Willamette Valley:</a:t>
            </a:r>
            <a:br>
              <a:rPr lang="en-US" dirty="0"/>
            </a:br>
            <a:r>
              <a:rPr lang="en-US" dirty="0"/>
              <a:t>CJ Webb</a:t>
            </a:r>
          </a:p>
          <a:p>
            <a:endParaRPr lang="en-US" dirty="0"/>
          </a:p>
          <a:p>
            <a:r>
              <a:rPr lang="en-US" dirty="0"/>
              <a:t>Central &amp; Eastern Oregon:</a:t>
            </a:r>
          </a:p>
          <a:p>
            <a:r>
              <a:rPr lang="en-US" dirty="0"/>
              <a:t>Nicole Perdue</a:t>
            </a:r>
          </a:p>
          <a:p>
            <a:endParaRPr lang="en-US" dirty="0"/>
          </a:p>
          <a:p>
            <a:r>
              <a:rPr lang="en-US" dirty="0"/>
              <a:t>Eastern TNF/Pre-ETS Support:</a:t>
            </a:r>
            <a:br>
              <a:rPr lang="en-US" dirty="0"/>
            </a:br>
            <a:r>
              <a:rPr lang="en-US" dirty="0"/>
              <a:t>Donna Lowry </a:t>
            </a:r>
          </a:p>
          <a:p>
            <a:endParaRPr lang="en-US" dirty="0"/>
          </a:p>
          <a:p>
            <a:r>
              <a:rPr lang="en-US" dirty="0"/>
              <a:t>Southern TNF/ Pre-ETS Support: </a:t>
            </a:r>
            <a:r>
              <a:rPr lang="en-US"/>
              <a:t>Joy Ward</a:t>
            </a:r>
            <a:endParaRPr lang="en-US" dirty="0"/>
          </a:p>
          <a:p>
            <a:endParaRPr lang="en-US" dirty="0"/>
          </a:p>
        </p:txBody>
      </p:sp>
    </p:spTree>
    <p:extLst>
      <p:ext uri="{BB962C8B-B14F-4D97-AF65-F5344CB8AC3E}">
        <p14:creationId xmlns:p14="http://schemas.microsoft.com/office/powerpoint/2010/main" val="261253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B571-B0B2-4894-90C4-960A29252CF9}"/>
              </a:ext>
            </a:extLst>
          </p:cNvPr>
          <p:cNvSpPr>
            <a:spLocks noGrp="1"/>
          </p:cNvSpPr>
          <p:nvPr>
            <p:ph type="title"/>
          </p:nvPr>
        </p:nvSpPr>
        <p:spPr/>
        <p:txBody>
          <a:bodyPr/>
          <a:lstStyle/>
          <a:p>
            <a:r>
              <a:rPr lang="en-US" dirty="0"/>
              <a:t>A brief history of Pre-ETS</a:t>
            </a:r>
          </a:p>
        </p:txBody>
      </p:sp>
      <p:sp>
        <p:nvSpPr>
          <p:cNvPr id="3" name="Text Placeholder 2">
            <a:extLst>
              <a:ext uri="{FF2B5EF4-FFF2-40B4-BE49-F238E27FC236}">
                <a16:creationId xmlns:a16="http://schemas.microsoft.com/office/drawing/2014/main" id="{5CFA81C1-BF92-488B-88CE-3A6945B3116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69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356"/>
            <a:ext cx="10016104" cy="1752599"/>
          </a:xfrm>
        </p:spPr>
        <p:txBody>
          <a:bodyPr/>
          <a:lstStyle/>
          <a:p>
            <a:pPr algn="ctr"/>
            <a:r>
              <a:rPr lang="en-US" dirty="0"/>
              <a:t>Workforce Innovation and Opportunity Act</a:t>
            </a:r>
            <a:br>
              <a:rPr lang="en-US" dirty="0"/>
            </a:br>
            <a:r>
              <a:rPr lang="en-US" dirty="0"/>
              <a:t>(WIOA)</a:t>
            </a:r>
          </a:p>
        </p:txBody>
      </p:sp>
      <p:sp>
        <p:nvSpPr>
          <p:cNvPr id="3" name="TextBox 2"/>
          <p:cNvSpPr txBox="1"/>
          <p:nvPr/>
        </p:nvSpPr>
        <p:spPr>
          <a:xfrm>
            <a:off x="6858000" y="1774954"/>
            <a:ext cx="41148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Signed in to law July 22nd 2014</a:t>
            </a:r>
          </a:p>
          <a:p>
            <a:endParaRPr lang="en-US" sz="2800" dirty="0"/>
          </a:p>
          <a:p>
            <a:pPr marL="457200" indent="-457200">
              <a:buFont typeface="Arial" panose="020B0604020202020204" pitchFamily="34" charset="0"/>
              <a:buChar char="•"/>
            </a:pPr>
            <a:r>
              <a:rPr lang="en-US" sz="2800" dirty="0"/>
              <a:t>Intended to increase opportunities for the American work force as a whole </a:t>
            </a:r>
          </a:p>
          <a:p>
            <a:endParaRPr lang="en-US" sz="2800" dirty="0"/>
          </a:p>
          <a:p>
            <a:pPr marL="457200" indent="-457200">
              <a:buFont typeface="Arial" panose="020B0604020202020204" pitchFamily="34" charset="0"/>
              <a:buChar char="•"/>
            </a:pPr>
            <a:r>
              <a:rPr lang="en-US" sz="2800" dirty="0"/>
              <a:t>Pairs with the I.D.E.A.</a:t>
            </a:r>
          </a:p>
        </p:txBody>
      </p:sp>
      <p:pic>
        <p:nvPicPr>
          <p:cNvPr id="4" name="Picture 3" descr="&lt;strong&gt;Obama&lt;/strong&gt; Enforces Equal Education Opportunities – Remake Learning"/>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29548" y="1247298"/>
            <a:ext cx="3200401" cy="2512815"/>
          </a:xfrm>
          <a:prstGeom prst="rect">
            <a:avLst/>
          </a:prstGeom>
        </p:spPr>
      </p:pic>
      <p:pic>
        <p:nvPicPr>
          <p:cNvPr id="6" name="Picture 5" descr="California &lt;strong&gt;Labor&lt;/strong&gt; and &lt;strong&gt;Employment&lt;/strong&gt; Law"/>
          <p:cNvPicPr>
            <a:picLocks noChangeAspect="1"/>
          </p:cNvPicPr>
          <p:nvPr/>
        </p:nvPicPr>
        <p:blipFill>
          <a:blip r:embed="rId4"/>
          <a:stretch>
            <a:fillRect/>
          </a:stretch>
        </p:blipFill>
        <p:spPr>
          <a:xfrm>
            <a:off x="2914216" y="4219281"/>
            <a:ext cx="2191578" cy="2160270"/>
          </a:xfrm>
          <a:prstGeom prst="rect">
            <a:avLst/>
          </a:prstGeom>
        </p:spPr>
      </p:pic>
    </p:spTree>
    <p:extLst>
      <p:ext uri="{BB962C8B-B14F-4D97-AF65-F5344CB8AC3E}">
        <p14:creationId xmlns:p14="http://schemas.microsoft.com/office/powerpoint/2010/main" val="399466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025" y="177801"/>
            <a:ext cx="9782801" cy="660400"/>
          </a:xfrm>
        </p:spPr>
        <p:txBody>
          <a:bodyPr>
            <a:normAutofit fontScale="90000"/>
          </a:bodyPr>
          <a:lstStyle/>
          <a:p>
            <a:pPr algn="ctr"/>
            <a:r>
              <a:rPr lang="en-US" dirty="0"/>
              <a:t>WIOA meets IDEA</a:t>
            </a:r>
          </a:p>
        </p:txBody>
      </p:sp>
      <p:sp>
        <p:nvSpPr>
          <p:cNvPr id="5" name="TextBox 4"/>
          <p:cNvSpPr txBox="1"/>
          <p:nvPr/>
        </p:nvSpPr>
        <p:spPr>
          <a:xfrm>
            <a:off x="377859" y="1300754"/>
            <a:ext cx="4995420" cy="2169825"/>
          </a:xfrm>
          <a:prstGeom prst="rect">
            <a:avLst/>
          </a:prstGeom>
          <a:noFill/>
        </p:spPr>
        <p:txBody>
          <a:bodyPr wrap="square" rtlCol="0">
            <a:spAutoFit/>
          </a:bodyPr>
          <a:lstStyle/>
          <a:p>
            <a:pPr lvl="0" algn="ctr">
              <a:lnSpc>
                <a:spcPct val="90000"/>
              </a:lnSpc>
            </a:pPr>
            <a:r>
              <a:rPr lang="en-US" sz="2400" u="sng" dirty="0">
                <a:solidFill>
                  <a:prstClr val="black"/>
                </a:solidFill>
              </a:rPr>
              <a:t>IDEA</a:t>
            </a:r>
          </a:p>
          <a:p>
            <a:pPr lvl="0">
              <a:lnSpc>
                <a:spcPct val="90000"/>
              </a:lnSpc>
            </a:pPr>
            <a:r>
              <a:rPr lang="en-US" dirty="0">
                <a:solidFill>
                  <a:prstClr val="black"/>
                </a:solidFill>
              </a:rPr>
              <a:t>To ensure that all children with disabilities have available to them a free and appropriate public education that emphasizes special education and related services designed to meet their unique needs and </a:t>
            </a:r>
            <a:r>
              <a:rPr lang="en-US" dirty="0"/>
              <a:t>prepare them for further education, employment, </a:t>
            </a:r>
            <a:r>
              <a:rPr lang="en-US" dirty="0">
                <a:solidFill>
                  <a:prstClr val="black"/>
                </a:solidFill>
              </a:rPr>
              <a:t>and</a:t>
            </a:r>
            <a:r>
              <a:rPr lang="en-US" dirty="0">
                <a:solidFill>
                  <a:prstClr val="white"/>
                </a:solidFill>
              </a:rPr>
              <a:t> </a:t>
            </a:r>
            <a:r>
              <a:rPr lang="en-US" dirty="0"/>
              <a:t>independent living.</a:t>
            </a:r>
            <a:r>
              <a:rPr lang="en-US" dirty="0">
                <a:solidFill>
                  <a:srgbClr val="0070C0"/>
                </a:solidFill>
              </a:rPr>
              <a:t> </a:t>
            </a:r>
          </a:p>
          <a:p>
            <a:pPr lvl="0">
              <a:lnSpc>
                <a:spcPct val="90000"/>
              </a:lnSpc>
            </a:pPr>
            <a:r>
              <a:rPr lang="en-US" dirty="0">
                <a:solidFill>
                  <a:srgbClr val="0070C0"/>
                </a:solidFill>
              </a:rPr>
              <a:t> </a:t>
            </a:r>
            <a:r>
              <a:rPr lang="en-US" sz="1050" dirty="0">
                <a:solidFill>
                  <a:prstClr val="black"/>
                </a:solidFill>
              </a:rPr>
              <a:t>34 C.F.R. §300.1</a:t>
            </a:r>
          </a:p>
        </p:txBody>
      </p:sp>
      <p:sp>
        <p:nvSpPr>
          <p:cNvPr id="6" name="TextBox 5"/>
          <p:cNvSpPr txBox="1"/>
          <p:nvPr/>
        </p:nvSpPr>
        <p:spPr>
          <a:xfrm>
            <a:off x="5995448" y="1300754"/>
            <a:ext cx="5240976" cy="1854354"/>
          </a:xfrm>
          <a:prstGeom prst="rect">
            <a:avLst/>
          </a:prstGeom>
          <a:noFill/>
        </p:spPr>
        <p:txBody>
          <a:bodyPr wrap="square" rtlCol="0">
            <a:spAutoFit/>
          </a:bodyPr>
          <a:lstStyle/>
          <a:p>
            <a:pPr algn="ctr"/>
            <a:r>
              <a:rPr lang="en-US" sz="2400" u="sng" dirty="0">
                <a:solidFill>
                  <a:prstClr val="black"/>
                </a:solidFill>
              </a:rPr>
              <a:t>WIOA</a:t>
            </a:r>
          </a:p>
          <a:p>
            <a:r>
              <a:rPr lang="en-US" sz="1600" dirty="0">
                <a:solidFill>
                  <a:prstClr val="black"/>
                </a:solidFill>
              </a:rPr>
              <a:t>To increase, for individuals in the United States, particularly those individuals with barriers to employment, access to and </a:t>
            </a:r>
            <a:r>
              <a:rPr lang="en-US" sz="1600" dirty="0"/>
              <a:t>opportunities for the employment</a:t>
            </a:r>
            <a:r>
              <a:rPr lang="en-US" sz="1600" dirty="0">
                <a:solidFill>
                  <a:prstClr val="black"/>
                </a:solidFill>
              </a:rPr>
              <a:t>, education, </a:t>
            </a:r>
            <a:r>
              <a:rPr lang="en-US" sz="1600" dirty="0"/>
              <a:t>training</a:t>
            </a:r>
            <a:r>
              <a:rPr lang="en-US" sz="1600" dirty="0">
                <a:solidFill>
                  <a:prstClr val="black"/>
                </a:solidFill>
              </a:rPr>
              <a:t>, and </a:t>
            </a:r>
            <a:r>
              <a:rPr lang="en-US" sz="1600" dirty="0"/>
              <a:t>support services they need to succeed in the labor market</a:t>
            </a:r>
            <a:r>
              <a:rPr lang="en-US" sz="1600" dirty="0">
                <a:solidFill>
                  <a:prstClr val="black"/>
                </a:solidFill>
              </a:rPr>
              <a:t>. 	      </a:t>
            </a:r>
          </a:p>
          <a:p>
            <a:pPr lvl="5"/>
            <a:r>
              <a:rPr lang="en-US" sz="1050" dirty="0">
                <a:solidFill>
                  <a:prstClr val="black"/>
                </a:solidFill>
              </a:rPr>
              <a:t>P. L. 113-128</a:t>
            </a:r>
          </a:p>
        </p:txBody>
      </p:sp>
      <p:sp>
        <p:nvSpPr>
          <p:cNvPr id="7" name="Rectangle 6">
            <a:extLst>
              <a:ext uri="{FF2B5EF4-FFF2-40B4-BE49-F238E27FC236}">
                <a16:creationId xmlns:a16="http://schemas.microsoft.com/office/drawing/2014/main" id="{BC73314B-75D8-4C04-B729-CF928666A656}"/>
              </a:ext>
            </a:extLst>
          </p:cNvPr>
          <p:cNvSpPr/>
          <p:nvPr/>
        </p:nvSpPr>
        <p:spPr>
          <a:xfrm>
            <a:off x="3480376" y="5138518"/>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A</a:t>
            </a:r>
          </a:p>
        </p:txBody>
      </p:sp>
      <p:sp>
        <p:nvSpPr>
          <p:cNvPr id="8" name="Rectangle 7">
            <a:extLst>
              <a:ext uri="{FF2B5EF4-FFF2-40B4-BE49-F238E27FC236}">
                <a16:creationId xmlns:a16="http://schemas.microsoft.com/office/drawing/2014/main" id="{9237A474-7466-40D4-8EEC-E986B2B4C86E}"/>
              </a:ext>
            </a:extLst>
          </p:cNvPr>
          <p:cNvSpPr/>
          <p:nvPr/>
        </p:nvSpPr>
        <p:spPr>
          <a:xfrm>
            <a:off x="1834456" y="514185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IO</a:t>
            </a:r>
          </a:p>
        </p:txBody>
      </p:sp>
      <p:sp>
        <p:nvSpPr>
          <p:cNvPr id="9" name="Rectangle 8">
            <a:extLst>
              <a:ext uri="{FF2B5EF4-FFF2-40B4-BE49-F238E27FC236}">
                <a16:creationId xmlns:a16="http://schemas.microsoft.com/office/drawing/2014/main" id="{42D2A336-9AFE-4BA5-970A-2555FFC89293}"/>
              </a:ext>
            </a:extLst>
          </p:cNvPr>
          <p:cNvSpPr/>
          <p:nvPr/>
        </p:nvSpPr>
        <p:spPr>
          <a:xfrm>
            <a:off x="188536" y="5141850"/>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W</a:t>
            </a:r>
          </a:p>
        </p:txBody>
      </p:sp>
      <p:sp>
        <p:nvSpPr>
          <p:cNvPr id="10" name="Rectangle 9">
            <a:extLst>
              <a:ext uri="{FF2B5EF4-FFF2-40B4-BE49-F238E27FC236}">
                <a16:creationId xmlns:a16="http://schemas.microsoft.com/office/drawing/2014/main" id="{79E7017B-3632-46FC-A18C-5FE0F98B1658}"/>
              </a:ext>
            </a:extLst>
          </p:cNvPr>
          <p:cNvSpPr/>
          <p:nvPr/>
        </p:nvSpPr>
        <p:spPr>
          <a:xfrm>
            <a:off x="188536" y="4312226"/>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IDEA</a:t>
            </a:r>
          </a:p>
        </p:txBody>
      </p:sp>
      <p:sp>
        <p:nvSpPr>
          <p:cNvPr id="11" name="TextBox 10">
            <a:extLst>
              <a:ext uri="{FF2B5EF4-FFF2-40B4-BE49-F238E27FC236}">
                <a16:creationId xmlns:a16="http://schemas.microsoft.com/office/drawing/2014/main" id="{6F016B71-649C-4739-961A-3E65125643D9}"/>
              </a:ext>
            </a:extLst>
          </p:cNvPr>
          <p:cNvSpPr txBox="1"/>
          <p:nvPr/>
        </p:nvSpPr>
        <p:spPr>
          <a:xfrm>
            <a:off x="5695345" y="4632353"/>
            <a:ext cx="6003319" cy="1674754"/>
          </a:xfrm>
          <a:prstGeom prst="rect">
            <a:avLst/>
          </a:prstGeom>
          <a:noFill/>
        </p:spPr>
        <p:txBody>
          <a:bodyPr wrap="square" rtlCol="0">
            <a:spAutoFit/>
          </a:bodyPr>
          <a:lstStyle/>
          <a:p>
            <a:pPr>
              <a:lnSpc>
                <a:spcPct val="150000"/>
              </a:lnSpc>
            </a:pPr>
            <a:r>
              <a:rPr lang="en-US" sz="1400" i="1" dirty="0"/>
              <a:t>“Nothing within WIOA is to be construed as reducing the responsibility of the local educational agencies or any other agencies under the Individuals with Disabilities Education Act to provide or pay for transition services that are also considered to be special education or related services necessary for the provision of a free appropriate public education to children with disabilities.”</a:t>
            </a:r>
          </a:p>
        </p:txBody>
      </p:sp>
    </p:spTree>
    <p:extLst>
      <p:ext uri="{BB962C8B-B14F-4D97-AF65-F5344CB8AC3E}">
        <p14:creationId xmlns:p14="http://schemas.microsoft.com/office/powerpoint/2010/main" val="165935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8601"/>
            <a:ext cx="9782801" cy="1239837"/>
          </a:xfrm>
        </p:spPr>
        <p:txBody>
          <a:bodyPr/>
          <a:lstStyle/>
          <a:p>
            <a:pPr algn="ctr"/>
            <a:r>
              <a:rPr lang="en-US" dirty="0"/>
              <a:t>WIOA and VR</a:t>
            </a:r>
          </a:p>
        </p:txBody>
      </p:sp>
      <p:sp>
        <p:nvSpPr>
          <p:cNvPr id="3" name="TextBox 2"/>
          <p:cNvSpPr txBox="1"/>
          <p:nvPr/>
        </p:nvSpPr>
        <p:spPr>
          <a:xfrm>
            <a:off x="2143024" y="1828801"/>
            <a:ext cx="8686800" cy="2031325"/>
          </a:xfrm>
          <a:prstGeom prst="rect">
            <a:avLst/>
          </a:prstGeom>
          <a:noFill/>
        </p:spPr>
        <p:txBody>
          <a:bodyPr wrap="square" rtlCol="0">
            <a:spAutoFit/>
          </a:bodyPr>
          <a:lstStyle/>
          <a:p>
            <a:pPr>
              <a:lnSpc>
                <a:spcPct val="90000"/>
              </a:lnSpc>
            </a:pPr>
            <a:r>
              <a:rPr lang="en-US" sz="2800" dirty="0"/>
              <a:t>In collaboration with the local educational agencies involved, [VR] shall provide, or arrange for the provision of, pre-employment transition services for all students with disabilities in need of such services who are eligible or potentially eligible for services under this title.</a:t>
            </a:r>
          </a:p>
        </p:txBody>
      </p:sp>
      <p:pic>
        <p:nvPicPr>
          <p:cNvPr id="5" name="Picture 4" descr="... &lt;strong&gt;Collaboration&lt;/strong&gt; – “&lt;strong&gt;Collaboration&lt;/strong&gt; is Everything” | Paradoxical"/>
          <p:cNvPicPr>
            <a:picLocks noChangeAspect="1"/>
          </p:cNvPicPr>
          <p:nvPr/>
        </p:nvPicPr>
        <p:blipFill>
          <a:blip r:embed="rId2"/>
          <a:stretch>
            <a:fillRect/>
          </a:stretch>
        </p:blipFill>
        <p:spPr>
          <a:xfrm>
            <a:off x="4038600" y="4247924"/>
            <a:ext cx="3886200" cy="2204824"/>
          </a:xfrm>
          <a:prstGeom prst="rect">
            <a:avLst/>
          </a:prstGeom>
        </p:spPr>
      </p:pic>
    </p:spTree>
    <p:extLst>
      <p:ext uri="{BB962C8B-B14F-4D97-AF65-F5344CB8AC3E}">
        <p14:creationId xmlns:p14="http://schemas.microsoft.com/office/powerpoint/2010/main" val="38727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90C4-CA12-4413-A15E-21EBC4ADEF13}"/>
              </a:ext>
            </a:extLst>
          </p:cNvPr>
          <p:cNvSpPr>
            <a:spLocks noGrp="1"/>
          </p:cNvSpPr>
          <p:nvPr>
            <p:ph type="title"/>
          </p:nvPr>
        </p:nvSpPr>
        <p:spPr/>
        <p:txBody>
          <a:bodyPr/>
          <a:lstStyle/>
          <a:p>
            <a:r>
              <a:rPr lang="en-US" dirty="0"/>
              <a:t>How we work</a:t>
            </a:r>
          </a:p>
        </p:txBody>
      </p:sp>
      <p:sp>
        <p:nvSpPr>
          <p:cNvPr id="3" name="Text Placeholder 2">
            <a:extLst>
              <a:ext uri="{FF2B5EF4-FFF2-40B4-BE49-F238E27FC236}">
                <a16:creationId xmlns:a16="http://schemas.microsoft.com/office/drawing/2014/main" id="{A06FF023-5AF3-4619-B07B-B0AC7DAF24C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474BB71-491D-4046-B330-79C37B9F3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960" y="332069"/>
            <a:ext cx="5932455" cy="4659620"/>
          </a:xfrm>
          <a:prstGeom prst="rect">
            <a:avLst/>
          </a:prstGeom>
        </p:spPr>
      </p:pic>
    </p:spTree>
    <p:extLst>
      <p:ext uri="{BB962C8B-B14F-4D97-AF65-F5344CB8AC3E}">
        <p14:creationId xmlns:p14="http://schemas.microsoft.com/office/powerpoint/2010/main" val="400474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9801-4949-4E64-A201-1367B59DAEDF}"/>
              </a:ext>
            </a:extLst>
          </p:cNvPr>
          <p:cNvSpPr>
            <a:spLocks noGrp="1"/>
          </p:cNvSpPr>
          <p:nvPr>
            <p:ph type="title"/>
          </p:nvPr>
        </p:nvSpPr>
        <p:spPr/>
        <p:txBody>
          <a:bodyPr/>
          <a:lstStyle/>
          <a:p>
            <a:r>
              <a:rPr lang="en-US" dirty="0"/>
              <a:t>Transition Network </a:t>
            </a:r>
          </a:p>
        </p:txBody>
      </p:sp>
      <p:sp>
        <p:nvSpPr>
          <p:cNvPr id="3" name="Rectangle 2">
            <a:extLst>
              <a:ext uri="{FF2B5EF4-FFF2-40B4-BE49-F238E27FC236}">
                <a16:creationId xmlns:a16="http://schemas.microsoft.com/office/drawing/2014/main" id="{4D9E5E9E-6D31-4C90-A095-115CC9D81A10}"/>
              </a:ext>
            </a:extLst>
          </p:cNvPr>
          <p:cNvSpPr/>
          <p:nvPr/>
        </p:nvSpPr>
        <p:spPr>
          <a:xfrm>
            <a:off x="2582002" y="5064392"/>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VR/IDD Counselors hired</a:t>
            </a:r>
          </a:p>
        </p:txBody>
      </p:sp>
      <p:sp>
        <p:nvSpPr>
          <p:cNvPr id="4" name="Rectangle 3">
            <a:extLst>
              <a:ext uri="{FF2B5EF4-FFF2-40B4-BE49-F238E27FC236}">
                <a16:creationId xmlns:a16="http://schemas.microsoft.com/office/drawing/2014/main" id="{5D6FC189-6A9F-4B70-8FAD-0318589A4ED1}"/>
              </a:ext>
            </a:extLst>
          </p:cNvPr>
          <p:cNvSpPr/>
          <p:nvPr/>
        </p:nvSpPr>
        <p:spPr>
          <a:xfrm>
            <a:off x="2582002" y="3392964"/>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chemeClr val="tx1"/>
                </a:solidFill>
              </a:rPr>
              <a:t>Regional Employment and Training Coordinators (added to TNF team)</a:t>
            </a:r>
          </a:p>
        </p:txBody>
      </p:sp>
      <p:sp>
        <p:nvSpPr>
          <p:cNvPr id="5" name="Rectangle 4">
            <a:extLst>
              <a:ext uri="{FF2B5EF4-FFF2-40B4-BE49-F238E27FC236}">
                <a16:creationId xmlns:a16="http://schemas.microsoft.com/office/drawing/2014/main" id="{2F8D84D8-20F6-4E71-96D9-B12C989E2F70}"/>
              </a:ext>
            </a:extLst>
          </p:cNvPr>
          <p:cNvSpPr/>
          <p:nvPr/>
        </p:nvSpPr>
        <p:spPr>
          <a:xfrm>
            <a:off x="3419662" y="4222301"/>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Transition  Network </a:t>
            </a:r>
          </a:p>
        </p:txBody>
      </p:sp>
      <p:sp>
        <p:nvSpPr>
          <p:cNvPr id="6" name="Rectangle 5">
            <a:extLst>
              <a:ext uri="{FF2B5EF4-FFF2-40B4-BE49-F238E27FC236}">
                <a16:creationId xmlns:a16="http://schemas.microsoft.com/office/drawing/2014/main" id="{F632ADB4-589A-4E4A-9220-A38FB17047A1}"/>
              </a:ext>
            </a:extLst>
          </p:cNvPr>
          <p:cNvSpPr/>
          <p:nvPr/>
        </p:nvSpPr>
        <p:spPr>
          <a:xfrm>
            <a:off x="5050882" y="4228678"/>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Facilitators </a:t>
            </a:r>
          </a:p>
          <a:p>
            <a:pPr algn="ctr"/>
            <a:r>
              <a:rPr lang="en-US" sz="2000" b="1" dirty="0">
                <a:solidFill>
                  <a:schemeClr val="tx1"/>
                </a:solidFill>
              </a:rPr>
              <a:t>(TNF)</a:t>
            </a:r>
          </a:p>
        </p:txBody>
      </p:sp>
      <p:sp>
        <p:nvSpPr>
          <p:cNvPr id="7" name="Rectangle 6">
            <a:extLst>
              <a:ext uri="{FF2B5EF4-FFF2-40B4-BE49-F238E27FC236}">
                <a16:creationId xmlns:a16="http://schemas.microsoft.com/office/drawing/2014/main" id="{BEA3E728-239C-42E1-AD95-FC2F79E12E73}"/>
              </a:ext>
            </a:extLst>
          </p:cNvPr>
          <p:cNvSpPr/>
          <p:nvPr/>
        </p:nvSpPr>
        <p:spPr>
          <a:xfrm>
            <a:off x="5050882" y="2545954"/>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Employment Specialists</a:t>
            </a:r>
          </a:p>
        </p:txBody>
      </p:sp>
      <p:sp>
        <p:nvSpPr>
          <p:cNvPr id="8" name="Rectangle 7">
            <a:extLst>
              <a:ext uri="{FF2B5EF4-FFF2-40B4-BE49-F238E27FC236}">
                <a16:creationId xmlns:a16="http://schemas.microsoft.com/office/drawing/2014/main" id="{DAA1B6B0-8F29-455D-B297-14CDEDDBF243}"/>
              </a:ext>
            </a:extLst>
          </p:cNvPr>
          <p:cNvSpPr/>
          <p:nvPr/>
        </p:nvSpPr>
        <p:spPr>
          <a:xfrm>
            <a:off x="3404962" y="2553971"/>
            <a:ext cx="164592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ODDS Regional</a:t>
            </a:r>
          </a:p>
        </p:txBody>
      </p:sp>
      <p:sp>
        <p:nvSpPr>
          <p:cNvPr id="9" name="Rectangle 8">
            <a:extLst>
              <a:ext uri="{FF2B5EF4-FFF2-40B4-BE49-F238E27FC236}">
                <a16:creationId xmlns:a16="http://schemas.microsoft.com/office/drawing/2014/main" id="{3C6AD40E-9700-42D8-9CE1-D3C2F949BC3B}"/>
              </a:ext>
            </a:extLst>
          </p:cNvPr>
          <p:cNvSpPr/>
          <p:nvPr/>
        </p:nvSpPr>
        <p:spPr>
          <a:xfrm>
            <a:off x="2582002" y="1731882"/>
            <a:ext cx="4937760" cy="822960"/>
          </a:xfrm>
          <a:prstGeom prst="rect">
            <a:avLst/>
          </a:prstGeom>
          <a:blipFill>
            <a:blip r:embed="rId2"/>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VR Pre-ETS coordinators</a:t>
            </a:r>
          </a:p>
        </p:txBody>
      </p:sp>
      <p:sp>
        <p:nvSpPr>
          <p:cNvPr id="11" name="TextBox 10">
            <a:extLst>
              <a:ext uri="{FF2B5EF4-FFF2-40B4-BE49-F238E27FC236}">
                <a16:creationId xmlns:a16="http://schemas.microsoft.com/office/drawing/2014/main" id="{04E33C02-02E4-48DA-A9B1-25EF733E9363}"/>
              </a:ext>
            </a:extLst>
          </p:cNvPr>
          <p:cNvSpPr txBox="1"/>
          <p:nvPr/>
        </p:nvSpPr>
        <p:spPr>
          <a:xfrm>
            <a:off x="8313319" y="5291206"/>
            <a:ext cx="1556085" cy="369332"/>
          </a:xfrm>
          <a:prstGeom prst="rect">
            <a:avLst/>
          </a:prstGeom>
          <a:noFill/>
        </p:spPr>
        <p:txBody>
          <a:bodyPr wrap="square" rtlCol="0">
            <a:spAutoFit/>
          </a:bodyPr>
          <a:lstStyle/>
          <a:p>
            <a:r>
              <a:rPr lang="en-US" dirty="0"/>
              <a:t>June 2013</a:t>
            </a:r>
          </a:p>
        </p:txBody>
      </p:sp>
      <p:sp>
        <p:nvSpPr>
          <p:cNvPr id="12" name="TextBox 11">
            <a:extLst>
              <a:ext uri="{FF2B5EF4-FFF2-40B4-BE49-F238E27FC236}">
                <a16:creationId xmlns:a16="http://schemas.microsoft.com/office/drawing/2014/main" id="{FCF35091-96BC-4D79-948D-24422A4E2219}"/>
              </a:ext>
            </a:extLst>
          </p:cNvPr>
          <p:cNvSpPr txBox="1"/>
          <p:nvPr/>
        </p:nvSpPr>
        <p:spPr>
          <a:xfrm>
            <a:off x="8313320" y="3671307"/>
            <a:ext cx="1556085" cy="369332"/>
          </a:xfrm>
          <a:prstGeom prst="rect">
            <a:avLst/>
          </a:prstGeom>
          <a:noFill/>
        </p:spPr>
        <p:txBody>
          <a:bodyPr wrap="square" rtlCol="0">
            <a:spAutoFit/>
          </a:bodyPr>
          <a:lstStyle/>
          <a:p>
            <a:r>
              <a:rPr lang="en-US" dirty="0"/>
              <a:t>July 2015</a:t>
            </a:r>
          </a:p>
        </p:txBody>
      </p:sp>
      <p:sp>
        <p:nvSpPr>
          <p:cNvPr id="13" name="TextBox 12">
            <a:extLst>
              <a:ext uri="{FF2B5EF4-FFF2-40B4-BE49-F238E27FC236}">
                <a16:creationId xmlns:a16="http://schemas.microsoft.com/office/drawing/2014/main" id="{2FFFA6ED-55CB-475D-B976-F7FD2C995AB0}"/>
              </a:ext>
            </a:extLst>
          </p:cNvPr>
          <p:cNvSpPr txBox="1"/>
          <p:nvPr/>
        </p:nvSpPr>
        <p:spPr>
          <a:xfrm>
            <a:off x="8313320" y="2719583"/>
            <a:ext cx="1556085" cy="369332"/>
          </a:xfrm>
          <a:prstGeom prst="rect">
            <a:avLst/>
          </a:prstGeom>
          <a:noFill/>
        </p:spPr>
        <p:txBody>
          <a:bodyPr wrap="square" rtlCol="0">
            <a:spAutoFit/>
          </a:bodyPr>
          <a:lstStyle/>
          <a:p>
            <a:r>
              <a:rPr lang="en-US" dirty="0"/>
              <a:t>October 2015</a:t>
            </a:r>
          </a:p>
        </p:txBody>
      </p:sp>
      <p:sp>
        <p:nvSpPr>
          <p:cNvPr id="14" name="TextBox 13">
            <a:extLst>
              <a:ext uri="{FF2B5EF4-FFF2-40B4-BE49-F238E27FC236}">
                <a16:creationId xmlns:a16="http://schemas.microsoft.com/office/drawing/2014/main" id="{66502193-E3DF-4AE4-8A31-223389444F34}"/>
              </a:ext>
            </a:extLst>
          </p:cNvPr>
          <p:cNvSpPr txBox="1"/>
          <p:nvPr/>
        </p:nvSpPr>
        <p:spPr>
          <a:xfrm>
            <a:off x="8313319" y="4455492"/>
            <a:ext cx="1556085" cy="369332"/>
          </a:xfrm>
          <a:prstGeom prst="rect">
            <a:avLst/>
          </a:prstGeom>
          <a:noFill/>
        </p:spPr>
        <p:txBody>
          <a:bodyPr wrap="square" rtlCol="0">
            <a:spAutoFit/>
          </a:bodyPr>
          <a:lstStyle/>
          <a:p>
            <a:r>
              <a:rPr lang="en-US" dirty="0"/>
              <a:t>August 2014</a:t>
            </a:r>
          </a:p>
        </p:txBody>
      </p:sp>
      <p:sp>
        <p:nvSpPr>
          <p:cNvPr id="15" name="TextBox 14">
            <a:extLst>
              <a:ext uri="{FF2B5EF4-FFF2-40B4-BE49-F238E27FC236}">
                <a16:creationId xmlns:a16="http://schemas.microsoft.com/office/drawing/2014/main" id="{FAD75820-7CD7-4D12-A03F-1D802E47B572}"/>
              </a:ext>
            </a:extLst>
          </p:cNvPr>
          <p:cNvSpPr txBox="1"/>
          <p:nvPr/>
        </p:nvSpPr>
        <p:spPr>
          <a:xfrm>
            <a:off x="8313321" y="1783857"/>
            <a:ext cx="1556085" cy="369332"/>
          </a:xfrm>
          <a:prstGeom prst="rect">
            <a:avLst/>
          </a:prstGeom>
          <a:noFill/>
        </p:spPr>
        <p:txBody>
          <a:bodyPr wrap="square" rtlCol="0">
            <a:spAutoFit/>
          </a:bodyPr>
          <a:lstStyle/>
          <a:p>
            <a:r>
              <a:rPr lang="en-US" dirty="0"/>
              <a:t>April 2017</a:t>
            </a:r>
          </a:p>
        </p:txBody>
      </p:sp>
    </p:spTree>
    <p:extLst>
      <p:ext uri="{BB962C8B-B14F-4D97-AF65-F5344CB8AC3E}">
        <p14:creationId xmlns:p14="http://schemas.microsoft.com/office/powerpoint/2010/main" val="1360789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18770</TotalTime>
  <Words>956</Words>
  <Application>Microsoft Office PowerPoint</Application>
  <PresentationFormat>Widescreen</PresentationFormat>
  <Paragraphs>193</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Pre-Employment Transition Services (Pre-ETS)</vt:lpstr>
      <vt:lpstr>Who are we? </vt:lpstr>
      <vt:lpstr>PowerPoint Presentation</vt:lpstr>
      <vt:lpstr>A brief history of Pre-ETS</vt:lpstr>
      <vt:lpstr>Workforce Innovation and Opportunity Act (WIOA)</vt:lpstr>
      <vt:lpstr>WIOA meets IDEA</vt:lpstr>
      <vt:lpstr>WIOA and VR</vt:lpstr>
      <vt:lpstr>How we work</vt:lpstr>
      <vt:lpstr>Transition Network </vt:lpstr>
      <vt:lpstr>YTP VS. Pre-ETS Coordinators </vt:lpstr>
      <vt:lpstr>How We Help </vt:lpstr>
      <vt:lpstr>Our mission:</vt:lpstr>
      <vt:lpstr>Transition Book  Pre-ETS Resources </vt:lpstr>
      <vt:lpstr>Pre-Employment Transition Services (Pre-ETS)</vt:lpstr>
      <vt:lpstr>Job Exploration Counseling</vt:lpstr>
      <vt:lpstr>Histogram </vt:lpstr>
      <vt:lpstr>Work Based Learning Experience</vt:lpstr>
      <vt:lpstr>PowerPoint Presentation</vt:lpstr>
      <vt:lpstr>Counseling on Opportunities for Post Secondary Education and Transition Services</vt:lpstr>
      <vt:lpstr>PowerPoint Presentation</vt:lpstr>
      <vt:lpstr>Workplace Readiness Training</vt:lpstr>
      <vt:lpstr>PowerPoint Presentation</vt:lpstr>
      <vt:lpstr>Introduction to Self-Advocacy- Ideas</vt:lpstr>
      <vt:lpstr>PowerPoint Presentation</vt:lpstr>
      <vt:lpstr>What to do when you hit a Pre-ETS roadblock</vt:lpstr>
      <vt:lpstr>Requesting Services  </vt:lpstr>
      <vt:lpstr>PowerPoint Presentation</vt:lpstr>
      <vt:lpstr>Questions?</vt:lpstr>
      <vt:lpstr>Toni DePeel Pre-ETS Coordinator Email: Toni.M.DePeel@dhsoha.state.or.us Phone: 971-600-8358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Pre-Employment Transition Services (Pre-ETS)</dc:title>
  <dc:creator>Perdue Nicole J</dc:creator>
  <cp:lastModifiedBy>Ozols Keith S</cp:lastModifiedBy>
  <cp:revision>46</cp:revision>
  <dcterms:created xsi:type="dcterms:W3CDTF">2017-12-29T21:17:24Z</dcterms:created>
  <dcterms:modified xsi:type="dcterms:W3CDTF">2018-02-23T22:22:24Z</dcterms:modified>
</cp:coreProperties>
</file>