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8" r:id="rId2"/>
    <p:sldId id="257" r:id="rId3"/>
    <p:sldId id="259" r:id="rId4"/>
    <p:sldId id="260" r:id="rId5"/>
    <p:sldId id="258" r:id="rId6"/>
    <p:sldId id="280" r:id="rId7"/>
    <p:sldId id="279" r:id="rId8"/>
    <p:sldId id="268" r:id="rId9"/>
    <p:sldId id="269" r:id="rId10"/>
    <p:sldId id="273" r:id="rId11"/>
    <p:sldId id="274" r:id="rId12"/>
    <p:sldId id="275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36D2B-D4C5-4C18-9B8E-77B9DF9ADF7D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74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0F529-AA84-40F8-9E88-F2E3A464A9C7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8483D-A484-40A8-8EA0-7040772DC3DF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404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55401-C63C-427D-81E2-89D121DDCF26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6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A9928-FAAE-450B-8B8C-3F2EE205982B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47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6B806-ECCF-4C55-A196-71316BC7BAE2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3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70482-78A6-4C49-8D48-04CA3E230671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42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671F-0EC9-47CD-BD47-34C5F6B1BAD1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85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32D60-B419-4EAB-B0F5-9249B59F1812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097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DC37B-9E3C-4FA0-8280-AF9CE3DF656A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2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72A38-9ED1-4A8E-9A0B-1E967E54128A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28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45315-7786-4BD5-BE65-6F1D3152C713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252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8BD13-4D15-45E4-923D-ACB5AA4E5385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057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13936-6152-421D-8940-948C196C4CE2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703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6C1B-3D0C-4878-9127-3703F4CD989B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124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C56AF-8B8F-4E86-ACDD-957E3EC87F30}" type="slidenum">
              <a:rPr lang="en-US" altLang="en-US" smtClean="0">
                <a:solidFill>
                  <a:srgbClr val="1CADE4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475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220F0B-9905-42B2-A207-9B66AC03D044}" type="slidenum">
              <a:rPr lang="en-US" altLang="en-US" smtClean="0">
                <a:solidFill>
                  <a:srgbClr val="1CADE4"/>
                </a:solidFill>
                <a:latin typeface="Verdan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1CADE4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08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209657" cy="10968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Oregon Transition Conference 2018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Eric McGarity and Caitlyn Kennedy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7" y="2384640"/>
            <a:ext cx="6764055" cy="161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46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082" y="240218"/>
            <a:ext cx="6465458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The </a:t>
            </a:r>
            <a:r>
              <a:rPr lang="en-US" altLang="en-US" sz="4000" dirty="0" smtClean="0">
                <a:solidFill>
                  <a:srgbClr val="198C91"/>
                </a:solidFill>
                <a:latin typeface="Gotham Black" pitchFamily="50" charset="0"/>
                <a:ea typeface="+mn-ea"/>
                <a:cs typeface="+mn-cs"/>
              </a:rPr>
              <a:t>Success</a:t>
            </a:r>
            <a:r>
              <a:rPr lang="en-US" altLang="en-US" dirty="0" smtClean="0">
                <a:latin typeface="Gotham Black" pitchFamily="50" charset="0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143271"/>
            <a:ext cx="6967540" cy="2714729"/>
          </a:xfrm>
          <a:prstGeom prst="rect">
            <a:avLst/>
          </a:prstGeom>
        </p:spPr>
      </p:pic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2081" y="1202341"/>
            <a:ext cx="6913327" cy="529866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2016-2017, the Rent Well program, in Multnomah County alone, had</a:t>
            </a:r>
          </a:p>
          <a:p>
            <a:pPr lvl="1">
              <a:defRPr/>
            </a:pPr>
            <a:r>
              <a:rPr lang="en-US" sz="2200" dirty="0" smtClean="0"/>
              <a:t>55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partner agencies</a:t>
            </a:r>
          </a:p>
          <a:p>
            <a:pPr lvl="1">
              <a:defRPr/>
            </a:pPr>
            <a:r>
              <a:rPr lang="en-US" sz="2200" dirty="0" smtClean="0"/>
              <a:t>712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graduates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graduate had to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access the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</a:t>
            </a:r>
          </a:p>
          <a:p>
            <a:pPr marL="0" indent="0">
              <a:buNone/>
              <a:defRPr/>
            </a:pPr>
            <a:r>
              <a:rPr lang="en-US" sz="2400" dirty="0" smtClean="0"/>
              <a:t>Since the beginning of the program in 2009, </a:t>
            </a:r>
            <a:br>
              <a:rPr lang="en-US" sz="2400" dirty="0" smtClean="0"/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less than 1% </a:t>
            </a:r>
            <a:r>
              <a:rPr lang="en-US" sz="2400" dirty="0" smtClean="0"/>
              <a:t>of graduates need to use the fund.</a:t>
            </a:r>
            <a:endParaRPr lang="en-US" sz="2400" dirty="0"/>
          </a:p>
          <a:p>
            <a:pPr marL="57150" indent="0"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481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416" y="563638"/>
            <a:ext cx="6348413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Bringing Rent Well to </a:t>
            </a:r>
            <a:r>
              <a:rPr lang="en-US" altLang="en-US" sz="4000" dirty="0" smtClean="0">
                <a:solidFill>
                  <a:srgbClr val="198C91"/>
                </a:solidFill>
                <a:latin typeface="Gotham Black" pitchFamily="50" charset="0"/>
                <a:ea typeface="+mn-ea"/>
                <a:cs typeface="+mn-cs"/>
              </a:rPr>
              <a:t>You</a:t>
            </a:r>
            <a:endParaRPr lang="en-US" altLang="en-US" dirty="0" smtClean="0">
              <a:latin typeface="Gotham Black" pitchFamily="50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44416" y="1290182"/>
            <a:ext cx="6845732" cy="417773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Rent Well welcomes partnerships with Oregon and Washington based organizations that are nonprofits, publicly 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funded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agencies, and government 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housing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providers.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program hosts Train the Trainer events across the state for your staff to attend and become either a fully certified instructor or a trained professional.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15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272" y="503830"/>
            <a:ext cx="6581987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Train the Trainer </a:t>
            </a:r>
            <a:r>
              <a:rPr lang="en-US" altLang="en-US" sz="4000" dirty="0" smtClean="0">
                <a:solidFill>
                  <a:srgbClr val="198C91"/>
                </a:solidFill>
                <a:latin typeface="Gotham Black" pitchFamily="50" charset="0"/>
                <a:ea typeface="+mn-ea"/>
                <a:cs typeface="+mn-cs"/>
              </a:rPr>
              <a:t>Events</a:t>
            </a:r>
            <a:endParaRPr lang="en-US" altLang="en-US" dirty="0" smtClean="0">
              <a:latin typeface="Gotham Black" pitchFamily="50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44417" y="1754660"/>
            <a:ext cx="6657842" cy="371325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to become a provider, instructors must be trained for a 2.5 day training session. Costs are a one time licensing fee of $200 per agency and $400 per instructor for training. </a:t>
            </a:r>
            <a:endParaRPr lang="en-US" altLang="en-US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en-US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000" dirty="0" smtClean="0"/>
              <a:t>Scheduled Upcoming Trainings:</a:t>
            </a:r>
            <a:endParaRPr lang="en-US" alt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b="1" dirty="0"/>
              <a:t>Oregon City’s Train the Trainer </a:t>
            </a:r>
            <a:r>
              <a:rPr lang="en-US" sz="1800" b="1" dirty="0" smtClean="0"/>
              <a:t>Event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April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and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/>
              <a:t>Albany’s Train the Trainer Event</a:t>
            </a:r>
            <a:br>
              <a:rPr lang="en-US" sz="2000" dirty="0"/>
            </a:br>
            <a:r>
              <a:rPr lang="en-US" sz="2000" dirty="0"/>
              <a:t>May 23rd – 25th 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 and pay via our 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website: </a:t>
            </a:r>
            <a:r>
              <a:rPr lang="en-US" alt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rentwell.org</a:t>
            </a:r>
            <a:endParaRPr lang="en-US" altLang="en-US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205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198C91"/>
                </a:solidFill>
                <a:latin typeface="Gotham Light" pitchFamily="50" charset="0"/>
              </a:rPr>
              <a:t>Thank </a:t>
            </a:r>
            <a:r>
              <a:rPr lang="en-US" altLang="en-US" dirty="0" smtClean="0">
                <a:solidFill>
                  <a:srgbClr val="198C91"/>
                </a:solidFill>
                <a:latin typeface="Gotham Black" pitchFamily="50" charset="0"/>
              </a:rPr>
              <a:t>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697" y="4421688"/>
            <a:ext cx="6347714" cy="161967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www.rentwell.org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rentwell@tprojects.org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6" y="2805598"/>
            <a:ext cx="6764055" cy="161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66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35025"/>
            <a:ext cx="3048000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What is </a:t>
            </a:r>
            <a:r>
              <a:rPr lang="en-US" altLang="en-US" sz="41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Rent Well?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628378" y="1617250"/>
            <a:ext cx="4724400" cy="2286000"/>
          </a:xfrm>
        </p:spPr>
        <p:txBody>
          <a:bodyPr rtlCol="0">
            <a:normAutofit fontScale="85000" lnSpcReduction="20000"/>
          </a:bodyPr>
          <a:lstStyle/>
          <a:p>
            <a:pPr mar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15-hour tenant education course, taught by certified instructors at community partner agencies that teaches individuals how to be a successful renter.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09600" y="3852865"/>
            <a:ext cx="67056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indent="-342900" defTabSz="457200">
              <a:buClr>
                <a:srgbClr val="1CADE4"/>
              </a:buClr>
              <a:buNone/>
              <a:defRPr/>
            </a:pPr>
            <a:r>
              <a:rPr lang="en-US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This course can help those who have been denied housing identify their screening barriers, take steps to address those barriers, and prepare to be successful, stable tenants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474675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Rent Well </a:t>
            </a:r>
            <a:r>
              <a:rPr lang="en-US" altLang="en-US" sz="41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History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2" y="1447800"/>
            <a:ext cx="6348413" cy="5181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Rent Well was created in 2009 by the Renter’s Education Alliance (REAL) with oversight by The Portland Housing Bureau and Home Forward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Written by a professional curriculum writer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Piloted in by several community agencies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Reviewed by landlords, the Fair Housing Council of Oregon, Legal Aid, Community Alliance of Tenants, Multifamily Northwest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/>
              <a:t>As of July 2016, all management and oversight of Rent Well transferred over to Transition Projects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make it a self-sufficient program</a:t>
            </a: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65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Rent Well </a:t>
            </a:r>
            <a:r>
              <a:rPr lang="en-US" altLang="en-US" sz="41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Today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3" y="1752602"/>
            <a:ext cx="5816250" cy="486114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</a:t>
            </a:r>
            <a:r>
              <a:rPr lang="en-US" altLang="en-US" sz="2400" dirty="0" smtClean="0"/>
              <a:t>the last state legislative session, HB2724 passed, which made the Rental Guarantee Program available throughout the state of Oregon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As of January 2018, Rent Well rolled out a new version of the curriculum and a program focused on helping instructors better navigate the housing field with their students.  </a:t>
            </a:r>
          </a:p>
        </p:txBody>
      </p:sp>
      <p:pic>
        <p:nvPicPr>
          <p:cNvPr id="4" name="Picture 7" descr="MCj044188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437" y="2551810"/>
            <a:ext cx="15557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3003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2" y="609600"/>
            <a:ext cx="6348413" cy="13208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In Rent Well, </a:t>
            </a:r>
            <a:b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</a:br>
            <a:r>
              <a:rPr lang="en-US" altLang="en-US" sz="41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students learn to: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2160588"/>
            <a:ext cx="6348413" cy="4316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barriers 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housing might be</a:t>
            </a:r>
          </a:p>
          <a:p>
            <a:pPr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Identify </a:t>
            </a:r>
            <a:r>
              <a:rPr lang="en-US" altLang="en-US" sz="2400" dirty="0" smtClean="0"/>
              <a:t>how a person’s </a:t>
            </a:r>
            <a:r>
              <a:rPr lang="en-US" altLang="en-US" sz="2400" dirty="0"/>
              <a:t>choices can impact housing </a:t>
            </a:r>
            <a:r>
              <a:rPr lang="en-US" altLang="en-US" sz="2400" dirty="0" smtClean="0"/>
              <a:t>situations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Understand how laws affect the landlord/tenant relationship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Understand </a:t>
            </a:r>
            <a:r>
              <a:rPr lang="en-US" altLang="en-US" sz="2400" dirty="0"/>
              <a:t>the landlord’s perspective </a:t>
            </a: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Understand the screening </a:t>
            </a:r>
            <a:r>
              <a:rPr lang="en-US" altLang="en-US" sz="2400" dirty="0" smtClean="0"/>
              <a:t>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b="1" dirty="0"/>
              <a:t>Communicate effectively with landlords and </a:t>
            </a:r>
            <a:r>
              <a:rPr lang="en-US" altLang="en-US" sz="2400" b="1" dirty="0" smtClean="0"/>
              <a:t>neighbors</a:t>
            </a:r>
            <a:endParaRPr lang="en-US" altLang="en-US" sz="2400" b="1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en-US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915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2" y="609600"/>
            <a:ext cx="6348413" cy="13208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In Rent Well, </a:t>
            </a:r>
            <a:b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</a:br>
            <a:r>
              <a:rPr lang="en-US" altLang="en-US" sz="41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students learn to: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2160588"/>
            <a:ext cx="6348413" cy="4316412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Set </a:t>
            </a:r>
            <a:r>
              <a:rPr lang="en-US" altLang="en-US" sz="2400" dirty="0"/>
              <a:t>goals and action steps to achieve </a:t>
            </a:r>
            <a:r>
              <a:rPr lang="en-US" altLang="en-US" sz="2400" dirty="0" smtClean="0"/>
              <a:t>housing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Create a personalized housing </a:t>
            </a:r>
            <a:r>
              <a:rPr lang="en-US" altLang="en-US" sz="2400" dirty="0" smtClean="0"/>
              <a:t>portfolio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Understand the different </a:t>
            </a:r>
            <a:r>
              <a:rPr lang="en-US" altLang="en-US" sz="2400" dirty="0"/>
              <a:t>types of </a:t>
            </a:r>
            <a:r>
              <a:rPr lang="en-US" altLang="en-US" sz="2400" dirty="0" smtClean="0"/>
              <a:t>housing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C</a:t>
            </a:r>
            <a:r>
              <a:rPr lang="en-US" altLang="en-US" sz="2400" dirty="0" smtClean="0"/>
              <a:t>reate </a:t>
            </a:r>
            <a:r>
              <a:rPr lang="en-US" altLang="en-US" sz="2400" dirty="0"/>
              <a:t>a workable household </a:t>
            </a:r>
            <a:r>
              <a:rPr lang="en-US" altLang="en-US" sz="2400" dirty="0" smtClean="0"/>
              <a:t>budget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Recognize their own housing </a:t>
            </a:r>
            <a:r>
              <a:rPr lang="en-US" altLang="en-US" sz="2400" b="1" dirty="0"/>
              <a:t>needs and how to search for </a:t>
            </a:r>
            <a:r>
              <a:rPr lang="en-US" altLang="en-US" sz="2400" b="1" dirty="0" smtClean="0"/>
              <a:t>housing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23622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2" y="609600"/>
            <a:ext cx="6348413" cy="13208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In Rent Well, </a:t>
            </a:r>
            <a:br>
              <a:rPr lang="en-US" altLang="en-US" sz="41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</a:br>
            <a:r>
              <a:rPr lang="en-US" altLang="en-US" sz="41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students learn to: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2" y="2160588"/>
            <a:ext cx="6500813" cy="4316412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How to apply for </a:t>
            </a:r>
            <a:r>
              <a:rPr lang="en-US" altLang="en-US" sz="2400" dirty="0" smtClean="0"/>
              <a:t>housing</a:t>
            </a: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Read </a:t>
            </a:r>
            <a:r>
              <a:rPr lang="en-US" altLang="en-US" sz="2400" dirty="0" smtClean="0"/>
              <a:t>important rental documents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Know what the landlord’s responsibilities </a:t>
            </a:r>
            <a:r>
              <a:rPr lang="en-US" altLang="en-US" sz="2400" dirty="0" smtClean="0"/>
              <a:t>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Identify types of termination notices and what the eviction process looks like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Maintain </a:t>
            </a:r>
            <a:r>
              <a:rPr lang="en-US" altLang="en-US" sz="2400" dirty="0"/>
              <a:t>a clean, safe, and healthy </a:t>
            </a:r>
            <a:r>
              <a:rPr lang="en-US" altLang="en-US" sz="2400" dirty="0" smtClean="0"/>
              <a:t>home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400" b="1" dirty="0"/>
              <a:t>Move-in and move-out the right </a:t>
            </a:r>
            <a:r>
              <a:rPr lang="en-US" altLang="en-US" sz="2400" b="1" dirty="0" smtClean="0"/>
              <a:t>way</a:t>
            </a:r>
            <a:endParaRPr lang="en-US" altLang="en-US" sz="2400" b="1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en-US" sz="29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en-US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5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68349"/>
              </p:ext>
            </p:extLst>
          </p:nvPr>
        </p:nvGraphicFramePr>
        <p:xfrm>
          <a:off x="275574" y="281680"/>
          <a:ext cx="8555276" cy="645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76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77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708">
                <a:tc>
                  <a:txBody>
                    <a:bodyPr/>
                    <a:lstStyle/>
                    <a:p>
                      <a:r>
                        <a:rPr lang="en-US" dirty="0" smtClean="0"/>
                        <a:t>What Rent Well Can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Rent Well</a:t>
                      </a:r>
                      <a:r>
                        <a:rPr lang="en-US" baseline="0" dirty="0" smtClean="0"/>
                        <a:t> Cannot 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02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 students</a:t>
                      </a:r>
                      <a:r>
                        <a:rPr lang="en-US" sz="1600" baseline="0" dirty="0" smtClean="0"/>
                        <a:t> to free or low-cost legal services and tax professionals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students advice around legal</a:t>
                      </a:r>
                      <a:r>
                        <a:rPr lang="en-US" baseline="0" dirty="0" smtClean="0"/>
                        <a:t> issues, financial planning,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02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Give information</a:t>
                      </a:r>
                      <a:r>
                        <a:rPr lang="en-US" sz="1600" baseline="0" dirty="0" smtClean="0"/>
                        <a:t> about where to look for rent assistance or other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Automatically give students access to rent assistance, housing, or other services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02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Help students understand their basic rights</a:t>
                      </a:r>
                      <a:r>
                        <a:rPr lang="en-US" sz="1600" baseline="0" dirty="0" smtClean="0"/>
                        <a:t> and responsibilities as a tenant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 deposits or rent for</a:t>
                      </a:r>
                      <a:r>
                        <a:rPr lang="en-US" baseline="0" dirty="0" smtClean="0"/>
                        <a:t> a new rental unit and ongoing rent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02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Give students tools to help make good housing choices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 students</a:t>
                      </a:r>
                      <a:r>
                        <a:rPr lang="en-US" baseline="0" dirty="0" smtClean="0"/>
                        <a:t> everything they need to know about landlord-tenant law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45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Give students tools that may help them access housing,</a:t>
                      </a:r>
                      <a:r>
                        <a:rPr lang="en-US" sz="1600" baseline="0" dirty="0" smtClean="0"/>
                        <a:t> even if they have screening barriers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“Undo” any past</a:t>
                      </a:r>
                      <a:r>
                        <a:rPr lang="en-US" baseline="0" dirty="0" smtClean="0"/>
                        <a:t> choices that have negatively impacted housing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02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 students how to best</a:t>
                      </a:r>
                      <a:r>
                        <a:rPr lang="en-US" sz="1600" baseline="0" dirty="0" smtClean="0"/>
                        <a:t> present themselves to a possible landlord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Erase screening barriers or undo evictions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54831">
                <a:tc>
                  <a:txBody>
                    <a:bodyPr/>
                    <a:lstStyle/>
                    <a:p>
                      <a:r>
                        <a:rPr lang="en-US" dirty="0" smtClean="0"/>
                        <a:t>Upon graduation,</a:t>
                      </a:r>
                      <a:r>
                        <a:rPr lang="en-US" baseline="0" dirty="0" smtClean="0"/>
                        <a:t> students will receive a graduation certificate. </a:t>
                      </a:r>
                      <a:r>
                        <a:rPr lang="en-US" i="1" baseline="0" dirty="0" smtClean="0"/>
                        <a:t>This certificate may make some landlords more willing to rent to someone who has rental screening barriers.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Guarantee that they will be accepted</a:t>
                      </a:r>
                      <a:r>
                        <a:rPr lang="en-US" baseline="0" dirty="0" smtClean="0"/>
                        <a:t> into housing.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55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2" y="609600"/>
            <a:ext cx="6348413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>
                <a:solidFill>
                  <a:srgbClr val="198C91"/>
                </a:solidFill>
                <a:latin typeface="Gotham Light" pitchFamily="50" charset="0"/>
                <a:ea typeface="+mn-ea"/>
                <a:cs typeface="+mn-cs"/>
              </a:rPr>
              <a:t>Landlord Incentive </a:t>
            </a:r>
            <a:r>
              <a:rPr lang="en-US" altLang="en-US" sz="4000" dirty="0">
                <a:solidFill>
                  <a:srgbClr val="198C91"/>
                </a:solidFill>
                <a:latin typeface="Gotham Bold" pitchFamily="50" charset="0"/>
                <a:ea typeface="+mn-ea"/>
                <a:cs typeface="+mn-cs"/>
              </a:rPr>
              <a:t>Funds</a:t>
            </a:r>
            <a:r>
              <a:rPr lang="en-US" altLang="en-US" dirty="0" smtClean="0"/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08025" y="2117038"/>
            <a:ext cx="4714875" cy="3482975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sz="2400" dirty="0" smtClean="0"/>
              <a:t>The Rent Well Certificate is good for 18 months. During that time if a graduate finds and their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landlord registers the incentive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time of move 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then if the graduates vacates a rental unit 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the first year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tenancy, the landlord can recoup 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 to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$2000 for unpaid rent, damages to the unit, or legal fees beyond the amount of the security deposit.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2" name="Picture 6" descr="MCj04109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3059113"/>
            <a:ext cx="25844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09602" y="1278838"/>
            <a:ext cx="6921543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5B74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This is </a:t>
            </a:r>
            <a:r>
              <a:rPr lang="en-US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an incentive for landlords to rent to Rent Well graduates.  </a:t>
            </a:r>
          </a:p>
        </p:txBody>
      </p:sp>
    </p:spTree>
    <p:extLst>
      <p:ext uri="{BB962C8B-B14F-4D97-AF65-F5344CB8AC3E}">
        <p14:creationId xmlns:p14="http://schemas.microsoft.com/office/powerpoint/2010/main" val="2918594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699</TotalTime>
  <Words>756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Gotham Black</vt:lpstr>
      <vt:lpstr>Gotham Bold</vt:lpstr>
      <vt:lpstr>Gotham Light</vt:lpstr>
      <vt:lpstr>Trebuchet MS</vt:lpstr>
      <vt:lpstr>Verdana</vt:lpstr>
      <vt:lpstr>Wingdings</vt:lpstr>
      <vt:lpstr>Wingdings 3</vt:lpstr>
      <vt:lpstr>Facet</vt:lpstr>
      <vt:lpstr>PowerPoint Presentation</vt:lpstr>
      <vt:lpstr>What is Rent Well?</vt:lpstr>
      <vt:lpstr>Rent Well History</vt:lpstr>
      <vt:lpstr>Rent Well Today</vt:lpstr>
      <vt:lpstr>In Rent Well,  students learn to:</vt:lpstr>
      <vt:lpstr>In Rent Well,  students learn to:</vt:lpstr>
      <vt:lpstr>In Rent Well,  students learn to:</vt:lpstr>
      <vt:lpstr>PowerPoint Presentation</vt:lpstr>
      <vt:lpstr>Landlord Incentive Funds </vt:lpstr>
      <vt:lpstr>The Success </vt:lpstr>
      <vt:lpstr>Bringing Rent Well to You</vt:lpstr>
      <vt:lpstr>Train the Trainer Events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 Well A Program of Transition Projects</dc:title>
  <dc:creator>Eric McGarity</dc:creator>
  <cp:lastModifiedBy>Eric McGarity</cp:lastModifiedBy>
  <cp:revision>37</cp:revision>
  <dcterms:created xsi:type="dcterms:W3CDTF">2018-02-21T19:32:11Z</dcterms:created>
  <dcterms:modified xsi:type="dcterms:W3CDTF">2018-02-26T22:20:45Z</dcterms:modified>
</cp:coreProperties>
</file>