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817" r:id="rId2"/>
  </p:sldMasterIdLst>
  <p:notesMasterIdLst>
    <p:notesMasterId r:id="rId30"/>
  </p:notesMasterIdLst>
  <p:handoutMasterIdLst>
    <p:handoutMasterId r:id="rId31"/>
  </p:handoutMasterIdLst>
  <p:sldIdLst>
    <p:sldId id="291" r:id="rId3"/>
    <p:sldId id="303" r:id="rId4"/>
    <p:sldId id="325" r:id="rId5"/>
    <p:sldId id="323" r:id="rId6"/>
    <p:sldId id="318" r:id="rId7"/>
    <p:sldId id="261" r:id="rId8"/>
    <p:sldId id="284" r:id="rId9"/>
    <p:sldId id="285" r:id="rId10"/>
    <p:sldId id="265" r:id="rId11"/>
    <p:sldId id="266" r:id="rId12"/>
    <p:sldId id="267" r:id="rId13"/>
    <p:sldId id="268" r:id="rId14"/>
    <p:sldId id="326" r:id="rId15"/>
    <p:sldId id="269" r:id="rId16"/>
    <p:sldId id="275" r:id="rId17"/>
    <p:sldId id="328" r:id="rId18"/>
    <p:sldId id="329" r:id="rId19"/>
    <p:sldId id="288" r:id="rId20"/>
    <p:sldId id="331" r:id="rId21"/>
    <p:sldId id="289" r:id="rId22"/>
    <p:sldId id="339" r:id="rId23"/>
    <p:sldId id="340" r:id="rId24"/>
    <p:sldId id="341" r:id="rId25"/>
    <p:sldId id="342" r:id="rId26"/>
    <p:sldId id="343" r:id="rId27"/>
    <p:sldId id="344" r:id="rId28"/>
    <p:sldId id="345" r:id="rId29"/>
  </p:sldIdLst>
  <p:sldSz cx="9144000" cy="6858000" type="letter"/>
  <p:notesSz cx="6858000" cy="9296400"/>
  <p:defaultTextStyle>
    <a:defPPr>
      <a:defRPr lang="en-US"/>
    </a:defPPr>
    <a:lvl1pPr algn="l" rtl="0" eaLnBrk="0" fontAlgn="base" hangingPunct="0">
      <a:spcBef>
        <a:spcPct val="0"/>
      </a:spcBef>
      <a:spcAft>
        <a:spcPct val="0"/>
      </a:spcAft>
      <a:defRPr kern="1200">
        <a:solidFill>
          <a:schemeClr val="tx1"/>
        </a:solidFill>
        <a:latin typeface="Impact" panose="020B0806030902050204" pitchFamily="34" charset="0"/>
        <a:ea typeface="+mn-ea"/>
        <a:cs typeface="+mn-cs"/>
      </a:defRPr>
    </a:lvl1pPr>
    <a:lvl2pPr marL="457200" algn="l" rtl="0" eaLnBrk="0" fontAlgn="base" hangingPunct="0">
      <a:spcBef>
        <a:spcPct val="0"/>
      </a:spcBef>
      <a:spcAft>
        <a:spcPct val="0"/>
      </a:spcAft>
      <a:defRPr kern="1200">
        <a:solidFill>
          <a:schemeClr val="tx1"/>
        </a:solidFill>
        <a:latin typeface="Impact" panose="020B0806030902050204" pitchFamily="34" charset="0"/>
        <a:ea typeface="+mn-ea"/>
        <a:cs typeface="+mn-cs"/>
      </a:defRPr>
    </a:lvl2pPr>
    <a:lvl3pPr marL="914400" algn="l" rtl="0" eaLnBrk="0" fontAlgn="base" hangingPunct="0">
      <a:spcBef>
        <a:spcPct val="0"/>
      </a:spcBef>
      <a:spcAft>
        <a:spcPct val="0"/>
      </a:spcAft>
      <a:defRPr kern="1200">
        <a:solidFill>
          <a:schemeClr val="tx1"/>
        </a:solidFill>
        <a:latin typeface="Impact" panose="020B0806030902050204" pitchFamily="34" charset="0"/>
        <a:ea typeface="+mn-ea"/>
        <a:cs typeface="+mn-cs"/>
      </a:defRPr>
    </a:lvl3pPr>
    <a:lvl4pPr marL="1371600" algn="l" rtl="0" eaLnBrk="0" fontAlgn="base" hangingPunct="0">
      <a:spcBef>
        <a:spcPct val="0"/>
      </a:spcBef>
      <a:spcAft>
        <a:spcPct val="0"/>
      </a:spcAft>
      <a:defRPr kern="1200">
        <a:solidFill>
          <a:schemeClr val="tx1"/>
        </a:solidFill>
        <a:latin typeface="Impact" panose="020B0806030902050204" pitchFamily="34" charset="0"/>
        <a:ea typeface="+mn-ea"/>
        <a:cs typeface="+mn-cs"/>
      </a:defRPr>
    </a:lvl4pPr>
    <a:lvl5pPr marL="1828800" algn="l" rtl="0" eaLnBrk="0" fontAlgn="base" hangingPunct="0">
      <a:spcBef>
        <a:spcPct val="0"/>
      </a:spcBef>
      <a:spcAft>
        <a:spcPct val="0"/>
      </a:spcAft>
      <a:defRPr kern="1200">
        <a:solidFill>
          <a:schemeClr val="tx1"/>
        </a:solidFill>
        <a:latin typeface="Impact" panose="020B0806030902050204" pitchFamily="34" charset="0"/>
        <a:ea typeface="+mn-ea"/>
        <a:cs typeface="+mn-cs"/>
      </a:defRPr>
    </a:lvl5pPr>
    <a:lvl6pPr marL="2286000" algn="l" defTabSz="914400" rtl="0" eaLnBrk="1" latinLnBrk="0" hangingPunct="1">
      <a:defRPr kern="1200">
        <a:solidFill>
          <a:schemeClr val="tx1"/>
        </a:solidFill>
        <a:latin typeface="Impact" panose="020B0806030902050204" pitchFamily="34" charset="0"/>
        <a:ea typeface="+mn-ea"/>
        <a:cs typeface="+mn-cs"/>
      </a:defRPr>
    </a:lvl6pPr>
    <a:lvl7pPr marL="2743200" algn="l" defTabSz="914400" rtl="0" eaLnBrk="1" latinLnBrk="0" hangingPunct="1">
      <a:defRPr kern="1200">
        <a:solidFill>
          <a:schemeClr val="tx1"/>
        </a:solidFill>
        <a:latin typeface="Impact" panose="020B0806030902050204" pitchFamily="34" charset="0"/>
        <a:ea typeface="+mn-ea"/>
        <a:cs typeface="+mn-cs"/>
      </a:defRPr>
    </a:lvl7pPr>
    <a:lvl8pPr marL="3200400" algn="l" defTabSz="914400" rtl="0" eaLnBrk="1" latinLnBrk="0" hangingPunct="1">
      <a:defRPr kern="1200">
        <a:solidFill>
          <a:schemeClr val="tx1"/>
        </a:solidFill>
        <a:latin typeface="Impact" panose="020B0806030902050204" pitchFamily="34" charset="0"/>
        <a:ea typeface="+mn-ea"/>
        <a:cs typeface="+mn-cs"/>
      </a:defRPr>
    </a:lvl8pPr>
    <a:lvl9pPr marL="3657600" algn="l" defTabSz="914400" rtl="0" eaLnBrk="1" latinLnBrk="0" hangingPunct="1">
      <a:defRPr kern="1200">
        <a:solidFill>
          <a:schemeClr val="tx1"/>
        </a:solidFill>
        <a:latin typeface="Impact" panose="020B080603090205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FF00"/>
    <a:srgbClr val="FF6600"/>
    <a:srgbClr val="800080"/>
    <a:srgbClr val="66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5" autoAdjust="0"/>
    <p:restoredTop sz="84348" autoAdjust="0"/>
  </p:normalViewPr>
  <p:slideViewPr>
    <p:cSldViewPr>
      <p:cViewPr varScale="1">
        <p:scale>
          <a:sx n="50" d="100"/>
          <a:sy n="50" d="100"/>
        </p:scale>
        <p:origin x="1282"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p:cViewPr varScale="1">
        <p:scale>
          <a:sx n="25" d="100"/>
          <a:sy n="25" d="100"/>
        </p:scale>
        <p:origin x="-133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52400" y="231775"/>
            <a:ext cx="2971800" cy="465138"/>
          </a:xfrm>
          <a:prstGeom prst="rect">
            <a:avLst/>
          </a:prstGeom>
          <a:noFill/>
          <a:ln w="9525">
            <a:noFill/>
            <a:miter lim="800000"/>
            <a:headEnd/>
            <a:tailEnd/>
          </a:ln>
          <a:effectLst/>
        </p:spPr>
        <p:txBody>
          <a:bodyPr vert="horz" wrap="square" lIns="92638" tIns="46319" rIns="92638" bIns="46319" numCol="1" anchor="t" anchorCtr="0" compatLnSpc="1">
            <a:prstTxWarp prst="textNoShape">
              <a:avLst/>
            </a:prstTxWarp>
          </a:bodyPr>
          <a:lstStyle>
            <a:lvl1pPr defTabSz="927100" eaLnBrk="1" hangingPunct="1">
              <a:defRPr sz="1200">
                <a:latin typeface="Times New Roman" pitchFamily="18" charset="0"/>
              </a:defRPr>
            </a:lvl1pPr>
          </a:lstStyle>
          <a:p>
            <a:pPr>
              <a:defRPr/>
            </a:pPr>
            <a:endParaRPr lang="en-US"/>
          </a:p>
        </p:txBody>
      </p:sp>
      <p:sp>
        <p:nvSpPr>
          <p:cNvPr id="14339" name="Rectangle 3"/>
          <p:cNvSpPr>
            <a:spLocks noGrp="1" noChangeArrowheads="1"/>
          </p:cNvSpPr>
          <p:nvPr>
            <p:ph type="dt" sz="quarter" idx="1"/>
          </p:nvPr>
        </p:nvSpPr>
        <p:spPr bwMode="auto">
          <a:xfrm>
            <a:off x="3884613" y="0"/>
            <a:ext cx="2973387" cy="465138"/>
          </a:xfrm>
          <a:prstGeom prst="rect">
            <a:avLst/>
          </a:prstGeom>
          <a:noFill/>
          <a:ln w="9525">
            <a:noFill/>
            <a:miter lim="800000"/>
            <a:headEnd/>
            <a:tailEnd/>
          </a:ln>
          <a:effectLst/>
        </p:spPr>
        <p:txBody>
          <a:bodyPr vert="horz" wrap="square" lIns="92638" tIns="46319" rIns="92638" bIns="46319" numCol="1" anchor="t" anchorCtr="0" compatLnSpc="1">
            <a:prstTxWarp prst="textNoShape">
              <a:avLst/>
            </a:prstTxWarp>
          </a:bodyPr>
          <a:lstStyle>
            <a:lvl1pPr algn="r" defTabSz="927100" eaLnBrk="1" hangingPunct="1">
              <a:defRPr sz="1200">
                <a:latin typeface="Times New Roman" pitchFamily="18" charset="0"/>
              </a:defRPr>
            </a:lvl1pPr>
          </a:lstStyle>
          <a:p>
            <a:pPr>
              <a:defRPr/>
            </a:pPr>
            <a:endParaRPr lang="en-US"/>
          </a:p>
        </p:txBody>
      </p:sp>
      <p:sp>
        <p:nvSpPr>
          <p:cNvPr id="14340" name="Rectangle 4"/>
          <p:cNvSpPr>
            <a:spLocks noGrp="1" noChangeArrowheads="1"/>
          </p:cNvSpPr>
          <p:nvPr>
            <p:ph type="ftr" sz="quarter" idx="2"/>
          </p:nvPr>
        </p:nvSpPr>
        <p:spPr bwMode="auto">
          <a:xfrm>
            <a:off x="0" y="8831263"/>
            <a:ext cx="2973388" cy="465137"/>
          </a:xfrm>
          <a:prstGeom prst="rect">
            <a:avLst/>
          </a:prstGeom>
          <a:noFill/>
          <a:ln w="9525">
            <a:noFill/>
            <a:miter lim="800000"/>
            <a:headEnd/>
            <a:tailEnd/>
          </a:ln>
          <a:effectLst/>
        </p:spPr>
        <p:txBody>
          <a:bodyPr vert="horz" wrap="square" lIns="92638" tIns="46319" rIns="92638" bIns="46319" numCol="1" anchor="b" anchorCtr="0" compatLnSpc="1">
            <a:prstTxWarp prst="textNoShape">
              <a:avLst/>
            </a:prstTxWarp>
          </a:bodyPr>
          <a:lstStyle>
            <a:lvl1pPr defTabSz="927100" eaLnBrk="1" hangingPunct="1">
              <a:defRPr sz="1200">
                <a:latin typeface="Times New Roman" pitchFamily="18" charset="0"/>
              </a:defRPr>
            </a:lvl1pPr>
          </a:lstStyle>
          <a:p>
            <a:pPr>
              <a:defRPr/>
            </a:pPr>
            <a:endParaRPr lang="en-US"/>
          </a:p>
        </p:txBody>
      </p:sp>
      <p:sp>
        <p:nvSpPr>
          <p:cNvPr id="14341" name="Rectangle 5"/>
          <p:cNvSpPr>
            <a:spLocks noGrp="1" noChangeArrowheads="1"/>
          </p:cNvSpPr>
          <p:nvPr>
            <p:ph type="sldNum" sz="quarter" idx="3"/>
          </p:nvPr>
        </p:nvSpPr>
        <p:spPr bwMode="auto">
          <a:xfrm>
            <a:off x="3884613" y="8831263"/>
            <a:ext cx="2973387" cy="465137"/>
          </a:xfrm>
          <a:prstGeom prst="rect">
            <a:avLst/>
          </a:prstGeom>
          <a:noFill/>
          <a:ln w="9525">
            <a:noFill/>
            <a:miter lim="800000"/>
            <a:headEnd/>
            <a:tailEnd/>
          </a:ln>
          <a:effectLst/>
        </p:spPr>
        <p:txBody>
          <a:bodyPr vert="horz" wrap="square" lIns="92638" tIns="46319" rIns="92638" bIns="46319" numCol="1" anchor="b" anchorCtr="0" compatLnSpc="1">
            <a:prstTxWarp prst="textNoShape">
              <a:avLst/>
            </a:prstTxWarp>
          </a:bodyPr>
          <a:lstStyle>
            <a:lvl1pPr algn="r" defTabSz="927100" eaLnBrk="1" hangingPunct="1">
              <a:defRPr sz="1200">
                <a:latin typeface="Times New Roman" panose="02020603050405020304" pitchFamily="18" charset="0"/>
              </a:defRPr>
            </a:lvl1pPr>
          </a:lstStyle>
          <a:p>
            <a:pPr>
              <a:defRPr/>
            </a:pPr>
            <a:fld id="{547D5702-39CE-4976-AA50-83EDFD5CB924}" type="slidenum">
              <a:rPr lang="en-US" altLang="en-US"/>
              <a:pPr>
                <a:defRPr/>
              </a:pPr>
              <a:t>‹#›</a:t>
            </a:fld>
            <a:endParaRPr lang="en-US" altLang="en-US"/>
          </a:p>
        </p:txBody>
      </p:sp>
    </p:spTree>
    <p:extLst>
      <p:ext uri="{BB962C8B-B14F-4D97-AF65-F5344CB8AC3E}">
        <p14:creationId xmlns:p14="http://schemas.microsoft.com/office/powerpoint/2010/main" val="3846350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3388" cy="465138"/>
          </a:xfrm>
          <a:prstGeom prst="rect">
            <a:avLst/>
          </a:prstGeom>
          <a:noFill/>
          <a:ln w="9525">
            <a:noFill/>
            <a:miter lim="800000"/>
            <a:headEnd/>
            <a:tailEnd/>
          </a:ln>
          <a:effectLst/>
        </p:spPr>
        <p:txBody>
          <a:bodyPr vert="horz" wrap="square" lIns="92638" tIns="46319" rIns="92638" bIns="46319" numCol="1" anchor="t" anchorCtr="0" compatLnSpc="1">
            <a:prstTxWarp prst="textNoShape">
              <a:avLst/>
            </a:prstTxWarp>
          </a:bodyPr>
          <a:lstStyle>
            <a:lvl1pPr defTabSz="927100" eaLnBrk="1" hangingPunct="1">
              <a:defRPr sz="120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884613" y="0"/>
            <a:ext cx="2973387" cy="465138"/>
          </a:xfrm>
          <a:prstGeom prst="rect">
            <a:avLst/>
          </a:prstGeom>
          <a:noFill/>
          <a:ln w="9525">
            <a:noFill/>
            <a:miter lim="800000"/>
            <a:headEnd/>
            <a:tailEnd/>
          </a:ln>
          <a:effectLst/>
        </p:spPr>
        <p:txBody>
          <a:bodyPr vert="horz" wrap="square" lIns="92638" tIns="46319" rIns="92638" bIns="46319" numCol="1" anchor="t" anchorCtr="0" compatLnSpc="1">
            <a:prstTxWarp prst="textNoShape">
              <a:avLst/>
            </a:prstTxWarp>
          </a:bodyPr>
          <a:lstStyle>
            <a:lvl1pPr algn="r" defTabSz="927100" eaLnBrk="1" hangingPunct="1">
              <a:defRPr sz="1200">
                <a:latin typeface="Times New Roman" pitchFamily="18"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2638" tIns="46319" rIns="92638" bIns="463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1263"/>
            <a:ext cx="2973388" cy="465137"/>
          </a:xfrm>
          <a:prstGeom prst="rect">
            <a:avLst/>
          </a:prstGeom>
          <a:noFill/>
          <a:ln w="9525">
            <a:noFill/>
            <a:miter lim="800000"/>
            <a:headEnd/>
            <a:tailEnd/>
          </a:ln>
          <a:effectLst/>
        </p:spPr>
        <p:txBody>
          <a:bodyPr vert="horz" wrap="square" lIns="92638" tIns="46319" rIns="92638" bIns="46319" numCol="1" anchor="b" anchorCtr="0" compatLnSpc="1">
            <a:prstTxWarp prst="textNoShape">
              <a:avLst/>
            </a:prstTxWarp>
          </a:bodyPr>
          <a:lstStyle>
            <a:lvl1pPr defTabSz="927100" eaLnBrk="1" hangingPunct="1">
              <a:defRPr sz="1200">
                <a:latin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3884613" y="8831263"/>
            <a:ext cx="2973387" cy="465137"/>
          </a:xfrm>
          <a:prstGeom prst="rect">
            <a:avLst/>
          </a:prstGeom>
          <a:noFill/>
          <a:ln w="9525">
            <a:noFill/>
            <a:miter lim="800000"/>
            <a:headEnd/>
            <a:tailEnd/>
          </a:ln>
          <a:effectLst/>
        </p:spPr>
        <p:txBody>
          <a:bodyPr vert="horz" wrap="square" lIns="92638" tIns="46319" rIns="92638" bIns="46319" numCol="1" anchor="b" anchorCtr="0" compatLnSpc="1">
            <a:prstTxWarp prst="textNoShape">
              <a:avLst/>
            </a:prstTxWarp>
          </a:bodyPr>
          <a:lstStyle>
            <a:lvl1pPr algn="r" defTabSz="927100" eaLnBrk="1" hangingPunct="1">
              <a:defRPr sz="1200">
                <a:latin typeface="Times New Roman" panose="02020603050405020304" pitchFamily="18" charset="0"/>
              </a:defRPr>
            </a:lvl1pPr>
          </a:lstStyle>
          <a:p>
            <a:pPr>
              <a:defRPr/>
            </a:pPr>
            <a:fld id="{03FACFFA-0809-4AF0-AF1F-82B77CF69581}" type="slidenum">
              <a:rPr lang="en-US" altLang="en-US"/>
              <a:pPr>
                <a:defRPr/>
              </a:pPr>
              <a:t>‹#›</a:t>
            </a:fld>
            <a:endParaRPr lang="en-US" altLang="en-US"/>
          </a:p>
        </p:txBody>
      </p:sp>
    </p:spTree>
    <p:extLst>
      <p:ext uri="{BB962C8B-B14F-4D97-AF65-F5344CB8AC3E}">
        <p14:creationId xmlns:p14="http://schemas.microsoft.com/office/powerpoint/2010/main" val="28717870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7D652EB-78E3-4470-8B54-A969093AC728}" type="slidenum">
              <a:rPr lang="en-US" altLang="en-US" smtClean="0"/>
              <a:pPr>
                <a:spcBef>
                  <a:spcPct val="0"/>
                </a:spcBef>
              </a:pPr>
              <a:t>1</a:t>
            </a:fld>
            <a:endParaRPr lang="en-US" altLang="en-US" dirty="0"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041592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3EC812D-8666-47EA-9E78-D58F25B411B6}" type="slidenum">
              <a:rPr lang="en-US" altLang="en-US" smtClean="0"/>
              <a:pPr>
                <a:spcBef>
                  <a:spcPct val="0"/>
                </a:spcBef>
              </a:pPr>
              <a:t>10</a:t>
            </a:fld>
            <a:endParaRPr lang="en-US" alt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585698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72F0DCF-3923-4921-B1C8-A1E099E1D950}" type="slidenum">
              <a:rPr lang="en-US" altLang="en-US" smtClean="0"/>
              <a:pPr>
                <a:spcBef>
                  <a:spcPct val="0"/>
                </a:spcBef>
              </a:pPr>
              <a:t>11</a:t>
            </a:fld>
            <a:endParaRPr lang="en-US" alt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664766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8246815-CA30-4CB2-90BB-4F7D415BBC8D}" type="slidenum">
              <a:rPr lang="en-US" altLang="en-US" smtClean="0"/>
              <a:pPr>
                <a:spcBef>
                  <a:spcPct val="0"/>
                </a:spcBef>
              </a:pPr>
              <a:t>12</a:t>
            </a:fld>
            <a:endParaRPr lang="en-US" alt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864288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B90ACA-9487-4C73-87D3-561543AA3F5A}" type="slidenum">
              <a:rPr lang="en-US" altLang="en-US" smtClean="0"/>
              <a:pPr>
                <a:spcBef>
                  <a:spcPct val="0"/>
                </a:spcBef>
              </a:pPr>
              <a:t>14</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904536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7EBC06C-C212-4347-BFC9-D9020200C26A}" type="slidenum">
              <a:rPr lang="en-US" altLang="en-US" smtClean="0"/>
              <a:pPr>
                <a:spcBef>
                  <a:spcPct val="0"/>
                </a:spcBef>
              </a:pPr>
              <a:t>15</a:t>
            </a:fld>
            <a:endParaRPr lang="en-US" alt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**Before beginning Lessons #2, 3&amp;4, 9, and 25 have participants reflect on scope and sequence **Also mention the Teacher Tips portion of the Instructor’s Guide </a:t>
            </a:r>
          </a:p>
          <a:p>
            <a:pPr eaLnBrk="1" hangingPunct="1"/>
            <a:endParaRPr lang="en-US" altLang="en-US" b="1" dirty="0" smtClean="0"/>
          </a:p>
        </p:txBody>
      </p:sp>
    </p:spTree>
    <p:extLst>
      <p:ext uri="{BB962C8B-B14F-4D97-AF65-F5344CB8AC3E}">
        <p14:creationId xmlns:p14="http://schemas.microsoft.com/office/powerpoint/2010/main" val="3356928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C5050F9-3122-4DC4-B222-EDAFF23B38A5}" type="slidenum">
              <a:rPr lang="en-US" altLang="en-US" smtClean="0"/>
              <a:pPr>
                <a:spcBef>
                  <a:spcPct val="0"/>
                </a:spcBef>
              </a:pPr>
              <a:t>16</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This is where</a:t>
            </a:r>
            <a:r>
              <a:rPr lang="en-US" altLang="en-US" baseline="0" dirty="0" smtClean="0"/>
              <a:t> Josh comes in…so you don’t have to stay with this slide if it doesn’t fit your needs</a:t>
            </a:r>
          </a:p>
          <a:p>
            <a:pPr eaLnBrk="1" hangingPunct="1"/>
            <a:r>
              <a:rPr lang="en-US" altLang="en-US" baseline="0" dirty="0" smtClean="0">
                <a:solidFill>
                  <a:srgbClr val="C00000"/>
                </a:solidFill>
              </a:rPr>
              <a:t>“Do everything without grumbling or questioning” Philippians 2:14</a:t>
            </a:r>
            <a:endParaRPr lang="en-US" altLang="en-US" dirty="0" smtClean="0">
              <a:solidFill>
                <a:srgbClr val="C00000"/>
              </a:solidFill>
            </a:endParaRPr>
          </a:p>
        </p:txBody>
      </p:sp>
    </p:spTree>
    <p:extLst>
      <p:ext uri="{BB962C8B-B14F-4D97-AF65-F5344CB8AC3E}">
        <p14:creationId xmlns:p14="http://schemas.microsoft.com/office/powerpoint/2010/main" val="2902523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C5050F9-3122-4DC4-B222-EDAFF23B38A5}" type="slidenum">
              <a:rPr lang="en-US" altLang="en-US" smtClean="0"/>
              <a:pPr>
                <a:spcBef>
                  <a:spcPct val="0"/>
                </a:spcBef>
              </a:pPr>
              <a:t>17</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This is where</a:t>
            </a:r>
            <a:r>
              <a:rPr lang="en-US" altLang="en-US" baseline="0" dirty="0" smtClean="0"/>
              <a:t> Josh comes in…so you don’t have to stay with this slide if it doesn’t fit your needs</a:t>
            </a:r>
          </a:p>
          <a:p>
            <a:pPr eaLnBrk="1" hangingPunct="1"/>
            <a:r>
              <a:rPr lang="en-US" altLang="en-US" baseline="0" dirty="0" smtClean="0">
                <a:solidFill>
                  <a:srgbClr val="C00000"/>
                </a:solidFill>
              </a:rPr>
              <a:t>“Do everything without grumbling or questioning” Philippians 2:14</a:t>
            </a:r>
            <a:endParaRPr lang="en-US" altLang="en-US" dirty="0" smtClean="0">
              <a:solidFill>
                <a:srgbClr val="C00000"/>
              </a:solidFill>
            </a:endParaRPr>
          </a:p>
        </p:txBody>
      </p:sp>
    </p:spTree>
    <p:extLst>
      <p:ext uri="{BB962C8B-B14F-4D97-AF65-F5344CB8AC3E}">
        <p14:creationId xmlns:p14="http://schemas.microsoft.com/office/powerpoint/2010/main" val="1245945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C5050F9-3122-4DC4-B222-EDAFF23B38A5}" type="slidenum">
              <a:rPr lang="en-US" altLang="en-US" smtClean="0"/>
              <a:pPr>
                <a:spcBef>
                  <a:spcPct val="0"/>
                </a:spcBef>
              </a:pPr>
              <a:t>18</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This is where</a:t>
            </a:r>
            <a:r>
              <a:rPr lang="en-US" altLang="en-US" baseline="0" dirty="0" smtClean="0"/>
              <a:t> Josh comes in…so you don’t have to stay with this slide if it doesn’t fit your needs</a:t>
            </a:r>
          </a:p>
          <a:p>
            <a:pPr eaLnBrk="1" hangingPunct="1"/>
            <a:r>
              <a:rPr lang="en-US" altLang="en-US" baseline="0" dirty="0" smtClean="0">
                <a:solidFill>
                  <a:srgbClr val="C00000"/>
                </a:solidFill>
              </a:rPr>
              <a:t>“Do everything without grumbling or questioning” Philippians 2:14</a:t>
            </a:r>
            <a:endParaRPr lang="en-US" altLang="en-US" dirty="0" smtClean="0">
              <a:solidFill>
                <a:srgbClr val="C00000"/>
              </a:solidFill>
            </a:endParaRPr>
          </a:p>
        </p:txBody>
      </p:sp>
    </p:spTree>
    <p:extLst>
      <p:ext uri="{BB962C8B-B14F-4D97-AF65-F5344CB8AC3E}">
        <p14:creationId xmlns:p14="http://schemas.microsoft.com/office/powerpoint/2010/main" val="3289447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C5050F9-3122-4DC4-B222-EDAFF23B38A5}" type="slidenum">
              <a:rPr lang="en-US" altLang="en-US" smtClean="0"/>
              <a:pPr>
                <a:spcBef>
                  <a:spcPct val="0"/>
                </a:spcBef>
              </a:pPr>
              <a:t>19</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This is where</a:t>
            </a:r>
            <a:r>
              <a:rPr lang="en-US" altLang="en-US" baseline="0" dirty="0" smtClean="0"/>
              <a:t> Josh comes in…so you don’t have to stay with this slide if it doesn’t fit your needs</a:t>
            </a:r>
          </a:p>
          <a:p>
            <a:pPr eaLnBrk="1" hangingPunct="1"/>
            <a:r>
              <a:rPr lang="en-US" altLang="en-US" baseline="0" dirty="0" smtClean="0">
                <a:solidFill>
                  <a:srgbClr val="C00000"/>
                </a:solidFill>
              </a:rPr>
              <a:t>“Do everything without grumbling or questioning” Philippians 2:14</a:t>
            </a:r>
            <a:endParaRPr lang="en-US" altLang="en-US" dirty="0" smtClean="0">
              <a:solidFill>
                <a:srgbClr val="C00000"/>
              </a:solidFill>
            </a:endParaRPr>
          </a:p>
        </p:txBody>
      </p:sp>
    </p:spTree>
    <p:extLst>
      <p:ext uri="{BB962C8B-B14F-4D97-AF65-F5344CB8AC3E}">
        <p14:creationId xmlns:p14="http://schemas.microsoft.com/office/powerpoint/2010/main" val="356511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394FE0-F5E4-46A1-92D4-371D0BF6E898}" type="slidenum">
              <a:rPr lang="en-US" altLang="en-US" smtClean="0"/>
              <a:pPr>
                <a:spcBef>
                  <a:spcPct val="0"/>
                </a:spcBef>
              </a:pPr>
              <a:t>20</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This is where</a:t>
            </a:r>
            <a:r>
              <a:rPr lang="en-US" altLang="en-US" baseline="0" dirty="0" smtClean="0"/>
              <a:t> I come back in to do Lesson 9</a:t>
            </a:r>
            <a:endParaRPr lang="en-US" altLang="en-US" dirty="0" smtClean="0"/>
          </a:p>
        </p:txBody>
      </p:sp>
    </p:spTree>
    <p:extLst>
      <p:ext uri="{BB962C8B-B14F-4D97-AF65-F5344CB8AC3E}">
        <p14:creationId xmlns:p14="http://schemas.microsoft.com/office/powerpoint/2010/main" val="2242868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46C59CE-0B07-498E-944E-83E82F2719B4}" type="slidenum">
              <a:rPr lang="en-US" altLang="en-US" smtClean="0"/>
              <a:pPr>
                <a:spcBef>
                  <a:spcPct val="0"/>
                </a:spcBef>
              </a:pPr>
              <a:t>2</a:t>
            </a:fld>
            <a:endParaRPr lang="en-US" altLang="en-US"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17177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like the simplicity of these</a:t>
            </a:r>
            <a:r>
              <a:rPr lang="en-US" baseline="0" dirty="0" smtClean="0"/>
              <a:t> RRRs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C53593-F2A7-4C5E-B05B-0C122A1569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8583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C53593-F2A7-4C5E-B05B-0C122A1569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4865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C53593-F2A7-4C5E-B05B-0C122A1569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4758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especially like the</a:t>
            </a:r>
            <a:r>
              <a:rPr lang="en-US" baseline="0" dirty="0" smtClean="0"/>
              <a:t> Empathy leads to Regulation…coincides with communication lesson…yet don’t need first two bullets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C53593-F2A7-4C5E-B05B-0C122A1569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4602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especially</a:t>
            </a:r>
            <a:r>
              <a:rPr lang="en-US" baseline="0" dirty="0" smtClean="0"/>
              <a:t> like this description of how important connection to the student is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C53593-F2A7-4C5E-B05B-0C122A1569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1526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Reinfor</a:t>
            </a:r>
            <a:r>
              <a:rPr lang="en-US" baseline="0" dirty="0" smtClean="0"/>
              <a:t>ces positive facilitation of the curriculum</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C53593-F2A7-4C5E-B05B-0C122A1569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1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teaching model!</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C53593-F2A7-4C5E-B05B-0C122A1569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3797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2A219F3-99EC-40BC-8892-93C3E24C22DC}" type="slidenum">
              <a:rPr lang="en-US" altLang="en-US" smtClean="0"/>
              <a:pPr>
                <a:spcBef>
                  <a:spcPct val="0"/>
                </a:spcBef>
              </a:pPr>
              <a:t>3</a:t>
            </a:fld>
            <a:endParaRPr lang="en-US" alt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89848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8E7D0CE-0D05-4A59-93D2-B3C44EFE80D2}" type="slidenum">
              <a:rPr lang="en-US" altLang="en-US" smtClean="0"/>
              <a:pPr>
                <a:spcBef>
                  <a:spcPct val="0"/>
                </a:spcBef>
              </a:pPr>
              <a:t>4</a:t>
            </a:fld>
            <a:endParaRPr lang="en-US" alt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63105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2BE61D-DEAB-47A9-90F2-C91BD773C5E1}" type="slidenum">
              <a:rPr lang="en-US" altLang="en-US" smtClean="0"/>
              <a:pPr>
                <a:spcBef>
                  <a:spcPct val="0"/>
                </a:spcBef>
              </a:pPr>
              <a:t>5</a:t>
            </a:fld>
            <a:endParaRPr lang="en-US"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Mike J takes over: </a:t>
            </a:r>
            <a:r>
              <a:rPr lang="en-US" altLang="en-US" smtClean="0"/>
              <a:t>After viewing another portion of STRIVE; might even want to use their list of generated qualities to place within these domains.</a:t>
            </a:r>
            <a:endParaRPr lang="en-US" altLang="en-US" b="1" smtClean="0"/>
          </a:p>
        </p:txBody>
      </p:sp>
    </p:spTree>
    <p:extLst>
      <p:ext uri="{BB962C8B-B14F-4D97-AF65-F5344CB8AC3E}">
        <p14:creationId xmlns:p14="http://schemas.microsoft.com/office/powerpoint/2010/main" val="3390729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336F6C8-B2A1-470B-913E-B8100F1222FD}" type="slidenum">
              <a:rPr lang="en-US" altLang="en-US" smtClean="0"/>
              <a:pPr>
                <a:spcBef>
                  <a:spcPct val="0"/>
                </a:spcBef>
              </a:pPr>
              <a:t>6</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87411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A354F02-77E5-4FD3-B557-349C05695E28}" type="slidenum">
              <a:rPr lang="en-US" altLang="en-US" smtClean="0"/>
              <a:pPr>
                <a:spcBef>
                  <a:spcPct val="0"/>
                </a:spcBef>
              </a:pPr>
              <a:t>7</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60461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05D7399-DE5D-4CB0-92B7-EFBF6BD3A631}" type="slidenum">
              <a:rPr lang="en-US" altLang="en-US" smtClean="0"/>
              <a:pPr>
                <a:spcBef>
                  <a:spcPct val="0"/>
                </a:spcBef>
              </a:pPr>
              <a:t>8</a:t>
            </a:fld>
            <a:endParaRPr lang="en-US" alt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036456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095854-E2A3-4554-93FC-2231B0C53C97}" type="slidenum">
              <a:rPr lang="en-US" altLang="en-US" smtClean="0"/>
              <a:pPr>
                <a:spcBef>
                  <a:spcPct val="0"/>
                </a:spcBef>
              </a:pPr>
              <a:t>9</a:t>
            </a:fld>
            <a:endParaRPr lang="en-US" alt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smtClean="0"/>
          </a:p>
        </p:txBody>
      </p:sp>
    </p:spTree>
    <p:extLst>
      <p:ext uri="{BB962C8B-B14F-4D97-AF65-F5344CB8AC3E}">
        <p14:creationId xmlns:p14="http://schemas.microsoft.com/office/powerpoint/2010/main" val="3557488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182563" y="182563"/>
            <a:ext cx="8778875" cy="6492875"/>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p:cNvCxnSpPr/>
          <p:nvPr/>
        </p:nvCxnSpPr>
        <p:spPr>
          <a:xfrm>
            <a:off x="1484313"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solidFill>
                  <a:srgbClr val="FFFFFF"/>
                </a:solidFill>
              </a:defRPr>
            </a:lvl1pPr>
          </a:lstStyle>
          <a:p>
            <a:pPr>
              <a:defRPr/>
            </a:pPr>
            <a:endParaRPr lang="en-US"/>
          </a:p>
        </p:txBody>
      </p:sp>
      <p:sp>
        <p:nvSpPr>
          <p:cNvPr id="7"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5F838872-9E6A-4AE9-9ADB-46B8DFBA6EF7}" type="slidenum">
              <a:rPr lang="en-US" altLang="en-US"/>
              <a:pPr>
                <a:defRPr/>
              </a:pPr>
              <a:t>‹#›</a:t>
            </a:fld>
            <a:endParaRPr lang="en-US" altLang="en-US"/>
          </a:p>
        </p:txBody>
      </p:sp>
    </p:spTree>
    <p:extLst>
      <p:ext uri="{BB962C8B-B14F-4D97-AF65-F5344CB8AC3E}">
        <p14:creationId xmlns:p14="http://schemas.microsoft.com/office/powerpoint/2010/main" val="3088551494"/>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0DA41B-E3C9-4F62-B96A-34C33AD1FEEC}" type="slidenum">
              <a:rPr lang="en-US" altLang="en-US"/>
              <a:pPr>
                <a:defRPr/>
              </a:pPr>
              <a:t>‹#›</a:t>
            </a:fld>
            <a:endParaRPr lang="en-US" altLang="en-US"/>
          </a:p>
        </p:txBody>
      </p:sp>
    </p:spTree>
    <p:extLst>
      <p:ext uri="{BB962C8B-B14F-4D97-AF65-F5344CB8AC3E}">
        <p14:creationId xmlns:p14="http://schemas.microsoft.com/office/powerpoint/2010/main" val="1398712802"/>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7CA04E-095B-4983-B121-2C1F16AEBF12}" type="slidenum">
              <a:rPr lang="en-US" altLang="en-US"/>
              <a:pPr>
                <a:defRPr/>
              </a:pPr>
              <a:t>‹#›</a:t>
            </a:fld>
            <a:endParaRPr lang="en-US" altLang="en-US"/>
          </a:p>
        </p:txBody>
      </p:sp>
    </p:spTree>
    <p:extLst>
      <p:ext uri="{BB962C8B-B14F-4D97-AF65-F5344CB8AC3E}">
        <p14:creationId xmlns:p14="http://schemas.microsoft.com/office/powerpoint/2010/main" val="2687804464"/>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wireframeOverlay-Home.png"/>
          <p:cNvPicPr>
            <a:picLocks noChangeAspect="1"/>
          </p:cNvPicPr>
          <p:nvPr/>
        </p:nvPicPr>
        <p:blipFill>
          <a:blip r:embed="rId2"/>
          <a:srcRect t="-93973"/>
          <a:stretch>
            <a:fillRect/>
          </a:stretch>
        </p:blipFill>
        <p:spPr>
          <a:xfrm>
            <a:off x="179294" y="1183341"/>
            <a:ext cx="8787384" cy="5276725"/>
          </a:xfrm>
          <a:prstGeom prst="rect">
            <a:avLst/>
          </a:prstGeom>
          <a:gradFill>
            <a:gsLst>
              <a:gs pos="0">
                <a:schemeClr val="tx2"/>
              </a:gs>
              <a:gs pos="100000">
                <a:schemeClr val="bg2"/>
              </a:gs>
            </a:gsLst>
            <a:lin ang="5400000" scaled="0"/>
          </a:gradFill>
        </p:spPr>
      </p:pic>
      <p:sp>
        <p:nvSpPr>
          <p:cNvPr id="2" name="Title 1"/>
          <p:cNvSpPr>
            <a:spLocks noGrp="1"/>
          </p:cNvSpPr>
          <p:nvPr>
            <p:ph type="ctrTitle"/>
          </p:nvPr>
        </p:nvSpPr>
        <p:spPr>
          <a:xfrm>
            <a:off x="417513" y="2168338"/>
            <a:ext cx="8307387" cy="1619250"/>
          </a:xfrm>
        </p:spPr>
        <p:txBody>
          <a:bodyPr/>
          <a:lstStyle>
            <a:lvl1pPr algn="ctr">
              <a:defRPr sz="4800"/>
            </a:lvl1pPr>
          </a:lstStyle>
          <a:p>
            <a:r>
              <a:rPr lang="en-US" smtClean="0"/>
              <a:t>Click to edit Master title style</a:t>
            </a:r>
            <a:endParaRPr/>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A2CD7D-1E9F-FA43-A82C-7D02A4A6EDEF}" type="datetimeFigureOut">
              <a:rPr kumimoji="0" lang="en-US" sz="1000" b="0"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2/26/2018</a:t>
            </a:fld>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8" name="Picture 7" descr="DirectionalButtons-RightOnly.png"/>
          <p:cNvPicPr>
            <a:picLocks noChangeAspect="1"/>
          </p:cNvPicPr>
          <p:nvPr/>
        </p:nvPicPr>
        <p:blipFill>
          <a:blip r:embed="rId3"/>
          <a:stretch>
            <a:fillRect/>
          </a:stretch>
        </p:blipFill>
        <p:spPr>
          <a:xfrm>
            <a:off x="7822266" y="533400"/>
            <a:ext cx="752475" cy="352425"/>
          </a:xfrm>
          <a:prstGeom prst="rect">
            <a:avLst/>
          </a:prstGeom>
        </p:spPr>
      </p:pic>
      <p:sp>
        <p:nvSpPr>
          <p:cNvPr id="9" name="Slide Number Placeholder 5"/>
          <p:cNvSpPr>
            <a:spLocks noGrp="1"/>
          </p:cNvSpPr>
          <p:nvPr>
            <p:ph type="sldNum" sz="quarter" idx="12"/>
          </p:nvPr>
        </p:nvSpPr>
        <p:spPr>
          <a:xfrm>
            <a:off x="8382000" y="1219200"/>
            <a:ext cx="53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41BE30-295D-C141-8AB7-0E6F8F25741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9780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415925" y="2756646"/>
            <a:ext cx="8308975" cy="3491753"/>
          </a:xfrm>
        </p:spPr>
        <p:txBody>
          <a:bodyPr>
            <a:normAutofit/>
          </a:bodyPr>
          <a:lstStyle>
            <a:lvl1pPr>
              <a:defRPr sz="20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A2CD7D-1E9F-FA43-A82C-7D02A4A6EDEF}" type="datetimeFigureOut">
              <a:rPr kumimoji="0" lang="en-US" sz="1000" b="0"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2/26/2018</a:t>
            </a:fld>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41BE30-295D-C141-8AB7-0E6F8F25741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3974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pic>
        <p:nvPicPr>
          <p:cNvPr id="8" name="Picture 7" descr="wireframeOverlay-TCFull.png"/>
          <p:cNvPicPr>
            <a:picLocks noChangeAspect="1"/>
          </p:cNvPicPr>
          <p:nvPr/>
        </p:nvPicPr>
        <p:blipFill>
          <a:blip r:embed="rId2"/>
          <a:srcRect l="-198711"/>
          <a:stretch>
            <a:fillRect/>
          </a:stretch>
        </p:blipFill>
        <p:spPr>
          <a:xfrm>
            <a:off x="177999" y="1179576"/>
            <a:ext cx="8788373" cy="5276088"/>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buClrTx/>
              <a:defRPr>
                <a:solidFill>
                  <a:schemeClr val="bg1"/>
                </a:solidFill>
              </a:defRPr>
            </a:lvl1pPr>
            <a:lvl2pPr>
              <a:buClr>
                <a:schemeClr val="bg1">
                  <a:lumMod val="75000"/>
                </a:schemeClr>
              </a:buClr>
              <a:defRPr>
                <a:solidFill>
                  <a:schemeClr val="bg1"/>
                </a:solidFill>
              </a:defRPr>
            </a:lvl2pPr>
            <a:lvl3pPr>
              <a:buClrTx/>
              <a:defRPr>
                <a:solidFill>
                  <a:schemeClr val="bg1"/>
                </a:solidFill>
              </a:defRPr>
            </a:lvl3pPr>
            <a:lvl4pPr>
              <a:buClr>
                <a:schemeClr val="bg1">
                  <a:lumMod val="75000"/>
                </a:schemeClr>
              </a:buClr>
              <a:defRPr>
                <a:solidFill>
                  <a:schemeClr val="bg1"/>
                </a:solidFill>
              </a:defRPr>
            </a:lvl4pPr>
            <a:lvl5pPr>
              <a:buClrTx/>
              <a:defRPr>
                <a:solidFill>
                  <a:schemeClr val="bg1"/>
                </a:solidFill>
              </a:defRPr>
            </a:lvl5pPr>
            <a:lvl6pPr>
              <a:buClr>
                <a:schemeClr val="bg1">
                  <a:lumMod val="75000"/>
                </a:schemeClr>
              </a:buClr>
              <a:defRPr lang="en-US" sz="1800" kern="1200" dirty="0" smtClean="0">
                <a:solidFill>
                  <a:schemeClr val="bg1"/>
                </a:solidFill>
                <a:latin typeface="+mn-lt"/>
                <a:ea typeface="+mn-ea"/>
                <a:cs typeface="+mn-cs"/>
              </a:defRPr>
            </a:lvl6pPr>
            <a:lvl7pPr>
              <a:buClr>
                <a:schemeClr val="bg1"/>
              </a:buClr>
              <a:defRPr lang="en-US" sz="1800" kern="1200" dirty="0" smtClean="0">
                <a:solidFill>
                  <a:schemeClr val="bg1"/>
                </a:solidFill>
                <a:latin typeface="+mn-lt"/>
                <a:ea typeface="+mn-ea"/>
                <a:cs typeface="+mn-cs"/>
              </a:defRPr>
            </a:lvl7pPr>
            <a:lvl8pPr>
              <a:buClr>
                <a:schemeClr val="bg1">
                  <a:lumMod val="75000"/>
                </a:schemeClr>
              </a:buClr>
              <a:defRPr lang="en-US" sz="1800" kern="1200" dirty="0" smtClean="0">
                <a:solidFill>
                  <a:schemeClr val="bg1"/>
                </a:solidFill>
                <a:latin typeface="+mn-lt"/>
                <a:ea typeface="+mn-ea"/>
                <a:cs typeface="+mn-cs"/>
              </a:defRPr>
            </a:lvl8pPr>
            <a:lvl9pPr>
              <a:buClr>
                <a:schemeClr val="bg1"/>
              </a:buClr>
              <a:defRPr sz="1800" kern="1200" dirty="0">
                <a:solidFill>
                  <a:schemeClr val="bg1"/>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A2CD7D-1E9F-FA43-A82C-7D02A4A6EDEF}" type="datetimeFigureOut">
              <a:rPr kumimoji="0" lang="en-US" sz="1000" b="0"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2/26/2018</a:t>
            </a:fld>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41BE30-295D-C141-8AB7-0E6F8F25741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67525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ireframeOverlay-SectionH.png"/>
          <p:cNvPicPr>
            <a:picLocks noChangeAspect="1"/>
          </p:cNvPicPr>
          <p:nvPr/>
        </p:nvPicPr>
        <p:blipFill>
          <a:blip r:embed="rId2"/>
          <a:srcRect r="-91875"/>
          <a:stretch>
            <a:fillRect/>
          </a:stretch>
        </p:blipFill>
        <p:spPr>
          <a:xfrm>
            <a:off x="182880" y="1179576"/>
            <a:ext cx="8785105" cy="5276088"/>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2133600" y="3429000"/>
            <a:ext cx="6591300" cy="1371600"/>
          </a:xfrm>
        </p:spPr>
        <p:txBody>
          <a:bodyPr anchor="b" anchorCtr="0"/>
          <a:lstStyle>
            <a:lvl1pPr algn="r">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2133600" y="4800599"/>
            <a:ext cx="6591300" cy="1066801"/>
          </a:xfrm>
        </p:spPr>
        <p:txBody>
          <a:bodyPr anchor="t" anchorCtr="0">
            <a:normAutofit/>
          </a:bodyPr>
          <a:lstStyle>
            <a:lvl1pPr marL="0" indent="0" algn="r">
              <a:spcBef>
                <a:spcPts val="30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A2CD7D-1E9F-FA43-A82C-7D02A4A6EDEF}" type="datetimeFigureOut">
              <a:rPr kumimoji="0" lang="en-US" sz="1000" b="0"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2/26/2018</a:t>
            </a:fld>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41BE30-295D-C141-8AB7-0E6F8F25741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82840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16859"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73214"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A2CD7D-1E9F-FA43-A82C-7D02A4A6EDEF}" type="datetimeFigureOut">
              <a:rPr kumimoji="0" lang="en-US" sz="1000" b="0"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2/26/2018</a:t>
            </a:fld>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41BE30-295D-C141-8AB7-0E6F8F25741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32629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16859"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6859"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73752"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752"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A2CD7D-1E9F-FA43-A82C-7D02A4A6EDEF}" type="datetimeFigureOut">
              <a:rPr kumimoji="0" lang="en-US" sz="1000" b="0"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2/26/2018</a:t>
            </a:fld>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41BE30-295D-C141-8AB7-0E6F8F25741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27060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A2CD7D-1E9F-FA43-A82C-7D02A4A6EDEF}" type="datetimeFigureOut">
              <a:rPr kumimoji="0" lang="en-US" sz="1000" b="0"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2/26/2018</a:t>
            </a:fld>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41BE30-295D-C141-8AB7-0E6F8F25741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51138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A2CD7D-1E9F-FA43-A82C-7D02A4A6EDEF}" type="datetimeFigureOut">
              <a:rPr kumimoji="0" lang="en-US" sz="1000" b="0"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2/26/2018</a:t>
            </a:fld>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41BE30-295D-C141-8AB7-0E6F8F25741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97057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D8E435-0911-4B01-911C-247BF699965E}" type="slidenum">
              <a:rPr lang="en-US" altLang="en-US"/>
              <a:pPr>
                <a:defRPr/>
              </a:pPr>
              <a:t>‹#›</a:t>
            </a:fld>
            <a:endParaRPr lang="en-US" altLang="en-US"/>
          </a:p>
        </p:txBody>
      </p:sp>
    </p:spTree>
    <p:extLst>
      <p:ext uri="{BB962C8B-B14F-4D97-AF65-F5344CB8AC3E}">
        <p14:creationId xmlns:p14="http://schemas.microsoft.com/office/powerpoint/2010/main" val="2111698940"/>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wireframeOverlay-ContentCap.png"/>
          <p:cNvPicPr>
            <a:picLocks noChangeAspect="1"/>
          </p:cNvPicPr>
          <p:nvPr/>
        </p:nvPicPr>
        <p:blipFill>
          <a:blip r:embed="rId2"/>
          <a:srcRect b="-135871"/>
          <a:stretch>
            <a:fillRect/>
          </a:stretch>
        </p:blipFill>
        <p:spPr>
          <a:xfrm>
            <a:off x="182880" y="1179575"/>
            <a:ext cx="4228522" cy="5274037"/>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3697941" cy="1162050"/>
          </a:xfrm>
        </p:spPr>
        <p:txBody>
          <a:bodyPr anchor="b"/>
          <a:lstStyle>
            <a:lvl1pPr algn="l">
              <a:defRPr sz="28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612341" y="1600200"/>
            <a:ext cx="4101353" cy="4652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16859" y="2837329"/>
            <a:ext cx="3697941" cy="3415834"/>
          </a:xfrm>
        </p:spPr>
        <p:txBody>
          <a:bodyPr vert="horz" lIns="91440" tIns="45720" rIns="91440" bIns="45720" rtlCol="0">
            <a:normAutofit/>
          </a:bodyPr>
          <a:lstStyle>
            <a:lvl1pPr marL="0" indent="0">
              <a:spcBef>
                <a:spcPts val="600"/>
              </a:spcBef>
              <a:buNone/>
              <a:defRPr sz="1600"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tx1">
                  <a:lumMod val="50000"/>
                  <a:lumOff val="50000"/>
                </a:schemeClr>
              </a:buClr>
              <a:buSzPct val="7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A2CD7D-1E9F-FA43-A82C-7D02A4A6EDEF}" type="datetimeFigureOut">
              <a:rPr kumimoji="0" lang="en-US" sz="1000" b="0"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2/26/2018</a:t>
            </a:fld>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41BE30-295D-C141-8AB7-0E6F8F25741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01810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416859" y="1466850"/>
            <a:ext cx="8308039" cy="1128432"/>
          </a:xfr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007224" y="2623296"/>
            <a:ext cx="4717676" cy="38312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30213" y="2770187"/>
            <a:ext cx="3429093" cy="3576825"/>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A2CD7D-1E9F-FA43-A82C-7D02A4A6EDEF}" type="datetimeFigureOut">
              <a:rPr kumimoji="0" lang="en-US" sz="1000" b="0"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2/26/2018</a:t>
            </a:fld>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41BE30-295D-C141-8AB7-0E6F8F25741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65084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182880"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4313891" cy="1162050"/>
          </a:xfrm>
        </p:spPr>
        <p:txBody>
          <a:bodyPr anchor="b"/>
          <a:lstStyle>
            <a:lvl1pPr algn="l">
              <a:defRPr sz="2800" b="0">
                <a:solidFill>
                  <a:schemeClr val="bg1"/>
                </a:solidFill>
              </a:defRPr>
            </a:lvl1pPr>
          </a:lstStyle>
          <a:p>
            <a:r>
              <a:rPr lang="en-US" smtClean="0"/>
              <a:t>Click to edit Master title style</a:t>
            </a:r>
            <a:endParaRPr dirty="0"/>
          </a:p>
        </p:txBody>
      </p:sp>
      <p:sp>
        <p:nvSpPr>
          <p:cNvPr id="4" name="Text Placeholder 3"/>
          <p:cNvSpPr>
            <a:spLocks noGrp="1"/>
          </p:cNvSpPr>
          <p:nvPr>
            <p:ph type="body" sz="half" idx="2"/>
          </p:nvPr>
        </p:nvSpPr>
        <p:spPr>
          <a:xfrm>
            <a:off x="416859"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A2CD7D-1E9F-FA43-A82C-7D02A4A6EDEF}" type="datetimeFigureOut">
              <a:rPr kumimoji="0" lang="en-US" sz="1000" b="0"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2/26/2018</a:t>
            </a:fld>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11" name="Picture Placeholder 10"/>
          <p:cNvSpPr>
            <a:spLocks noGrp="1"/>
          </p:cNvSpPr>
          <p:nvPr>
            <p:ph type="pic" sz="quarter" idx="13"/>
          </p:nvPr>
        </p:nvSpPr>
        <p:spPr>
          <a:xfrm>
            <a:off x="5298140" y="1169894"/>
            <a:ext cx="3671047" cy="5276088"/>
          </a:xfr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2352363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82880" y="1169894"/>
            <a:ext cx="8787384" cy="2106706"/>
          </a:xfrm>
        </p:spPr>
        <p:txBody>
          <a:bodyPr/>
          <a:lstStyle>
            <a:lvl1pPr>
              <a:buNone/>
              <a:defRPr/>
            </a:lvl1pPr>
          </a:lstStyle>
          <a:p>
            <a:r>
              <a:rPr lang="en-US" smtClean="0"/>
              <a:t>Drag picture to placeholder or click icon to add</a:t>
            </a:r>
            <a:endParaRPr/>
          </a:p>
        </p:txBody>
      </p:sp>
      <p:sp>
        <p:nvSpPr>
          <p:cNvPr id="10" name="Rectangle 9"/>
          <p:cNvSpPr/>
          <p:nvPr/>
        </p:nvSpPr>
        <p:spPr>
          <a:xfrm>
            <a:off x="182880" y="3281082"/>
            <a:ext cx="8787384" cy="3174582"/>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16859" y="3329268"/>
            <a:ext cx="8346141" cy="1014132"/>
          </a:xfrm>
        </p:spPr>
        <p:txBody>
          <a:bodyPr anchor="b"/>
          <a:lstStyle>
            <a:lvl1pPr algn="l">
              <a:defRPr sz="3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6859" y="4343399"/>
            <a:ext cx="8346141" cy="1909763"/>
          </a:xfrm>
        </p:spPr>
        <p:txBody>
          <a:bodyPr>
            <a:normAutofit/>
          </a:bodyPr>
          <a:lstStyle>
            <a:lvl1pPr marL="0" indent="0">
              <a:lnSpc>
                <a:spcPct val="110000"/>
              </a:lnSpc>
              <a:spcBef>
                <a:spcPts val="600"/>
              </a:spcBef>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A2CD7D-1E9F-FA43-A82C-7D02A4A6EDEF}" type="datetimeFigureOut">
              <a:rPr kumimoji="0" lang="en-US" sz="1000" b="0"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2/26/2018</a:t>
            </a:fld>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Tree>
    <p:extLst>
      <p:ext uri="{BB962C8B-B14F-4D97-AF65-F5344CB8AC3E}">
        <p14:creationId xmlns:p14="http://schemas.microsoft.com/office/powerpoint/2010/main" val="1752237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3835212"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91000" y="1680882"/>
            <a:ext cx="4313891" cy="1162050"/>
          </a:xfrm>
        </p:spPr>
        <p:txBody>
          <a:bodyPr anchor="b"/>
          <a:lstStyle>
            <a:lvl1pPr algn="l">
              <a:defRPr sz="28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91000"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A2CD7D-1E9F-FA43-A82C-7D02A4A6EDEF}" type="datetimeFigureOut">
              <a:rPr kumimoji="0" lang="en-US" sz="1000" b="0"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2/26/2018</a:t>
            </a:fld>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8" name="Picture Placeholder 10"/>
          <p:cNvSpPr>
            <a:spLocks noGrp="1"/>
          </p:cNvSpPr>
          <p:nvPr>
            <p:ph type="pic" sz="quarter" idx="14"/>
          </p:nvPr>
        </p:nvSpPr>
        <p:spPr>
          <a:xfrm>
            <a:off x="182880" y="1179576"/>
            <a:ext cx="3671047" cy="2205318"/>
          </a:xfrm>
        </p:spPr>
        <p:txBody>
          <a:bodyPr/>
          <a:lstStyle>
            <a:lvl1pPr>
              <a:buNone/>
              <a:defRPr/>
            </a:lvl1pPr>
          </a:lstStyle>
          <a:p>
            <a:r>
              <a:rPr lang="en-US" smtClean="0"/>
              <a:t>Drag picture to placeholder or click icon to add</a:t>
            </a:r>
            <a:endParaRPr/>
          </a:p>
        </p:txBody>
      </p:sp>
      <p:sp>
        <p:nvSpPr>
          <p:cNvPr id="10" name="Picture Placeholder 10"/>
          <p:cNvSpPr>
            <a:spLocks noGrp="1"/>
          </p:cNvSpPr>
          <p:nvPr>
            <p:ph type="pic" sz="quarter" idx="15"/>
          </p:nvPr>
        </p:nvSpPr>
        <p:spPr>
          <a:xfrm>
            <a:off x="2015983" y="3383280"/>
            <a:ext cx="1837944" cy="3072384"/>
          </a:xfrm>
        </p:spPr>
        <p:txBody>
          <a:bodyPr/>
          <a:lstStyle>
            <a:lvl1pPr>
              <a:buNone/>
              <a:defRPr/>
            </a:lvl1pPr>
          </a:lstStyle>
          <a:p>
            <a:r>
              <a:rPr lang="en-US" smtClean="0"/>
              <a:t>Drag picture to placeholder or click icon to add</a:t>
            </a:r>
            <a:endParaRPr/>
          </a:p>
        </p:txBody>
      </p:sp>
      <p:sp>
        <p:nvSpPr>
          <p:cNvPr id="12" name="Picture Placeholder 10"/>
          <p:cNvSpPr>
            <a:spLocks noGrp="1"/>
          </p:cNvSpPr>
          <p:nvPr>
            <p:ph type="pic" sz="quarter" idx="16"/>
          </p:nvPr>
        </p:nvSpPr>
        <p:spPr>
          <a:xfrm>
            <a:off x="182880" y="3383280"/>
            <a:ext cx="1837944" cy="3072384"/>
          </a:xfrm>
        </p:spPr>
        <p:txBody>
          <a:bodyPr/>
          <a:lstStyle>
            <a:lvl1pPr>
              <a:buNone/>
              <a:defRPr/>
            </a:lvl1pPr>
          </a:lstStyle>
          <a:p>
            <a:r>
              <a:rPr lang="en-US" smtClean="0"/>
              <a:t>Drag picture to placeholder or click icon to add</a:t>
            </a:r>
            <a:endParaRPr/>
          </a:p>
        </p:txBody>
      </p:sp>
      <p:sp>
        <p:nvSpPr>
          <p:cNvPr id="13" name="Slide Number Placeholder 5"/>
          <p:cNvSpPr>
            <a:spLocks noGrp="1"/>
          </p:cNvSpPr>
          <p:nvPr>
            <p:ph type="sldNum" sz="quarter" idx="12"/>
          </p:nvPr>
        </p:nvSpPr>
        <p:spPr>
          <a:xfrm>
            <a:off x="8382000" y="1219200"/>
            <a:ext cx="53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41BE30-295D-C141-8AB7-0E6F8F25741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42688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A2CD7D-1E9F-FA43-A82C-7D02A4A6EDEF}" type="datetimeFigureOut">
              <a:rPr kumimoji="0" lang="en-US" sz="1000" b="0"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2/26/2018</a:t>
            </a:fld>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41BE30-295D-C141-8AB7-0E6F8F25741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11594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wireframeOverlay-VerticalTC.png"/>
          <p:cNvPicPr>
            <a:picLocks noChangeAspect="1"/>
          </p:cNvPicPr>
          <p:nvPr/>
        </p:nvPicPr>
        <p:blipFill>
          <a:blip r:embed="rId2"/>
          <a:srcRect t="-93650"/>
          <a:stretch>
            <a:fillRect/>
          </a:stretch>
        </p:blipFill>
        <p:spPr>
          <a:xfrm>
            <a:off x="7445188" y="1178128"/>
            <a:ext cx="1524000" cy="5275339"/>
          </a:xfrm>
          <a:prstGeom prst="rect">
            <a:avLst/>
          </a:prstGeom>
          <a:gradFill>
            <a:gsLst>
              <a:gs pos="0">
                <a:schemeClr val="tx2"/>
              </a:gs>
              <a:gs pos="100000">
                <a:schemeClr val="bg2"/>
              </a:gs>
            </a:gsLst>
            <a:lin ang="5400000" scaled="0"/>
          </a:gradFill>
        </p:spPr>
      </p:pic>
      <p:sp>
        <p:nvSpPr>
          <p:cNvPr id="2" name="Vertical Title 1"/>
          <p:cNvSpPr>
            <a:spLocks noGrp="1"/>
          </p:cNvSpPr>
          <p:nvPr>
            <p:ph type="title" orient="vert"/>
          </p:nvPr>
        </p:nvSpPr>
        <p:spPr>
          <a:xfrm>
            <a:off x="7440705" y="1398494"/>
            <a:ext cx="1447800" cy="484990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17513" y="1398494"/>
            <a:ext cx="6669087" cy="4849906"/>
          </a:xfrm>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A2CD7D-1E9F-FA43-A82C-7D02A4A6EDEF}" type="datetimeFigureOut">
              <a:rPr kumimoji="0" lang="en-US" sz="1000" b="0"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2/26/2018</a:t>
            </a:fld>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41BE30-295D-C141-8AB7-0E6F8F25741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722154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Closi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A2CD7D-1E9F-FA43-A82C-7D02A4A6EDEF}" type="datetimeFigureOut">
              <a:rPr kumimoji="0" lang="en-US" sz="1000" b="0"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2/26/2018</a:t>
            </a:fld>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41BE30-295D-C141-8AB7-0E6F8F25741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p:nvSpPr>
        <p:spPr>
          <a:xfrm>
            <a:off x="182880" y="1179576"/>
            <a:ext cx="8787384" cy="5276088"/>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DirectionalButtons-LeftOnlyOnly.png"/>
          <p:cNvPicPr>
            <a:picLocks noChangeAspect="1"/>
          </p:cNvPicPr>
          <p:nvPr/>
        </p:nvPicPr>
        <p:blipFill>
          <a:blip r:embed="rId2"/>
          <a:stretch>
            <a:fillRect/>
          </a:stretch>
        </p:blipFill>
        <p:spPr>
          <a:xfrm>
            <a:off x="7837488" y="538163"/>
            <a:ext cx="752475" cy="352425"/>
          </a:xfrm>
          <a:prstGeom prst="rect">
            <a:avLst/>
          </a:prstGeom>
        </p:spPr>
      </p:pic>
    </p:spTree>
    <p:extLst>
      <p:ext uri="{BB962C8B-B14F-4D97-AF65-F5344CB8AC3E}">
        <p14:creationId xmlns:p14="http://schemas.microsoft.com/office/powerpoint/2010/main" val="303682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485900" y="4021138"/>
            <a:ext cx="6172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52168A-56DD-4ACE-AFAF-0F35EAF6AC7C}" type="slidenum">
              <a:rPr lang="en-US" altLang="en-US"/>
              <a:pPr>
                <a:defRPr/>
              </a:pPr>
              <a:t>‹#›</a:t>
            </a:fld>
            <a:endParaRPr lang="en-US" altLang="en-US"/>
          </a:p>
        </p:txBody>
      </p:sp>
    </p:spTree>
    <p:extLst>
      <p:ext uri="{BB962C8B-B14F-4D97-AF65-F5344CB8AC3E}">
        <p14:creationId xmlns:p14="http://schemas.microsoft.com/office/powerpoint/2010/main" val="3381663203"/>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1A1DC1-42CE-4692-9ECC-24EB2FDCD4F2}" type="slidenum">
              <a:rPr lang="en-US" altLang="en-US"/>
              <a:pPr>
                <a:defRPr/>
              </a:pPr>
              <a:t>‹#›</a:t>
            </a:fld>
            <a:endParaRPr lang="en-US" altLang="en-US"/>
          </a:p>
        </p:txBody>
      </p:sp>
    </p:spTree>
    <p:extLst>
      <p:ext uri="{BB962C8B-B14F-4D97-AF65-F5344CB8AC3E}">
        <p14:creationId xmlns:p14="http://schemas.microsoft.com/office/powerpoint/2010/main" val="1821387763"/>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CD081D-4E66-49AE-80AF-7D13EA1F119A}" type="slidenum">
              <a:rPr lang="en-US" altLang="en-US"/>
              <a:pPr>
                <a:defRPr/>
              </a:pPr>
              <a:t>‹#›</a:t>
            </a:fld>
            <a:endParaRPr lang="en-US" altLang="en-US"/>
          </a:p>
        </p:txBody>
      </p:sp>
    </p:spTree>
    <p:extLst>
      <p:ext uri="{BB962C8B-B14F-4D97-AF65-F5344CB8AC3E}">
        <p14:creationId xmlns:p14="http://schemas.microsoft.com/office/powerpoint/2010/main" val="4129729444"/>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63B1FE9-0612-4FAB-9010-F9CA0944F1F0}" type="slidenum">
              <a:rPr lang="en-US" altLang="en-US"/>
              <a:pPr>
                <a:defRPr/>
              </a:pPr>
              <a:t>‹#›</a:t>
            </a:fld>
            <a:endParaRPr lang="en-US" altLang="en-US"/>
          </a:p>
        </p:txBody>
      </p:sp>
    </p:spTree>
    <p:extLst>
      <p:ext uri="{BB962C8B-B14F-4D97-AF65-F5344CB8AC3E}">
        <p14:creationId xmlns:p14="http://schemas.microsoft.com/office/powerpoint/2010/main" val="379709061"/>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7A54DD9-74A7-4779-96BE-84B56ED6BCDB}" type="slidenum">
              <a:rPr lang="en-US" altLang="en-US"/>
              <a:pPr>
                <a:defRPr/>
              </a:pPr>
              <a:t>‹#›</a:t>
            </a:fld>
            <a:endParaRPr lang="en-US" altLang="en-US"/>
          </a:p>
        </p:txBody>
      </p:sp>
    </p:spTree>
    <p:extLst>
      <p:ext uri="{BB962C8B-B14F-4D97-AF65-F5344CB8AC3E}">
        <p14:creationId xmlns:p14="http://schemas.microsoft.com/office/powerpoint/2010/main" val="2073209356"/>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6F1190-DBB7-4300-B922-A995FDC57BCB}" type="slidenum">
              <a:rPr lang="en-US" altLang="en-US"/>
              <a:pPr>
                <a:defRPr/>
              </a:pPr>
              <a:t>‹#›</a:t>
            </a:fld>
            <a:endParaRPr lang="en-US" altLang="en-US"/>
          </a:p>
        </p:txBody>
      </p:sp>
    </p:spTree>
    <p:extLst>
      <p:ext uri="{BB962C8B-B14F-4D97-AF65-F5344CB8AC3E}">
        <p14:creationId xmlns:p14="http://schemas.microsoft.com/office/powerpoint/2010/main" val="2115310763"/>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5FD44E-F8A6-45C0-A64D-292867A0B424}" type="slidenum">
              <a:rPr lang="en-US" altLang="en-US"/>
              <a:pPr>
                <a:defRPr/>
              </a:pPr>
              <a:t>‹#›</a:t>
            </a:fld>
            <a:endParaRPr lang="en-US" altLang="en-US"/>
          </a:p>
        </p:txBody>
      </p:sp>
    </p:spTree>
    <p:extLst>
      <p:ext uri="{BB962C8B-B14F-4D97-AF65-F5344CB8AC3E}">
        <p14:creationId xmlns:p14="http://schemas.microsoft.com/office/powerpoint/2010/main" val="2230965138"/>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563" y="182563"/>
            <a:ext cx="8778875" cy="64928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7" name="Title Placeholder 1"/>
          <p:cNvSpPr>
            <a:spLocks noGrp="1"/>
          </p:cNvSpPr>
          <p:nvPr>
            <p:ph type="title"/>
          </p:nvPr>
        </p:nvSpPr>
        <p:spPr bwMode="auto">
          <a:xfrm>
            <a:off x="857250" y="609600"/>
            <a:ext cx="740727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857250" y="2057400"/>
            <a:ext cx="7404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57250" y="6224588"/>
            <a:ext cx="1746250" cy="365125"/>
          </a:xfrm>
          <a:prstGeom prst="rect">
            <a:avLst/>
          </a:prstGeom>
        </p:spPr>
        <p:txBody>
          <a:bodyPr vert="horz" lIns="91440" tIns="45720" rIns="91440" bIns="45720" rtlCol="0" anchor="ctr"/>
          <a:lstStyle>
            <a:lvl1pPr algn="l">
              <a:defRPr sz="1000">
                <a:solidFill>
                  <a:schemeClr val="accent1"/>
                </a:solidFill>
              </a:defRPr>
            </a:lvl1pPr>
          </a:lstStyle>
          <a:p>
            <a:pPr>
              <a:defRPr/>
            </a:pPr>
            <a:endParaRPr lang="en-US"/>
          </a:p>
        </p:txBody>
      </p:sp>
      <p:sp>
        <p:nvSpPr>
          <p:cNvPr id="5" name="Footer Placeholder 4"/>
          <p:cNvSpPr>
            <a:spLocks noGrp="1"/>
          </p:cNvSpPr>
          <p:nvPr>
            <p:ph type="ftr" sz="quarter" idx="3"/>
          </p:nvPr>
        </p:nvSpPr>
        <p:spPr>
          <a:xfrm>
            <a:off x="2962275" y="6224588"/>
            <a:ext cx="3538538" cy="365125"/>
          </a:xfrm>
          <a:prstGeom prst="rect">
            <a:avLst/>
          </a:prstGeom>
        </p:spPr>
        <p:txBody>
          <a:bodyPr vert="horz" lIns="91440" tIns="45720" rIns="91440" bIns="45720" rtlCol="0" anchor="ctr"/>
          <a:lstStyle>
            <a:lvl1pPr algn="ctr">
              <a:defRPr sz="1000">
                <a:solidFill>
                  <a:schemeClr val="accent1"/>
                </a:solidFill>
              </a:defRPr>
            </a:lvl1pPr>
          </a:lstStyle>
          <a:p>
            <a:pPr>
              <a:defRPr/>
            </a:pPr>
            <a:endParaRPr lang="en-US"/>
          </a:p>
        </p:txBody>
      </p:sp>
      <p:sp>
        <p:nvSpPr>
          <p:cNvPr id="6" name="Slide Number Placeholder 5"/>
          <p:cNvSpPr>
            <a:spLocks noGrp="1"/>
          </p:cNvSpPr>
          <p:nvPr>
            <p:ph type="sldNum" sz="quarter" idx="4"/>
          </p:nvPr>
        </p:nvSpPr>
        <p:spPr>
          <a:xfrm>
            <a:off x="6997700" y="6224588"/>
            <a:ext cx="1279525" cy="365125"/>
          </a:xfrm>
          <a:prstGeom prst="rect">
            <a:avLst/>
          </a:prstGeom>
        </p:spPr>
        <p:txBody>
          <a:bodyPr vert="horz" lIns="91440" tIns="45720" rIns="91440" bIns="45720" rtlCol="0" anchor="ctr"/>
          <a:lstStyle>
            <a:lvl1pPr algn="r">
              <a:defRPr sz="1000">
                <a:solidFill>
                  <a:schemeClr val="accent1"/>
                </a:solidFill>
              </a:defRPr>
            </a:lvl1pPr>
          </a:lstStyle>
          <a:p>
            <a:pPr>
              <a:defRPr/>
            </a:pPr>
            <a:fld id="{80D735C0-8A91-4805-9648-F8913783A50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5" r:id="rId1"/>
    <p:sldLayoutId id="2147483806" r:id="rId2"/>
    <p:sldLayoutId id="214748381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p:dissolve/>
  </p:transition>
  <p:timing>
    <p:tnLst>
      <p:par>
        <p:cTn id="1" dur="indefinite" restart="never" nodeType="tmRoot"/>
      </p:par>
    </p:tnLst>
  </p:timing>
  <p:txStyles>
    <p:titleStyle>
      <a:lvl1pPr algn="l" defTabSz="685800" rtl="0" eaLnBrk="0" fontAlgn="base" hangingPunct="0">
        <a:lnSpc>
          <a:spcPct val="90000"/>
        </a:lnSpc>
        <a:spcBef>
          <a:spcPct val="0"/>
        </a:spcBef>
        <a:spcAft>
          <a:spcPct val="0"/>
        </a:spcAft>
        <a:defRPr sz="4000" kern="1200">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2pPr>
      <a:lvl3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3pPr>
      <a:lvl4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4pPr>
      <a:lvl5pPr algn="l" defTabSz="685800" rtl="0" eaLnBrk="0" fontAlgn="base" hangingPunct="0">
        <a:lnSpc>
          <a:spcPct val="90000"/>
        </a:lnSpc>
        <a:spcBef>
          <a:spcPct val="0"/>
        </a:spcBef>
        <a:spcAft>
          <a:spcPct val="0"/>
        </a:spcAft>
        <a:defRPr sz="4000">
          <a:solidFill>
            <a:schemeClr val="accent1"/>
          </a:solidFill>
          <a:latin typeface="Corbel" panose="020B0503020204020204" pitchFamily="34" charset="0"/>
        </a:defRPr>
      </a:lvl5pPr>
      <a:lvl6pPr marL="457200" algn="l" defTabSz="685800" rtl="0" fontAlgn="base">
        <a:lnSpc>
          <a:spcPct val="90000"/>
        </a:lnSpc>
        <a:spcBef>
          <a:spcPct val="0"/>
        </a:spcBef>
        <a:spcAft>
          <a:spcPct val="0"/>
        </a:spcAft>
        <a:defRPr sz="4000">
          <a:solidFill>
            <a:schemeClr val="accent1"/>
          </a:solidFill>
          <a:latin typeface="Corbel" panose="020B0503020204020204" pitchFamily="34" charset="0"/>
        </a:defRPr>
      </a:lvl6pPr>
      <a:lvl7pPr marL="914400" algn="l" defTabSz="685800" rtl="0" fontAlgn="base">
        <a:lnSpc>
          <a:spcPct val="90000"/>
        </a:lnSpc>
        <a:spcBef>
          <a:spcPct val="0"/>
        </a:spcBef>
        <a:spcAft>
          <a:spcPct val="0"/>
        </a:spcAft>
        <a:defRPr sz="4000">
          <a:solidFill>
            <a:schemeClr val="accent1"/>
          </a:solidFill>
          <a:latin typeface="Corbel" panose="020B0503020204020204" pitchFamily="34" charset="0"/>
        </a:defRPr>
      </a:lvl7pPr>
      <a:lvl8pPr marL="1371600" algn="l" defTabSz="685800" rtl="0" fontAlgn="base">
        <a:lnSpc>
          <a:spcPct val="90000"/>
        </a:lnSpc>
        <a:spcBef>
          <a:spcPct val="0"/>
        </a:spcBef>
        <a:spcAft>
          <a:spcPct val="0"/>
        </a:spcAft>
        <a:defRPr sz="4000">
          <a:solidFill>
            <a:schemeClr val="accent1"/>
          </a:solidFill>
          <a:latin typeface="Corbel" panose="020B0503020204020204" pitchFamily="34" charset="0"/>
        </a:defRPr>
      </a:lvl8pPr>
      <a:lvl9pPr marL="1828800" algn="l" defTabSz="685800" rtl="0" fontAlgn="base">
        <a:lnSpc>
          <a:spcPct val="90000"/>
        </a:lnSpc>
        <a:spcBef>
          <a:spcPct val="0"/>
        </a:spcBef>
        <a:spcAft>
          <a:spcPct val="0"/>
        </a:spcAft>
        <a:defRPr sz="4000">
          <a:solidFill>
            <a:schemeClr val="accent1"/>
          </a:solidFill>
          <a:latin typeface="Corbel" panose="020B0503020204020204" pitchFamily="34" charset="0"/>
        </a:defRPr>
      </a:lvl9pPr>
    </p:titleStyle>
    <p:bodyStyle>
      <a:lvl1pPr marL="171450" indent="-136525" algn="l" defTabSz="685800" rtl="0" eaLnBrk="0" fontAlgn="base" hangingPunct="0">
        <a:lnSpc>
          <a:spcPct val="90000"/>
        </a:lnSpc>
        <a:spcBef>
          <a:spcPts val="1000"/>
        </a:spcBef>
        <a:spcAft>
          <a:spcPct val="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kern="1200">
          <a:solidFill>
            <a:schemeClr val="accent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400" kern="1200">
          <a:solidFill>
            <a:schemeClr val="accent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456765"/>
            <a:ext cx="8308975"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15925" y="2770188"/>
            <a:ext cx="8308975" cy="34782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50105" y="6454588"/>
            <a:ext cx="2398059" cy="228600"/>
          </a:xfrm>
          <a:prstGeom prst="rect">
            <a:avLst/>
          </a:prstGeom>
        </p:spPr>
        <p:txBody>
          <a:bodyPr vert="horz" lIns="91440" tIns="45720" rIns="91440" bIns="45720" rtlCol="0" anchor="ctr"/>
          <a:lstStyle>
            <a:lvl1pPr algn="r">
              <a:defRPr sz="1000">
                <a:solidFill>
                  <a:schemeClr val="tx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EA2CD7D-1E9F-FA43-A82C-7D02A4A6EDEF}" type="datetimeFigureOut">
              <a:rPr kumimoji="0" lang="en-US" sz="1000" b="0" i="0" u="none" strike="noStrike" kern="1200" cap="none" spc="0" normalizeH="0" baseline="0" noProof="0" smtClean="0">
                <a:ln>
                  <a:noFill/>
                </a:ln>
                <a:solidFill>
                  <a:prstClr val="black">
                    <a:lumMod val="75000"/>
                    <a:lumOff val="2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2/26/2018</a:t>
            </a:fld>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259976" y="6454588"/>
            <a:ext cx="3657600" cy="228600"/>
          </a:xfrm>
          <a:prstGeom prst="rect">
            <a:avLst/>
          </a:prstGeom>
        </p:spPr>
        <p:txBody>
          <a:bodyPr vert="horz" lIns="91440" tIns="45720" rIns="91440" bIns="45720" rtlCol="0" anchor="ctr"/>
          <a:lstStyle>
            <a:lvl1pPr algn="l">
              <a:defRPr sz="1000">
                <a:solidFill>
                  <a:schemeClr val="tx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382000" y="1219200"/>
            <a:ext cx="5334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E41BE30-295D-C141-8AB7-0E6F8F25741A}"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descr="HomeButton.png">
            <a:hlinkClick r:id="" action="ppaction://hlinkshowjump?jump=firstslide"/>
          </p:cNvPr>
          <p:cNvPicPr>
            <a:picLocks noChangeAspect="1"/>
          </p:cNvPicPr>
          <p:nvPr/>
        </p:nvPicPr>
        <p:blipFill>
          <a:blip r:embed="rId18"/>
          <a:stretch>
            <a:fillRect/>
          </a:stretch>
        </p:blipFill>
        <p:spPr>
          <a:xfrm>
            <a:off x="552450" y="526116"/>
            <a:ext cx="457200" cy="352425"/>
          </a:xfrm>
          <a:prstGeom prst="rect">
            <a:avLst/>
          </a:prstGeom>
        </p:spPr>
      </p:pic>
      <p:pic>
        <p:nvPicPr>
          <p:cNvPr id="10" name="Picture 9" descr="DirectionalButtons-Full.png"/>
          <p:cNvPicPr>
            <a:picLocks noChangeAspect="1"/>
          </p:cNvPicPr>
          <p:nvPr/>
        </p:nvPicPr>
        <p:blipFill>
          <a:blip r:embed="rId19"/>
          <a:stretch>
            <a:fillRect/>
          </a:stretch>
        </p:blipFill>
        <p:spPr>
          <a:xfrm>
            <a:off x="7826188" y="526116"/>
            <a:ext cx="752475" cy="352425"/>
          </a:xfrm>
          <a:prstGeom prst="rect">
            <a:avLst/>
          </a:prstGeom>
        </p:spPr>
      </p:pic>
    </p:spTree>
    <p:extLst>
      <p:ext uri="{BB962C8B-B14F-4D97-AF65-F5344CB8AC3E}">
        <p14:creationId xmlns:p14="http://schemas.microsoft.com/office/powerpoint/2010/main" val="164636339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spcBef>
          <a:spcPts val="2000"/>
        </a:spcBef>
        <a:buClr>
          <a:schemeClr val="tx1">
            <a:lumMod val="50000"/>
            <a:lumOff val="50000"/>
          </a:schemeClr>
        </a:buClr>
        <a:buSzPct val="70000"/>
        <a:buFont typeface="Wingdings" pitchFamily="2" charset="2"/>
        <a:buChar char="l"/>
        <a:defRPr sz="20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30388"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7400"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youtube.com/watch?v=4U9Yl5CXvcQ"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X77GTech3Oo"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0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3"/>
          <p:cNvSpPr>
            <a:spLocks noGrp="1" noChangeArrowheads="1"/>
          </p:cNvSpPr>
          <p:nvPr>
            <p:ph idx="1"/>
          </p:nvPr>
        </p:nvSpPr>
        <p:spPr>
          <a:xfrm>
            <a:off x="-838200" y="-76200"/>
            <a:ext cx="9525000" cy="6324600"/>
          </a:xfrm>
        </p:spPr>
        <p:txBody>
          <a:bodyPr rtlCol="0">
            <a:normAutofit fontScale="85000" lnSpcReduction="10000"/>
          </a:bodyPr>
          <a:lstStyle/>
          <a:p>
            <a:pPr indent="-137160" eaLnBrk="1" fontAlgn="auto" hangingPunct="1">
              <a:spcAft>
                <a:spcPts val="0"/>
              </a:spcAft>
              <a:buFontTx/>
              <a:buNone/>
              <a:defRPr/>
            </a:pPr>
            <a:r>
              <a:rPr lang="en-US" altLang="en-US" sz="4400" b="1" i="1" dirty="0" smtClean="0">
                <a:solidFill>
                  <a:srgbClr val="FFFF00"/>
                </a:solidFill>
              </a:rPr>
              <a:t>       </a:t>
            </a:r>
          </a:p>
          <a:p>
            <a:pPr indent="-137160" eaLnBrk="1" fontAlgn="auto" hangingPunct="1">
              <a:spcAft>
                <a:spcPts val="0"/>
              </a:spcAft>
              <a:buFontTx/>
              <a:buNone/>
              <a:defRPr/>
            </a:pPr>
            <a:r>
              <a:rPr lang="en-US" altLang="en-US" sz="4400" b="1" i="1" dirty="0" smtClean="0">
                <a:solidFill>
                  <a:srgbClr val="FFFF00"/>
                </a:solidFill>
              </a:rPr>
              <a:t>         </a:t>
            </a:r>
            <a:r>
              <a:rPr lang="en-US" altLang="en-US" sz="4300" b="1" i="1" dirty="0" smtClean="0">
                <a:solidFill>
                  <a:srgbClr val="FFFF00"/>
                </a:solidFill>
                <a:latin typeface="Calibri" panose="020F0502020204030204" pitchFamily="34" charset="0"/>
              </a:rPr>
              <a:t>WAGES: How to </a:t>
            </a:r>
            <a:r>
              <a:rPr lang="en-US" altLang="en-US" sz="4300" b="1" i="1" dirty="0">
                <a:solidFill>
                  <a:srgbClr val="FFFF00"/>
                </a:solidFill>
                <a:latin typeface="Calibri" panose="020F0502020204030204" pitchFamily="34" charset="0"/>
              </a:rPr>
              <a:t>p</a:t>
            </a:r>
            <a:r>
              <a:rPr lang="en-US" altLang="en-US" sz="4300" b="1" i="1" dirty="0" smtClean="0">
                <a:solidFill>
                  <a:srgbClr val="FFFF00"/>
                </a:solidFill>
                <a:latin typeface="Calibri" panose="020F0502020204030204" pitchFamily="34" charset="0"/>
              </a:rPr>
              <a:t>ut them in your pocket</a:t>
            </a:r>
          </a:p>
          <a:p>
            <a:pPr indent="-137160" algn="ctr" eaLnBrk="1" fontAlgn="auto" hangingPunct="1">
              <a:spcAft>
                <a:spcPts val="0"/>
              </a:spcAft>
              <a:buFontTx/>
              <a:buNone/>
              <a:defRPr/>
            </a:pPr>
            <a:endParaRPr lang="en-US" altLang="en-US" sz="3200" b="1" i="1" dirty="0" smtClean="0">
              <a:solidFill>
                <a:srgbClr val="FFFF00"/>
              </a:solidFill>
              <a:latin typeface="Calibri" panose="020F0502020204030204" pitchFamily="34" charset="0"/>
            </a:endParaRPr>
          </a:p>
          <a:p>
            <a:pPr indent="-137160" algn="ctr" eaLnBrk="1" fontAlgn="auto" hangingPunct="1">
              <a:spcAft>
                <a:spcPts val="0"/>
              </a:spcAft>
              <a:buFontTx/>
              <a:buNone/>
              <a:defRPr/>
            </a:pPr>
            <a:r>
              <a:rPr lang="en-US" altLang="en-US" sz="3000" b="1" dirty="0" smtClean="0">
                <a:solidFill>
                  <a:srgbClr val="FFFF00"/>
                </a:solidFill>
                <a:latin typeface="Calibri" panose="020F0502020204030204" pitchFamily="34" charset="0"/>
              </a:rPr>
              <a:t>A Presentation by</a:t>
            </a:r>
            <a:endParaRPr lang="en-US" altLang="en-US" sz="3200" b="1" dirty="0">
              <a:solidFill>
                <a:schemeClr val="accent1">
                  <a:lumMod val="95000"/>
                </a:schemeClr>
              </a:solidFill>
              <a:latin typeface="Calibri" panose="020F0502020204030204" pitchFamily="34" charset="0"/>
            </a:endParaRPr>
          </a:p>
          <a:p>
            <a:pPr indent="-137160" algn="ctr" eaLnBrk="1" fontAlgn="auto" hangingPunct="1">
              <a:spcAft>
                <a:spcPts val="0"/>
              </a:spcAft>
              <a:buFontTx/>
              <a:buNone/>
              <a:defRPr/>
            </a:pPr>
            <a:endParaRPr lang="en-US" altLang="en-US" sz="3200" b="1" dirty="0">
              <a:solidFill>
                <a:srgbClr val="FFFF00"/>
              </a:solidFill>
              <a:latin typeface="Calibri" panose="020F0502020204030204" pitchFamily="34" charset="0"/>
            </a:endParaRPr>
          </a:p>
          <a:p>
            <a:pPr indent="-137160" algn="ctr" eaLnBrk="1" fontAlgn="auto" hangingPunct="1">
              <a:spcAft>
                <a:spcPts val="0"/>
              </a:spcAft>
              <a:buFontTx/>
              <a:buNone/>
              <a:defRPr/>
            </a:pPr>
            <a:r>
              <a:rPr lang="en-US" altLang="en-US" sz="3200" b="1" dirty="0" smtClean="0">
                <a:solidFill>
                  <a:srgbClr val="FFFF00"/>
                </a:solidFill>
                <a:latin typeface="Calibri" panose="020F0502020204030204" pitchFamily="34" charset="0"/>
              </a:rPr>
              <a:t>Josh Barbour</a:t>
            </a:r>
          </a:p>
          <a:p>
            <a:pPr indent="-137160" algn="ctr" eaLnBrk="1" fontAlgn="auto" hangingPunct="1">
              <a:spcAft>
                <a:spcPts val="0"/>
              </a:spcAft>
              <a:buFontTx/>
              <a:buNone/>
              <a:defRPr/>
            </a:pPr>
            <a:r>
              <a:rPr lang="en-US" altLang="en-US" sz="3200" b="1" dirty="0" smtClean="0">
                <a:solidFill>
                  <a:srgbClr val="FFFF00"/>
                </a:solidFill>
                <a:latin typeface="Calibri" panose="020F0502020204030204" pitchFamily="34" charset="0"/>
              </a:rPr>
              <a:t>Ken Woody</a:t>
            </a:r>
          </a:p>
          <a:p>
            <a:pPr indent="-137160" algn="ctr" eaLnBrk="1" fontAlgn="auto" hangingPunct="1">
              <a:spcAft>
                <a:spcPts val="0"/>
              </a:spcAft>
              <a:buFontTx/>
              <a:buNone/>
              <a:defRPr/>
            </a:pPr>
            <a:r>
              <a:rPr lang="en-US" altLang="en-US" sz="3200" b="1" dirty="0" smtClean="0">
                <a:solidFill>
                  <a:srgbClr val="FFFF00"/>
                </a:solidFill>
                <a:latin typeface="Calibri" panose="020F0502020204030204" pitchFamily="34" charset="0"/>
              </a:rPr>
              <a:t>Mike Johnson</a:t>
            </a:r>
          </a:p>
          <a:p>
            <a:pPr indent="-137160" algn="ctr" eaLnBrk="1" fontAlgn="auto" hangingPunct="1">
              <a:spcAft>
                <a:spcPts val="0"/>
              </a:spcAft>
              <a:buFontTx/>
              <a:buNone/>
              <a:defRPr/>
            </a:pPr>
            <a:endParaRPr lang="en-US" altLang="en-US" sz="3200" b="1" dirty="0">
              <a:solidFill>
                <a:srgbClr val="FFFF00"/>
              </a:solidFill>
              <a:latin typeface="Calibri" panose="020F0502020204030204" pitchFamily="34" charset="0"/>
            </a:endParaRPr>
          </a:p>
          <a:p>
            <a:pPr indent="-137160" algn="ctr" eaLnBrk="1" fontAlgn="auto" hangingPunct="1">
              <a:spcAft>
                <a:spcPts val="0"/>
              </a:spcAft>
              <a:buFontTx/>
              <a:buNone/>
              <a:defRPr/>
            </a:pPr>
            <a:endParaRPr lang="en-US" altLang="en-US" sz="3200" b="1" dirty="0" smtClean="0">
              <a:solidFill>
                <a:srgbClr val="FFFF00"/>
              </a:solidFill>
              <a:latin typeface="Calibri" panose="020F0502020204030204" pitchFamily="34" charset="0"/>
            </a:endParaRPr>
          </a:p>
          <a:p>
            <a:pPr indent="-137160" algn="ctr" eaLnBrk="1" fontAlgn="auto" hangingPunct="1">
              <a:spcAft>
                <a:spcPts val="0"/>
              </a:spcAft>
              <a:buFontTx/>
              <a:buNone/>
              <a:defRPr/>
            </a:pPr>
            <a:r>
              <a:rPr lang="en-US" altLang="en-US" sz="3200" b="1" dirty="0">
                <a:solidFill>
                  <a:srgbClr val="FFFF00"/>
                </a:solidFill>
                <a:latin typeface="Calibri" panose="020F0502020204030204" pitchFamily="34" charset="0"/>
              </a:rPr>
              <a:t> </a:t>
            </a:r>
            <a:r>
              <a:rPr lang="en-US" altLang="en-US" sz="3200" b="1" dirty="0" smtClean="0">
                <a:solidFill>
                  <a:srgbClr val="FFFF00"/>
                </a:solidFill>
                <a:latin typeface="Calibri" panose="020F0502020204030204" pitchFamily="34" charset="0"/>
              </a:rPr>
              <a:t>                                          Oregon State Transition Conference</a:t>
            </a:r>
          </a:p>
          <a:p>
            <a:pPr indent="-137160" algn="ctr" eaLnBrk="1" fontAlgn="auto" hangingPunct="1">
              <a:spcAft>
                <a:spcPts val="0"/>
              </a:spcAft>
              <a:buFontTx/>
              <a:buNone/>
              <a:defRPr/>
            </a:pPr>
            <a:r>
              <a:rPr lang="en-US" altLang="en-US" sz="3200" b="1" dirty="0" smtClean="0">
                <a:solidFill>
                  <a:srgbClr val="FFFF00"/>
                </a:solidFill>
                <a:latin typeface="Calibri" panose="020F0502020204030204" pitchFamily="34" charset="0"/>
              </a:rPr>
              <a:t>                                March 1-2, 2018</a:t>
            </a:r>
          </a:p>
          <a:p>
            <a:pPr indent="-137160" algn="ctr" eaLnBrk="1" fontAlgn="auto" hangingPunct="1">
              <a:spcAft>
                <a:spcPts val="0"/>
              </a:spcAft>
              <a:buFontTx/>
              <a:buNone/>
              <a:defRPr/>
            </a:pPr>
            <a:r>
              <a:rPr lang="en-US" altLang="en-US" sz="3200" b="1" dirty="0" smtClean="0">
                <a:solidFill>
                  <a:srgbClr val="FFFF00"/>
                </a:solidFill>
                <a:latin typeface="Calibri" panose="020F0502020204030204" pitchFamily="34" charset="0"/>
              </a:rPr>
              <a:t>                                                            Portland Marriott Hotel</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94"/>
          <p:cNvSpPr>
            <a:spLocks noChangeArrowheads="1"/>
          </p:cNvSpPr>
          <p:nvPr/>
        </p:nvSpPr>
        <p:spPr bwMode="auto">
          <a:xfrm>
            <a:off x="0" y="21510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endParaRPr lang="en-US" altLang="en-US" sz="2400" dirty="0">
              <a:latin typeface="Times New Roman" panose="02020603050405020304" pitchFamily="18" charset="0"/>
            </a:endParaRPr>
          </a:p>
        </p:txBody>
      </p:sp>
      <p:sp>
        <p:nvSpPr>
          <p:cNvPr id="24579" name="Rectangle 489"/>
          <p:cNvSpPr>
            <a:spLocks noChangeArrowheads="1"/>
          </p:cNvSpPr>
          <p:nvPr/>
        </p:nvSpPr>
        <p:spPr bwMode="auto">
          <a:xfrm>
            <a:off x="0" y="75406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endParaRPr lang="en-US" altLang="en-US" sz="2400" dirty="0">
              <a:latin typeface="Times New Roman" panose="02020603050405020304" pitchFamily="18" charset="0"/>
            </a:endParaRPr>
          </a:p>
        </p:txBody>
      </p:sp>
      <p:graphicFrame>
        <p:nvGraphicFramePr>
          <p:cNvPr id="36847" name="Group 1007"/>
          <p:cNvGraphicFramePr>
            <a:graphicFrameLocks noGrp="1"/>
          </p:cNvGraphicFramePr>
          <p:nvPr/>
        </p:nvGraphicFramePr>
        <p:xfrm>
          <a:off x="304800" y="1600200"/>
          <a:ext cx="8458200" cy="3322639"/>
        </p:xfrm>
        <a:graphic>
          <a:graphicData uri="http://schemas.openxmlformats.org/drawingml/2006/table">
            <a:tbl>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2919413">
                  <a:extLst>
                    <a:ext uri="{9D8B030D-6E8A-4147-A177-3AD203B41FA5}">
                      <a16:colId xmlns:a16="http://schemas.microsoft.com/office/drawing/2014/main" val="20003"/>
                    </a:ext>
                  </a:extLst>
                </a:gridCol>
                <a:gridCol w="1652587">
                  <a:extLst>
                    <a:ext uri="{9D8B030D-6E8A-4147-A177-3AD203B41FA5}">
                      <a16:colId xmlns:a16="http://schemas.microsoft.com/office/drawing/2014/main" val="20004"/>
                    </a:ext>
                  </a:extLst>
                </a:gridCol>
              </a:tblGrid>
              <a:tr h="6095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cs typeface="Times New Roman" pitchFamily="18" charset="0"/>
                        </a:rPr>
                        <a:t>Section</a:t>
                      </a:r>
                      <a:endParaRPr kumimoji="0" lang="en-US" sz="24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Lesson</a:t>
                      </a:r>
                      <a:endParaRPr kumimoji="0" lang="en-US" sz="24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Complementary Activities</a:t>
                      </a:r>
                      <a:endParaRPr kumimoji="0" lang="en-US" sz="24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Lesson Title</a:t>
                      </a:r>
                      <a:endParaRPr kumimoji="0" lang="en-US" sz="24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Assessments</a:t>
                      </a:r>
                      <a:endParaRPr kumimoji="0" lang="en-US" sz="24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518146">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Unit Three</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Teamwork</a:t>
                      </a:r>
                      <a:endParaRPr kumimoji="0" lang="en-US" sz="24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9</a:t>
                      </a:r>
                      <a:endParaRPr kumimoji="0" lang="en-US" sz="2400" b="1"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Teamwork</a:t>
                      </a:r>
                      <a:endParaRPr kumimoji="0" lang="en-US" sz="24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34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10</a:t>
                      </a:r>
                      <a:endParaRPr kumimoji="0" lang="en-US" sz="2400" b="1"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Good Values Are Out Of This World!</a:t>
                      </a:r>
                      <a:endParaRPr kumimoji="0" lang="en-US" sz="24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46">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11</a:t>
                      </a:r>
                      <a:endParaRPr kumimoji="0" lang="en-US" sz="2400" b="1"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What’s In The Bag?</a:t>
                      </a:r>
                      <a:endParaRPr kumimoji="0" lang="en-US" sz="24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46">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12</a:t>
                      </a:r>
                      <a:endParaRPr kumimoji="0" lang="en-US" sz="2400" b="1"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What’s In A Team?</a:t>
                      </a:r>
                      <a:endParaRPr kumimoji="0" lang="en-US" sz="24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34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13</a:t>
                      </a:r>
                      <a:endParaRPr kumimoji="0" lang="en-US" sz="24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Practice Makes Perfect</a:t>
                      </a:r>
                      <a:endParaRPr kumimoji="0" lang="en-US" sz="24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charset="0"/>
                          <a:cs typeface="Times New Roman" pitchFamily="18" charset="0"/>
                        </a:rPr>
                        <a:t>Mastery Vocab Test</a:t>
                      </a:r>
                      <a:endParaRPr kumimoji="0" lang="en-US" sz="2400" b="0"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253" name="Group 365"/>
          <p:cNvGraphicFramePr>
            <a:graphicFrameLocks noGrp="1"/>
          </p:cNvGraphicFramePr>
          <p:nvPr/>
        </p:nvGraphicFramePr>
        <p:xfrm>
          <a:off x="228600" y="228600"/>
          <a:ext cx="8686800" cy="541338"/>
        </p:xfrm>
        <a:graphic>
          <a:graphicData uri="http://schemas.openxmlformats.org/drawingml/2006/table">
            <a:tbl>
              <a:tblPr/>
              <a:tblGrid>
                <a:gridCol w="121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33528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541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000000"/>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Times New Roman" pitchFamily="18" charset="0"/>
                        </a:rPr>
                        <a:t>Section</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Lesson</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Complementary Activities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Lesson Title</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Assessments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graphicFrame>
        <p:nvGraphicFramePr>
          <p:cNvPr id="38252" name="Group 364"/>
          <p:cNvGraphicFramePr>
            <a:graphicFrameLocks noGrp="1"/>
          </p:cNvGraphicFramePr>
          <p:nvPr/>
        </p:nvGraphicFramePr>
        <p:xfrm>
          <a:off x="228600" y="762000"/>
          <a:ext cx="8686800" cy="5919788"/>
        </p:xfrm>
        <a:graphic>
          <a:graphicData uri="http://schemas.openxmlformats.org/drawingml/2006/table">
            <a:tbl>
              <a:tblPr/>
              <a:tblGrid>
                <a:gridCol w="1206500">
                  <a:extLst>
                    <a:ext uri="{9D8B030D-6E8A-4147-A177-3AD203B41FA5}">
                      <a16:colId xmlns:a16="http://schemas.microsoft.com/office/drawing/2014/main" val="20000"/>
                    </a:ext>
                  </a:extLst>
                </a:gridCol>
                <a:gridCol w="9271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3376613">
                  <a:extLst>
                    <a:ext uri="{9D8B030D-6E8A-4147-A177-3AD203B41FA5}">
                      <a16:colId xmlns:a16="http://schemas.microsoft.com/office/drawing/2014/main" val="20003"/>
                    </a:ext>
                  </a:extLst>
                </a:gridCol>
                <a:gridCol w="1576387">
                  <a:extLst>
                    <a:ext uri="{9D8B030D-6E8A-4147-A177-3AD203B41FA5}">
                      <a16:colId xmlns:a16="http://schemas.microsoft.com/office/drawing/2014/main" val="20004"/>
                    </a:ext>
                  </a:extLst>
                </a:gridCol>
              </a:tblGrid>
              <a:tr h="519172">
                <a:tc rowSpan="1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Unit Four</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O</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M</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M</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U</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N</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I</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A</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T</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I</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O</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N</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14</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1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0000"/>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Resume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Cover Letter</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Letter of Appreciation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Employer Mock Interviews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(5 - 6 Days)</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Did I Hear You Right?</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775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15</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Communication Breakdown</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5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16</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Could You Repeat That?</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9172">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17</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Accepting Criticism</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1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18</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Communicating With Power</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186">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19</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Communicating With Self-Control</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21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20</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Enthusiasm</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2075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21</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Peer Interviews Orientation</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9186">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22</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Interviews With Peer Ratings  Part 1</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79186">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23</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Interviews With Peer Ratings  Part 2</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79186">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24</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Interviews With Peer Ratings  Part 3</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charset="0"/>
                          <a:cs typeface="Times New Roman" pitchFamily="18" charset="0"/>
                        </a:rPr>
                        <a:t>Mastery Vocab Test</a:t>
                      </a:r>
                      <a:r>
                        <a:rPr kumimoji="0" lang="en-US" sz="1600" b="0" i="0" u="none" strike="noStrike" cap="none" normalizeH="0" baseline="0" dirty="0" smtClean="0">
                          <a:ln>
                            <a:noFill/>
                          </a:ln>
                          <a:solidFill>
                            <a:schemeClr val="tx1"/>
                          </a:solidFill>
                          <a:effectLst/>
                          <a:latin typeface="Arial" charset="0"/>
                          <a:cs typeface="Times New Roman" pitchFamily="18" charset="0"/>
                        </a:rPr>
                        <a:t> </a:t>
                      </a:r>
                      <a:endParaRPr kumimoji="0" lang="en-US" sz="24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208" name="Group 296"/>
          <p:cNvGraphicFramePr>
            <a:graphicFrameLocks noGrp="1"/>
          </p:cNvGraphicFramePr>
          <p:nvPr/>
        </p:nvGraphicFramePr>
        <p:xfrm>
          <a:off x="533400" y="228600"/>
          <a:ext cx="8001000" cy="6581864"/>
        </p:xfrm>
        <a:graphic>
          <a:graphicData uri="http://schemas.openxmlformats.org/drawingml/2006/table">
            <a:tbl>
              <a:tblPr/>
              <a:tblGrid>
                <a:gridCol w="1057275">
                  <a:extLst>
                    <a:ext uri="{9D8B030D-6E8A-4147-A177-3AD203B41FA5}">
                      <a16:colId xmlns:a16="http://schemas.microsoft.com/office/drawing/2014/main" val="20000"/>
                    </a:ext>
                  </a:extLst>
                </a:gridCol>
                <a:gridCol w="982663">
                  <a:extLst>
                    <a:ext uri="{9D8B030D-6E8A-4147-A177-3AD203B41FA5}">
                      <a16:colId xmlns:a16="http://schemas.microsoft.com/office/drawing/2014/main" val="20001"/>
                    </a:ext>
                  </a:extLst>
                </a:gridCol>
                <a:gridCol w="1585912">
                  <a:extLst>
                    <a:ext uri="{9D8B030D-6E8A-4147-A177-3AD203B41FA5}">
                      <a16:colId xmlns:a16="http://schemas.microsoft.com/office/drawing/2014/main" val="20002"/>
                    </a:ext>
                  </a:extLst>
                </a:gridCol>
                <a:gridCol w="3021013">
                  <a:extLst>
                    <a:ext uri="{9D8B030D-6E8A-4147-A177-3AD203B41FA5}">
                      <a16:colId xmlns:a16="http://schemas.microsoft.com/office/drawing/2014/main" val="20003"/>
                    </a:ext>
                  </a:extLst>
                </a:gridCol>
                <a:gridCol w="1354137">
                  <a:extLst>
                    <a:ext uri="{9D8B030D-6E8A-4147-A177-3AD203B41FA5}">
                      <a16:colId xmlns:a16="http://schemas.microsoft.com/office/drawing/2014/main" val="20004"/>
                    </a:ext>
                  </a:extLst>
                </a:gridCol>
              </a:tblGrid>
              <a:tr h="5776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000000"/>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cs typeface="Times New Roman" pitchFamily="18" charset="0"/>
                        </a:rPr>
                        <a:t>Section</a:t>
                      </a:r>
                      <a:endParaRPr kumimoji="0" lang="en-US" sz="1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Lesson</a:t>
                      </a:r>
                      <a:endParaRPr kumimoji="0" lang="en-US" sz="1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Complementary Activities</a:t>
                      </a:r>
                      <a:endParaRPr kumimoji="0" lang="en-US" sz="1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Lesson Title</a:t>
                      </a:r>
                      <a:endParaRPr kumimoji="0" lang="en-US" sz="1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Assessments</a:t>
                      </a:r>
                      <a:endParaRPr kumimoji="0" lang="en-US" sz="1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822911">
                <a:tc rowSpan="9">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Unit Five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P</a:t>
                      </a:r>
                      <a:endParaRPr kumimoji="0" lang="en-US" sz="10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R</a:t>
                      </a:r>
                      <a:endParaRPr kumimoji="0" lang="en-US" sz="10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O</a:t>
                      </a:r>
                      <a:endParaRPr kumimoji="0" lang="en-US" sz="10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B</a:t>
                      </a:r>
                      <a:endParaRPr kumimoji="0" lang="en-US" sz="10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L</a:t>
                      </a:r>
                      <a:endParaRPr kumimoji="0" lang="en-US" sz="10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E</a:t>
                      </a:r>
                      <a:endParaRPr kumimoji="0" lang="en-US" sz="10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M</a:t>
                      </a:r>
                      <a:endParaRPr kumimoji="0" lang="en-US" sz="10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a:t>
                      </a:r>
                      <a:endParaRPr kumimoji="0" lang="en-US" sz="10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S</a:t>
                      </a:r>
                      <a:endParaRPr kumimoji="0" lang="en-US" sz="10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O</a:t>
                      </a:r>
                      <a:endParaRPr kumimoji="0" lang="en-US" sz="10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L</a:t>
                      </a:r>
                      <a:endParaRPr kumimoji="0" lang="en-US" sz="10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V </a:t>
                      </a:r>
                      <a:endParaRPr kumimoji="0" lang="en-US" sz="10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I</a:t>
                      </a:r>
                      <a:endParaRPr kumimoji="0" lang="en-US" sz="10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N</a:t>
                      </a:r>
                      <a:endParaRPr kumimoji="0" lang="en-US" sz="10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G</a:t>
                      </a:r>
                      <a:endParaRPr kumimoji="0" lang="en-US" sz="1000" b="1" i="0" u="none" strike="noStrike" cap="none" normalizeH="0" baseline="0" dirty="0" smtClean="0">
                        <a:ln>
                          <a:noFill/>
                        </a:ln>
                        <a:solidFill>
                          <a:schemeClr val="tx1"/>
                        </a:solidFill>
                        <a:effectLst/>
                        <a:latin typeface="Arial" charset="0"/>
                        <a:cs typeface="Times New Roman" pitchFamily="18"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25</a:t>
                      </a:r>
                      <a:endParaRPr kumimoji="0" lang="en-US" sz="2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0000"/>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0000"/>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Job Shadow</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Industry Tour</a:t>
                      </a:r>
                      <a:endParaRPr kumimoji="0" lang="en-US" sz="2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E5E5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How Do I Solve the Problem?</a:t>
                      </a:r>
                      <a:endParaRPr kumimoji="0" lang="en-US" sz="2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charset="0"/>
                          <a:cs typeface="Times New Roman" pitchFamily="18" charset="0"/>
                        </a:rPr>
                        <a:t>Problem-Solving Pre-Test</a:t>
                      </a:r>
                      <a:endParaRPr kumimoji="0" lang="en-US" sz="2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076">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26</a:t>
                      </a:r>
                      <a:endParaRPr kumimoji="0" lang="en-US" sz="2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Let’s Solve Some Of Our Own Problems</a:t>
                      </a:r>
                      <a:endParaRPr kumimoji="0" lang="en-US" sz="2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17">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27</a:t>
                      </a:r>
                      <a:endParaRPr kumimoji="0" lang="en-US" sz="2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Dependability</a:t>
                      </a:r>
                      <a:endParaRPr kumimoji="0" lang="en-US" sz="2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17">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28</a:t>
                      </a:r>
                      <a:endParaRPr kumimoji="0" lang="en-US" sz="2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Honor Role</a:t>
                      </a:r>
                      <a:endParaRPr kumimoji="0" lang="en-US" sz="2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076">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29</a:t>
                      </a:r>
                      <a:endParaRPr kumimoji="0" lang="en-US" sz="2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The Whole Is Greater Than the Sum of Its Parts</a:t>
                      </a:r>
                      <a:endParaRPr kumimoji="0" lang="en-US" sz="2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17">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30</a:t>
                      </a:r>
                      <a:endParaRPr kumimoji="0" lang="en-US" sz="2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Creative RADD</a:t>
                      </a:r>
                      <a:endParaRPr kumimoji="0" lang="en-US" sz="2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79076">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31</a:t>
                      </a:r>
                      <a:endParaRPr kumimoji="0" lang="en-US" sz="2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Making More W.A.G.E.S. Again</a:t>
                      </a:r>
                      <a:endParaRPr kumimoji="0" lang="en-US" sz="2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9076">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32</a:t>
                      </a:r>
                      <a:endParaRPr kumimoji="0" lang="en-US" sz="2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Let’s RADD Our Problems (Part 1)</a:t>
                      </a:r>
                      <a:endParaRPr kumimoji="0" lang="en-US" sz="2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310583">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33</a:t>
                      </a:r>
                      <a:endParaRPr kumimoji="0" lang="en-US" sz="2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Let’s RADD Our Problems (Part 2)</a:t>
                      </a:r>
                      <a:endParaRPr kumimoji="0" lang="en-US" sz="2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charset="0"/>
                          <a:cs typeface="Times New Roman" pitchFamily="18" charset="0"/>
                        </a:rPr>
                        <a:t>Mastery Vocab Test</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charset="0"/>
                          <a:cs typeface="Times New Roman" pitchFamily="18" charset="0"/>
                        </a:rPr>
                        <a:t>Problem-Solving Post Test</a:t>
                      </a:r>
                      <a:endParaRPr kumimoji="0" lang="en-US" sz="2400" b="0" i="0" u="none" strike="noStrike" cap="none" normalizeH="0" baseline="0" dirty="0" smtClean="0">
                        <a:ln>
                          <a:noFill/>
                        </a:ln>
                        <a:solidFill>
                          <a:schemeClr val="tx1"/>
                        </a:solidFill>
                        <a:effectLst/>
                        <a:latin typeface="Arial"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8735" name="Rectangle 279"/>
          <p:cNvSpPr>
            <a:spLocks noChangeArrowheads="1"/>
          </p:cNvSpPr>
          <p:nvPr/>
        </p:nvSpPr>
        <p:spPr bwMode="auto">
          <a:xfrm>
            <a:off x="0" y="6340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endParaRPr lang="en-US" altLang="en-US" sz="2400" dirty="0">
              <a:latin typeface="Times New Roman" panose="02020603050405020304" pitchFamily="18" charset="0"/>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7772400" cy="707886"/>
          </a:xfrm>
          <a:prstGeom prst="rect">
            <a:avLst/>
          </a:prstGeom>
          <a:noFill/>
        </p:spPr>
        <p:txBody>
          <a:bodyPr wrap="square" rtlCol="0">
            <a:spAutoFit/>
          </a:bodyPr>
          <a:lstStyle/>
          <a:p>
            <a:r>
              <a:rPr lang="en-US" sz="4000" b="1" dirty="0" smtClean="0">
                <a:latin typeface="Calibri" panose="020F0502020204030204" pitchFamily="34" charset="0"/>
              </a:rPr>
              <a:t>Pre-Employment Transition Services</a:t>
            </a:r>
            <a:endParaRPr lang="en-US" sz="4000" b="1" dirty="0">
              <a:latin typeface="Calibri" panose="020F0502020204030204" pitchFamily="34" charset="0"/>
            </a:endParaRPr>
          </a:p>
        </p:txBody>
      </p:sp>
      <p:sp>
        <p:nvSpPr>
          <p:cNvPr id="3" name="TextBox 2"/>
          <p:cNvSpPr txBox="1"/>
          <p:nvPr/>
        </p:nvSpPr>
        <p:spPr>
          <a:xfrm>
            <a:off x="762000" y="1905000"/>
            <a:ext cx="7772400" cy="5693866"/>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latin typeface="Calibri" panose="020F0502020204030204" pitchFamily="34" charset="0"/>
              </a:rPr>
              <a:t>Job Exploration and Counseling</a:t>
            </a:r>
            <a:br>
              <a:rPr lang="en-US" sz="2800" b="1" dirty="0" smtClean="0">
                <a:latin typeface="Calibri" panose="020F0502020204030204" pitchFamily="34" charset="0"/>
              </a:rPr>
            </a:br>
            <a:endParaRPr lang="en-US" sz="2800" b="1" dirty="0" smtClean="0">
              <a:latin typeface="Calibri" panose="020F0502020204030204" pitchFamily="34" charset="0"/>
            </a:endParaRPr>
          </a:p>
          <a:p>
            <a:pPr marL="457200" indent="-457200">
              <a:buFont typeface="Arial" panose="020B0604020202020204" pitchFamily="34" charset="0"/>
              <a:buChar char="•"/>
            </a:pPr>
            <a:r>
              <a:rPr lang="en-US" sz="2800" b="1" dirty="0" smtClean="0">
                <a:latin typeface="Calibri" panose="020F0502020204030204" pitchFamily="34" charset="0"/>
              </a:rPr>
              <a:t>Work Based Learning</a:t>
            </a:r>
            <a:br>
              <a:rPr lang="en-US" sz="2800" b="1" dirty="0" smtClean="0">
                <a:latin typeface="Calibri" panose="020F0502020204030204" pitchFamily="34" charset="0"/>
              </a:rPr>
            </a:br>
            <a:endParaRPr lang="en-US" sz="2800" b="1" dirty="0" smtClean="0">
              <a:latin typeface="Calibri" panose="020F0502020204030204" pitchFamily="34" charset="0"/>
            </a:endParaRPr>
          </a:p>
          <a:p>
            <a:pPr marL="457200" indent="-457200">
              <a:buFont typeface="Arial" panose="020B0604020202020204" pitchFamily="34" charset="0"/>
              <a:buChar char="•"/>
            </a:pPr>
            <a:r>
              <a:rPr lang="en-US" sz="2800" b="1" dirty="0" smtClean="0">
                <a:latin typeface="Calibri" panose="020F0502020204030204" pitchFamily="34" charset="0"/>
              </a:rPr>
              <a:t>Counseling for Post-Secondary Goals</a:t>
            </a:r>
            <a:br>
              <a:rPr lang="en-US" sz="2800" b="1" dirty="0" smtClean="0">
                <a:latin typeface="Calibri" panose="020F0502020204030204" pitchFamily="34" charset="0"/>
              </a:rPr>
            </a:br>
            <a:endParaRPr lang="en-US" sz="2800" b="1" dirty="0" smtClean="0">
              <a:latin typeface="Calibri" panose="020F0502020204030204" pitchFamily="34" charset="0"/>
            </a:endParaRPr>
          </a:p>
          <a:p>
            <a:pPr marL="457200" indent="-457200">
              <a:buFont typeface="Arial" panose="020B0604020202020204" pitchFamily="34" charset="0"/>
              <a:buChar char="•"/>
            </a:pPr>
            <a:r>
              <a:rPr lang="en-US" sz="2800" b="1" dirty="0" smtClean="0">
                <a:latin typeface="Calibri" panose="020F0502020204030204" pitchFamily="34" charset="0"/>
              </a:rPr>
              <a:t>Workplace Readiness</a:t>
            </a:r>
            <a:br>
              <a:rPr lang="en-US" sz="2800" b="1" dirty="0" smtClean="0">
                <a:latin typeface="Calibri" panose="020F0502020204030204" pitchFamily="34" charset="0"/>
              </a:rPr>
            </a:br>
            <a:endParaRPr lang="en-US" sz="2800" b="1" dirty="0" smtClean="0">
              <a:latin typeface="Calibri" panose="020F0502020204030204" pitchFamily="34" charset="0"/>
            </a:endParaRPr>
          </a:p>
          <a:p>
            <a:pPr marL="457200" indent="-457200">
              <a:buFont typeface="Arial" panose="020B0604020202020204" pitchFamily="34" charset="0"/>
              <a:buChar char="•"/>
            </a:pPr>
            <a:r>
              <a:rPr lang="en-US" sz="2800" b="1" dirty="0" smtClean="0">
                <a:latin typeface="Calibri" panose="020F0502020204030204" pitchFamily="34" charset="0"/>
              </a:rPr>
              <a:t>Self-Advocacy</a:t>
            </a:r>
          </a:p>
          <a:p>
            <a:endParaRPr lang="en-US" sz="2800" dirty="0" smtClean="0">
              <a:latin typeface="Calibri" panose="020F0502020204030204" pitchFamily="34" charset="0"/>
            </a:endParaRPr>
          </a:p>
          <a:p>
            <a:endParaRPr lang="en-US" sz="2800" dirty="0">
              <a:latin typeface="Calibri" panose="020F0502020204030204" pitchFamily="34" charset="0"/>
            </a:endParaRPr>
          </a:p>
          <a:p>
            <a:endParaRPr lang="en-US" sz="2800" dirty="0" smtClean="0">
              <a:latin typeface="Calibri" panose="020F0502020204030204" pitchFamily="34" charset="0"/>
            </a:endParaRPr>
          </a:p>
          <a:p>
            <a:endParaRPr lang="en-US" sz="2800" dirty="0">
              <a:latin typeface="Calibri" panose="020F0502020204030204" pitchFamily="34" charset="0"/>
            </a:endParaRPr>
          </a:p>
        </p:txBody>
      </p:sp>
    </p:spTree>
    <p:extLst>
      <p:ext uri="{BB962C8B-B14F-4D97-AF65-F5344CB8AC3E}">
        <p14:creationId xmlns:p14="http://schemas.microsoft.com/office/powerpoint/2010/main" val="1370297050"/>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077" name="Group 1165"/>
          <p:cNvGraphicFramePr>
            <a:graphicFrameLocks noGrp="1"/>
          </p:cNvGraphicFramePr>
          <p:nvPr/>
        </p:nvGraphicFramePr>
        <p:xfrm>
          <a:off x="0" y="0"/>
          <a:ext cx="9144000" cy="7010400"/>
        </p:xfrm>
        <a:graphic>
          <a:graphicData uri="http://schemas.openxmlformats.org/drawingml/2006/table">
            <a:tbl>
              <a:tblPr/>
              <a:tblGrid>
                <a:gridCol w="1536700">
                  <a:extLst>
                    <a:ext uri="{9D8B030D-6E8A-4147-A177-3AD203B41FA5}">
                      <a16:colId xmlns:a16="http://schemas.microsoft.com/office/drawing/2014/main" val="20000"/>
                    </a:ext>
                  </a:extLst>
                </a:gridCol>
                <a:gridCol w="692150">
                  <a:extLst>
                    <a:ext uri="{9D8B030D-6E8A-4147-A177-3AD203B41FA5}">
                      <a16:colId xmlns:a16="http://schemas.microsoft.com/office/drawing/2014/main" val="20001"/>
                    </a:ext>
                  </a:extLst>
                </a:gridCol>
                <a:gridCol w="3103563">
                  <a:extLst>
                    <a:ext uri="{9D8B030D-6E8A-4147-A177-3AD203B41FA5}">
                      <a16:colId xmlns:a16="http://schemas.microsoft.com/office/drawing/2014/main" val="20002"/>
                    </a:ext>
                  </a:extLst>
                </a:gridCol>
                <a:gridCol w="3811587">
                  <a:extLst>
                    <a:ext uri="{9D8B030D-6E8A-4147-A177-3AD203B41FA5}">
                      <a16:colId xmlns:a16="http://schemas.microsoft.com/office/drawing/2014/main" val="20003"/>
                    </a:ext>
                  </a:extLst>
                </a:gridCol>
              </a:tblGrid>
              <a:tr h="22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Activity</a:t>
                      </a:r>
                      <a:endParaRPr kumimoji="0" lang="en-US" sz="24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Days</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Rationale</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What Works Best?</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5E5E5"/>
                    </a:solidFill>
                  </a:tcPr>
                </a:tc>
                <a:extLst>
                  <a:ext uri="{0D108BD9-81ED-4DB2-BD59-A6C34878D82A}">
                    <a16:rowId xmlns:a16="http://schemas.microsoft.com/office/drawing/2014/main" val="10000"/>
                  </a:ext>
                </a:extLst>
              </a:tr>
              <a:tr h="1168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Career Guidance</a:t>
                      </a:r>
                      <a:endParaRPr kumimoji="0" lang="en-US" sz="16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1 - 2</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Provides a career focus and a vocational context for the course of study.</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Utilize the school’s Career Center to help students gain awareness of the types of careers in which they may be interested. Use of the internet may also provide interest inventories and career matching that allow for a career focus.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993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Resume Development</a:t>
                      </a:r>
                      <a:endParaRPr kumimoji="0" lang="en-US" sz="16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1</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Demonstrates career focus and markets students’ strengths, abilities, and interests. Pre-requisite for the Employer Mock Interview.</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Most high schools have canned resume programs that can be useful in designing a resume. The internet and some word processing programs may also have resume templates that will be helpful.</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460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Cover Letter </a:t>
                      </a:r>
                      <a:endParaRPr kumimoji="0" lang="en-US" sz="16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1</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Introduces each student’s interest in a particular career field </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Utilize high school computer lab to compose a form letter.</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992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Letter of Appreciation</a:t>
                      </a:r>
                      <a:endParaRPr kumimoji="0" lang="en-US" sz="16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1</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Provides students with an opportunity to thank community patrons who may participate in the employer mock interview for their time.</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Utilize high school computer lab to compose a form letter. Have students ask for the business card of the employer who interviews them.</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814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Employer Mock Interview</a:t>
                      </a:r>
                      <a:endParaRPr kumimoji="0" lang="en-US" sz="16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2 - 3</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Provides a realistic interview where students can demonstrate skills learned during the  communication unit. </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Work with other school staff to host a major event that brings community businesses into the learning environment.</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1347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Job Shadow Industry Tour</a:t>
                      </a:r>
                      <a:endParaRPr kumimoji="0" lang="en-US" sz="1600" b="0" i="0" u="none" strike="noStrike" cap="none" normalizeH="0" baseline="0" dirty="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1</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Allows students to discern the relationship between the employment skills taught in the curriculum and the workplace. Provides additional opportunity for students to demonstrate their communication skills.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Reward students for engaging in this career exploration activity on their own time.</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4"/>
          <p:cNvSpPr>
            <a:spLocks noChangeArrowheads="1" noChangeShapeType="1" noTextEdit="1"/>
          </p:cNvSpPr>
          <p:nvPr/>
        </p:nvSpPr>
        <p:spPr bwMode="auto">
          <a:xfrm>
            <a:off x="457200" y="274638"/>
            <a:ext cx="8229600" cy="1143000"/>
          </a:xfrm>
          <a:prstGeom prst="rect">
            <a:avLst/>
          </a:prstGeom>
        </p:spPr>
        <p:txBody>
          <a:bodyPr wrap="none" fromWordArt="1">
            <a:prstTxWarp prst="textDeflate">
              <a:avLst>
                <a:gd name="adj" fmla="val 26227"/>
              </a:avLst>
            </a:prstTxWarp>
          </a:bodyPr>
          <a:lstStyle/>
          <a:p>
            <a:pPr algn="ctr"/>
            <a:r>
              <a:rPr lang="en-US" sz="3600" b="1" kern="10" dirty="0">
                <a:ln w="9525">
                  <a:solidFill>
                    <a:srgbClr val="000000"/>
                  </a:solidFill>
                  <a:round/>
                  <a:headEnd/>
                  <a:tailEnd/>
                </a:ln>
                <a:solidFill>
                  <a:srgbClr val="00B050"/>
                </a:solidFill>
              </a:rPr>
              <a:t>W.A.G.E.S.</a:t>
            </a:r>
          </a:p>
        </p:txBody>
      </p:sp>
      <p:sp>
        <p:nvSpPr>
          <p:cNvPr id="92167" name="Text Box 7"/>
          <p:cNvSpPr txBox="1">
            <a:spLocks noChangeArrowheads="1"/>
          </p:cNvSpPr>
          <p:nvPr/>
        </p:nvSpPr>
        <p:spPr bwMode="auto">
          <a:xfrm>
            <a:off x="1828800" y="3617913"/>
            <a:ext cx="59436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algn="ctr" eaLnBrk="1" hangingPunct="1">
              <a:spcBef>
                <a:spcPct val="50000"/>
              </a:spcBef>
            </a:pPr>
            <a:endParaRPr lang="en-US" altLang="en-US" sz="3200" b="1" dirty="0">
              <a:solidFill>
                <a:srgbClr val="00B050"/>
              </a:solidFill>
              <a:latin typeface="Times New Roman" panose="02020603050405020304" pitchFamily="18" charset="0"/>
            </a:endParaRPr>
          </a:p>
          <a:p>
            <a:pPr algn="ctr" eaLnBrk="1" hangingPunct="1">
              <a:spcBef>
                <a:spcPct val="50000"/>
              </a:spcBef>
            </a:pPr>
            <a:endParaRPr lang="en-US" altLang="en-US" sz="3200" b="1" dirty="0">
              <a:solidFill>
                <a:srgbClr val="00B050"/>
              </a:solidFill>
              <a:latin typeface="Times New Roman" panose="02020603050405020304" pitchFamily="18" charset="0"/>
            </a:endParaRPr>
          </a:p>
          <a:p>
            <a:pPr algn="ctr" eaLnBrk="1" hangingPunct="1">
              <a:spcBef>
                <a:spcPct val="50000"/>
              </a:spcBef>
            </a:pPr>
            <a:r>
              <a:rPr lang="en-US" altLang="en-US" sz="3200" b="1" dirty="0">
                <a:solidFill>
                  <a:srgbClr val="00B050"/>
                </a:solidFill>
                <a:latin typeface="Times New Roman" panose="02020603050405020304" pitchFamily="18" charset="0"/>
              </a:rPr>
              <a:t>Let’s try some lessons…</a:t>
            </a:r>
          </a:p>
        </p:txBody>
      </p:sp>
      <p:pic>
        <p:nvPicPr>
          <p:cNvPr id="32772"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362200" y="1676400"/>
            <a:ext cx="4495800" cy="3371850"/>
          </a:xfr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7"/>
                                        </p:tgtEl>
                                        <p:attrNameLst>
                                          <p:attrName>style.visibility</p:attrName>
                                        </p:attrNameLst>
                                      </p:cBhvr>
                                      <p:to>
                                        <p:strVal val="visible"/>
                                      </p:to>
                                    </p:set>
                                    <p:animEffect transition="in" filter="blinds(horizontal)">
                                      <p:cBhvr>
                                        <p:cTn id="7" dur="500"/>
                                        <p:tgtEl>
                                          <p:spTgt spid="92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WordArt 4"/>
          <p:cNvSpPr>
            <a:spLocks noChangeArrowheads="1" noChangeShapeType="1" noTextEdit="1"/>
          </p:cNvSpPr>
          <p:nvPr/>
        </p:nvSpPr>
        <p:spPr bwMode="auto">
          <a:xfrm>
            <a:off x="1447800" y="381000"/>
            <a:ext cx="5638800" cy="1143000"/>
          </a:xfrm>
          <a:prstGeom prst="rect">
            <a:avLst/>
          </a:prstGeom>
        </p:spPr>
        <p:txBody>
          <a:bodyPr wrap="none" fromWordArt="1">
            <a:prstTxWarp prst="textDeflate">
              <a:avLst>
                <a:gd name="adj" fmla="val 18750"/>
              </a:avLst>
            </a:prstTxWarp>
          </a:bodyPr>
          <a:lstStyle/>
          <a:p>
            <a:pPr algn="ctr"/>
            <a:r>
              <a:rPr lang="en-US" sz="3200" kern="10" dirty="0">
                <a:ln w="9525">
                  <a:solidFill>
                    <a:schemeClr val="tx1"/>
                  </a:solidFill>
                  <a:round/>
                  <a:headEnd/>
                  <a:tailEnd/>
                </a:ln>
                <a:solidFill>
                  <a:srgbClr val="00B050"/>
                </a:solidFill>
                <a:effectLst>
                  <a:outerShdw dist="53882" dir="2700000" algn="ctr" rotWithShape="0">
                    <a:srgbClr val="9999FF">
                      <a:alpha val="79999"/>
                    </a:srgbClr>
                  </a:outerShdw>
                </a:effectLst>
              </a:rPr>
              <a:t>Locus of Control </a:t>
            </a:r>
          </a:p>
        </p:txBody>
      </p:sp>
      <p:sp>
        <p:nvSpPr>
          <p:cNvPr id="34819" name="Text Box 6"/>
          <p:cNvSpPr txBox="1">
            <a:spLocks noChangeArrowheads="1"/>
          </p:cNvSpPr>
          <p:nvPr/>
        </p:nvSpPr>
        <p:spPr bwMode="auto">
          <a:xfrm>
            <a:off x="304800" y="1828800"/>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spcBef>
                <a:spcPct val="50000"/>
              </a:spcBef>
            </a:pPr>
            <a:endParaRPr lang="en-US" altLang="en-US" sz="2800" b="1" dirty="0">
              <a:solidFill>
                <a:srgbClr val="00B050"/>
              </a:solidFill>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1715905" y="1828800"/>
            <a:ext cx="5400003" cy="3024554"/>
          </a:xfrm>
          <a:prstGeom prst="rect">
            <a:avLst/>
          </a:prstGeom>
        </p:spPr>
      </p:pic>
      <p:sp>
        <p:nvSpPr>
          <p:cNvPr id="3" name="TextBox 2"/>
          <p:cNvSpPr txBox="1"/>
          <p:nvPr/>
        </p:nvSpPr>
        <p:spPr>
          <a:xfrm>
            <a:off x="2057400" y="5164016"/>
            <a:ext cx="5715000" cy="369332"/>
          </a:xfrm>
          <a:prstGeom prst="rect">
            <a:avLst/>
          </a:prstGeom>
          <a:noFill/>
        </p:spPr>
        <p:txBody>
          <a:bodyPr wrap="square" rtlCol="0">
            <a:spAutoFit/>
          </a:bodyPr>
          <a:lstStyle/>
          <a:p>
            <a:r>
              <a:rPr lang="en-US" dirty="0"/>
              <a:t> </a:t>
            </a:r>
            <a:r>
              <a:rPr lang="en-US" u="sng" dirty="0">
                <a:hlinkClick r:id="rId4"/>
              </a:rPr>
              <a:t>https://www.youtube.com/watch?v=4U9Yl5CXvcQ</a:t>
            </a:r>
            <a:endParaRPr lang="en-US" dirty="0"/>
          </a:p>
        </p:txBody>
      </p:sp>
    </p:spTree>
    <p:extLst>
      <p:ext uri="{BB962C8B-B14F-4D97-AF65-F5344CB8AC3E}">
        <p14:creationId xmlns:p14="http://schemas.microsoft.com/office/powerpoint/2010/main" val="646998539"/>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WordArt 4"/>
          <p:cNvSpPr>
            <a:spLocks noChangeArrowheads="1" noChangeShapeType="1" noTextEdit="1"/>
          </p:cNvSpPr>
          <p:nvPr/>
        </p:nvSpPr>
        <p:spPr bwMode="auto">
          <a:xfrm>
            <a:off x="1447800" y="381000"/>
            <a:ext cx="5638800" cy="1143000"/>
          </a:xfrm>
          <a:prstGeom prst="rect">
            <a:avLst/>
          </a:prstGeom>
        </p:spPr>
        <p:txBody>
          <a:bodyPr wrap="none" fromWordArt="1">
            <a:prstTxWarp prst="textDeflate">
              <a:avLst>
                <a:gd name="adj" fmla="val 18750"/>
              </a:avLst>
            </a:prstTxWarp>
          </a:bodyPr>
          <a:lstStyle/>
          <a:p>
            <a:pPr algn="ctr"/>
            <a:r>
              <a:rPr lang="en-US" sz="3200" kern="10" dirty="0">
                <a:ln w="9525">
                  <a:solidFill>
                    <a:schemeClr val="tx1"/>
                  </a:solidFill>
                  <a:round/>
                  <a:headEnd/>
                  <a:tailEnd/>
                </a:ln>
                <a:solidFill>
                  <a:srgbClr val="00B050"/>
                </a:solidFill>
                <a:effectLst>
                  <a:outerShdw dist="53882" dir="2700000" algn="ctr" rotWithShape="0">
                    <a:srgbClr val="9999FF">
                      <a:alpha val="79999"/>
                    </a:srgbClr>
                  </a:outerShdw>
                </a:effectLst>
              </a:rPr>
              <a:t>Locus of </a:t>
            </a:r>
            <a:r>
              <a:rPr lang="en-US" sz="3200" kern="10" dirty="0" smtClean="0">
                <a:ln w="9525">
                  <a:solidFill>
                    <a:schemeClr val="tx1"/>
                  </a:solidFill>
                  <a:round/>
                  <a:headEnd/>
                  <a:tailEnd/>
                </a:ln>
                <a:solidFill>
                  <a:srgbClr val="00B050"/>
                </a:solidFill>
                <a:effectLst>
                  <a:outerShdw dist="53882" dir="2700000" algn="ctr" rotWithShape="0">
                    <a:srgbClr val="9999FF">
                      <a:alpha val="79999"/>
                    </a:srgbClr>
                  </a:outerShdw>
                </a:effectLst>
              </a:rPr>
              <a:t>Control</a:t>
            </a:r>
            <a:endParaRPr lang="en-US" sz="3200" kern="10" dirty="0">
              <a:ln w="9525">
                <a:solidFill>
                  <a:schemeClr val="tx1"/>
                </a:solidFill>
                <a:round/>
                <a:headEnd/>
                <a:tailEnd/>
              </a:ln>
              <a:solidFill>
                <a:srgbClr val="00B050"/>
              </a:solidFill>
              <a:effectLst>
                <a:outerShdw dist="53882" dir="2700000" algn="ctr" rotWithShape="0">
                  <a:srgbClr val="9999FF">
                    <a:alpha val="79999"/>
                  </a:srgbClr>
                </a:outerShdw>
              </a:effectLst>
            </a:endParaRPr>
          </a:p>
        </p:txBody>
      </p:sp>
      <p:sp>
        <p:nvSpPr>
          <p:cNvPr id="34819" name="Text Box 6"/>
          <p:cNvSpPr txBox="1">
            <a:spLocks noChangeArrowheads="1"/>
          </p:cNvSpPr>
          <p:nvPr/>
        </p:nvSpPr>
        <p:spPr bwMode="auto">
          <a:xfrm>
            <a:off x="562708" y="1694287"/>
            <a:ext cx="86106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spcBef>
                <a:spcPct val="50000"/>
              </a:spcBef>
              <a:buFont typeface="Wingdings" panose="05000000000000000000" pitchFamily="2" charset="2"/>
              <a:buChar char="q"/>
            </a:pPr>
            <a:r>
              <a:rPr lang="en-US" altLang="en-US" sz="2800" b="1" dirty="0" smtClean="0">
                <a:solidFill>
                  <a:srgbClr val="00B050"/>
                </a:solidFill>
                <a:latin typeface="Arial" panose="020B0604020202020204" pitchFamily="34" charset="0"/>
              </a:rPr>
              <a:t>Locus of Control: </a:t>
            </a:r>
            <a:r>
              <a:rPr lang="en-US" altLang="en-US" sz="2800" dirty="0" smtClean="0">
                <a:solidFill>
                  <a:srgbClr val="00B050"/>
                </a:solidFill>
                <a:latin typeface="Arial" panose="020B0604020202020204" pitchFamily="34" charset="0"/>
              </a:rPr>
              <a:t>The “location of an individual’s sense of personal control or responsibility over actions and events. </a:t>
            </a:r>
          </a:p>
          <a:p>
            <a:pPr eaLnBrk="1" hangingPunct="1">
              <a:spcBef>
                <a:spcPct val="50000"/>
              </a:spcBef>
              <a:buFont typeface="Wingdings" panose="05000000000000000000" pitchFamily="2" charset="2"/>
              <a:buChar char="q"/>
            </a:pPr>
            <a:r>
              <a:rPr lang="en-US" altLang="en-US" sz="2800" b="1" dirty="0">
                <a:solidFill>
                  <a:srgbClr val="00B050"/>
                </a:solidFill>
                <a:latin typeface="Arial" panose="020B0604020202020204" pitchFamily="34" charset="0"/>
              </a:rPr>
              <a:t>Internal Locus of Control: </a:t>
            </a:r>
            <a:r>
              <a:rPr lang="en-US" altLang="en-US" sz="2800" dirty="0">
                <a:solidFill>
                  <a:srgbClr val="00B050"/>
                </a:solidFill>
                <a:latin typeface="Arial" panose="020B0604020202020204" pitchFamily="34" charset="0"/>
              </a:rPr>
              <a:t>A measure that determines how much self control a person has for his/her own behavior.  This is known as </a:t>
            </a:r>
            <a:r>
              <a:rPr lang="en-US" altLang="en-US" sz="2800" b="1" dirty="0" smtClean="0">
                <a:solidFill>
                  <a:srgbClr val="00B050"/>
                </a:solidFill>
                <a:latin typeface="Arial" panose="020B0604020202020204" pitchFamily="34" charset="0"/>
              </a:rPr>
              <a:t>Owning</a:t>
            </a:r>
            <a:r>
              <a:rPr lang="en-US" altLang="en-US" sz="2800" dirty="0" smtClean="0">
                <a:solidFill>
                  <a:srgbClr val="00B050"/>
                </a:solidFill>
                <a:latin typeface="Arial" panose="020B0604020202020204" pitchFamily="34" charset="0"/>
              </a:rPr>
              <a:t>.</a:t>
            </a:r>
          </a:p>
          <a:p>
            <a:pPr eaLnBrk="1" hangingPunct="1">
              <a:spcBef>
                <a:spcPct val="50000"/>
              </a:spcBef>
              <a:buFont typeface="Wingdings" panose="05000000000000000000" pitchFamily="2" charset="2"/>
              <a:buChar char="q"/>
            </a:pPr>
            <a:r>
              <a:rPr lang="en-US" altLang="en-US" sz="2800" b="1" dirty="0" smtClean="0">
                <a:solidFill>
                  <a:srgbClr val="00B050"/>
                </a:solidFill>
                <a:latin typeface="Arial" panose="020B0604020202020204" pitchFamily="34" charset="0"/>
              </a:rPr>
              <a:t>External Locus </a:t>
            </a:r>
            <a:r>
              <a:rPr lang="en-US" altLang="en-US" sz="2800" b="1" dirty="0">
                <a:solidFill>
                  <a:srgbClr val="00B050"/>
                </a:solidFill>
                <a:latin typeface="Arial" panose="020B0604020202020204" pitchFamily="34" charset="0"/>
              </a:rPr>
              <a:t>of Control: </a:t>
            </a:r>
            <a:r>
              <a:rPr lang="en-US" altLang="en-US" sz="2800" dirty="0" smtClean="0">
                <a:solidFill>
                  <a:srgbClr val="00B050"/>
                </a:solidFill>
                <a:latin typeface="Arial" panose="020B0604020202020204" pitchFamily="34" charset="0"/>
              </a:rPr>
              <a:t>A measure of how little self-control and responsibility a person has for his/her own behavior.  This is known as </a:t>
            </a:r>
            <a:r>
              <a:rPr lang="en-US" altLang="en-US" sz="2800" b="1" dirty="0" smtClean="0">
                <a:solidFill>
                  <a:srgbClr val="00B050"/>
                </a:solidFill>
                <a:latin typeface="Arial" panose="020B0604020202020204" pitchFamily="34" charset="0"/>
              </a:rPr>
              <a:t>Moaning</a:t>
            </a:r>
            <a:r>
              <a:rPr lang="en-US" altLang="en-US" sz="2800" dirty="0" smtClean="0">
                <a:solidFill>
                  <a:srgbClr val="00B050"/>
                </a:solidFill>
                <a:latin typeface="Arial" panose="020B0604020202020204" pitchFamily="34" charset="0"/>
              </a:rPr>
              <a:t>.</a:t>
            </a:r>
            <a:endParaRPr lang="en-US" altLang="en-US" sz="2800" dirty="0">
              <a:solidFill>
                <a:srgbClr val="00B050"/>
              </a:solidFill>
              <a:latin typeface="Arial" panose="020B0604020202020204" pitchFamily="34" charset="0"/>
            </a:endParaRPr>
          </a:p>
          <a:p>
            <a:pPr eaLnBrk="1" hangingPunct="1">
              <a:spcBef>
                <a:spcPct val="50000"/>
              </a:spcBef>
              <a:buFont typeface="Wingdings" panose="05000000000000000000" pitchFamily="2" charset="2"/>
              <a:buChar char="q"/>
            </a:pPr>
            <a:endParaRPr lang="en-US" altLang="en-US" sz="2800" b="1" dirty="0">
              <a:solidFill>
                <a:srgbClr val="00B050"/>
              </a:solidFill>
              <a:latin typeface="Arial" panose="020B0604020202020204" pitchFamily="34" charset="0"/>
            </a:endParaRPr>
          </a:p>
        </p:txBody>
      </p:sp>
    </p:spTree>
    <p:extLst>
      <p:ext uri="{BB962C8B-B14F-4D97-AF65-F5344CB8AC3E}">
        <p14:creationId xmlns:p14="http://schemas.microsoft.com/office/powerpoint/2010/main" val="168027043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WordArt 4"/>
          <p:cNvSpPr>
            <a:spLocks noChangeArrowheads="1" noChangeShapeType="1" noTextEdit="1"/>
          </p:cNvSpPr>
          <p:nvPr/>
        </p:nvSpPr>
        <p:spPr bwMode="auto">
          <a:xfrm>
            <a:off x="1447800" y="381000"/>
            <a:ext cx="5638800" cy="1143000"/>
          </a:xfrm>
          <a:prstGeom prst="rect">
            <a:avLst/>
          </a:prstGeom>
        </p:spPr>
        <p:txBody>
          <a:bodyPr wrap="none" fromWordArt="1">
            <a:prstTxWarp prst="textDeflate">
              <a:avLst>
                <a:gd name="adj" fmla="val 18750"/>
              </a:avLst>
            </a:prstTxWarp>
          </a:bodyPr>
          <a:lstStyle/>
          <a:p>
            <a:pPr algn="ctr"/>
            <a:r>
              <a:rPr lang="en-US" sz="3200" kern="10" dirty="0">
                <a:ln w="9525">
                  <a:solidFill>
                    <a:schemeClr val="tx1"/>
                  </a:solidFill>
                  <a:round/>
                  <a:headEnd/>
                  <a:tailEnd/>
                </a:ln>
                <a:solidFill>
                  <a:srgbClr val="00B050"/>
                </a:solidFill>
                <a:effectLst>
                  <a:outerShdw dist="53882" dir="2700000" algn="ctr" rotWithShape="0">
                    <a:srgbClr val="9999FF">
                      <a:alpha val="79999"/>
                    </a:srgbClr>
                  </a:outerShdw>
                </a:effectLst>
              </a:rPr>
              <a:t>Locus of </a:t>
            </a:r>
            <a:r>
              <a:rPr lang="en-US" sz="3200" kern="10" dirty="0" smtClean="0">
                <a:ln w="9525">
                  <a:solidFill>
                    <a:schemeClr val="tx1"/>
                  </a:solidFill>
                  <a:round/>
                  <a:headEnd/>
                  <a:tailEnd/>
                </a:ln>
                <a:solidFill>
                  <a:srgbClr val="00B050"/>
                </a:solidFill>
                <a:effectLst>
                  <a:outerShdw dist="53882" dir="2700000" algn="ctr" rotWithShape="0">
                    <a:srgbClr val="9999FF">
                      <a:alpha val="79999"/>
                    </a:srgbClr>
                  </a:outerShdw>
                </a:effectLst>
              </a:rPr>
              <a:t>Control</a:t>
            </a:r>
            <a:endParaRPr lang="en-US" sz="3200" kern="10" dirty="0">
              <a:ln w="9525">
                <a:solidFill>
                  <a:schemeClr val="tx1"/>
                </a:solidFill>
                <a:round/>
                <a:headEnd/>
                <a:tailEnd/>
              </a:ln>
              <a:solidFill>
                <a:srgbClr val="00B050"/>
              </a:solidFill>
              <a:effectLst>
                <a:outerShdw dist="53882" dir="2700000" algn="ctr" rotWithShape="0">
                  <a:srgbClr val="9999FF">
                    <a:alpha val="79999"/>
                  </a:srgbClr>
                </a:outerShdw>
              </a:effectLst>
            </a:endParaRPr>
          </a:p>
        </p:txBody>
      </p:sp>
      <p:sp>
        <p:nvSpPr>
          <p:cNvPr id="34819" name="Text Box 6"/>
          <p:cNvSpPr txBox="1">
            <a:spLocks noChangeArrowheads="1"/>
          </p:cNvSpPr>
          <p:nvPr/>
        </p:nvSpPr>
        <p:spPr bwMode="auto">
          <a:xfrm>
            <a:off x="533400" y="1752600"/>
            <a:ext cx="8610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spcBef>
                <a:spcPct val="50000"/>
              </a:spcBef>
            </a:pPr>
            <a:r>
              <a:rPr lang="en-US" altLang="en-US" sz="2800" b="1" dirty="0" smtClean="0">
                <a:solidFill>
                  <a:srgbClr val="00B050"/>
                </a:solidFill>
                <a:latin typeface="Arial" panose="020B0604020202020204" pitchFamily="34" charset="0"/>
              </a:rPr>
              <a:t>Why is Teaching Locus of Control Important?</a:t>
            </a:r>
          </a:p>
          <a:p>
            <a:pPr eaLnBrk="1" hangingPunct="1">
              <a:spcBef>
                <a:spcPct val="50000"/>
              </a:spcBef>
              <a:buFont typeface="Wingdings" panose="05000000000000000000" pitchFamily="2" charset="2"/>
              <a:buChar char="q"/>
            </a:pPr>
            <a:r>
              <a:rPr lang="en-US" altLang="en-US" sz="2800" b="1" dirty="0" smtClean="0">
                <a:solidFill>
                  <a:srgbClr val="00B050"/>
                </a:solidFill>
                <a:latin typeface="Arial" panose="020B0604020202020204" pitchFamily="34" charset="0"/>
              </a:rPr>
              <a:t>Identifies Student Responsibility and Begins Teaching Strategy for Self Control</a:t>
            </a:r>
          </a:p>
          <a:p>
            <a:pPr eaLnBrk="1" hangingPunct="1">
              <a:spcBef>
                <a:spcPct val="50000"/>
              </a:spcBef>
              <a:buFont typeface="Wingdings" panose="05000000000000000000" pitchFamily="2" charset="2"/>
              <a:buChar char="q"/>
            </a:pPr>
            <a:r>
              <a:rPr lang="en-US" altLang="en-US" sz="2800" b="1" dirty="0" smtClean="0">
                <a:solidFill>
                  <a:srgbClr val="00B050"/>
                </a:solidFill>
                <a:latin typeface="Arial" panose="020B0604020202020204" pitchFamily="34" charset="0"/>
              </a:rPr>
              <a:t>Provides Vocabulary for Problem Solving</a:t>
            </a:r>
          </a:p>
          <a:p>
            <a:pPr eaLnBrk="1" hangingPunct="1">
              <a:spcBef>
                <a:spcPct val="50000"/>
              </a:spcBef>
              <a:buFont typeface="Wingdings" panose="05000000000000000000" pitchFamily="2" charset="2"/>
              <a:buChar char="q"/>
            </a:pPr>
            <a:r>
              <a:rPr lang="en-US" altLang="en-US" sz="2800" b="1" dirty="0" smtClean="0">
                <a:solidFill>
                  <a:srgbClr val="00B050"/>
                </a:solidFill>
                <a:latin typeface="Arial" panose="020B0604020202020204" pitchFamily="34" charset="0"/>
              </a:rPr>
              <a:t>Meets the Workplace Readiness Training and Instruction in Self-Advocacy Pre-ETS.  </a:t>
            </a:r>
          </a:p>
          <a:p>
            <a:pPr eaLnBrk="1" hangingPunct="1">
              <a:spcBef>
                <a:spcPct val="50000"/>
              </a:spcBef>
              <a:buFont typeface="Wingdings" panose="05000000000000000000" pitchFamily="2" charset="2"/>
              <a:buChar char="q"/>
            </a:pPr>
            <a:endParaRPr lang="en-US" altLang="en-US" sz="2800" b="1" dirty="0">
              <a:solidFill>
                <a:srgbClr val="00B050"/>
              </a:solidFill>
              <a:latin typeface="Arial" panose="020B0604020202020204" pitchFamily="34" charset="0"/>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WordArt 4"/>
          <p:cNvSpPr>
            <a:spLocks noChangeArrowheads="1" noChangeShapeType="1" noTextEdit="1"/>
          </p:cNvSpPr>
          <p:nvPr/>
        </p:nvSpPr>
        <p:spPr bwMode="auto">
          <a:xfrm>
            <a:off x="1447800" y="381000"/>
            <a:ext cx="5638800" cy="1143000"/>
          </a:xfrm>
          <a:prstGeom prst="rect">
            <a:avLst/>
          </a:prstGeom>
        </p:spPr>
        <p:txBody>
          <a:bodyPr wrap="none" fromWordArt="1">
            <a:prstTxWarp prst="textDeflate">
              <a:avLst>
                <a:gd name="adj" fmla="val 18750"/>
              </a:avLst>
            </a:prstTxWarp>
          </a:bodyPr>
          <a:lstStyle/>
          <a:p>
            <a:pPr algn="ctr"/>
            <a:r>
              <a:rPr lang="en-US" sz="3200" kern="10" dirty="0">
                <a:ln w="9525">
                  <a:solidFill>
                    <a:schemeClr val="tx1"/>
                  </a:solidFill>
                  <a:round/>
                  <a:headEnd/>
                  <a:tailEnd/>
                </a:ln>
                <a:solidFill>
                  <a:srgbClr val="00B050"/>
                </a:solidFill>
                <a:effectLst>
                  <a:outerShdw dist="53882" dir="2700000" algn="ctr" rotWithShape="0">
                    <a:srgbClr val="9999FF">
                      <a:alpha val="79999"/>
                    </a:srgbClr>
                  </a:outerShdw>
                </a:effectLst>
              </a:rPr>
              <a:t>Locus of Control </a:t>
            </a:r>
          </a:p>
        </p:txBody>
      </p:sp>
      <p:sp>
        <p:nvSpPr>
          <p:cNvPr id="34819" name="Text Box 6"/>
          <p:cNvSpPr txBox="1">
            <a:spLocks noChangeArrowheads="1"/>
          </p:cNvSpPr>
          <p:nvPr/>
        </p:nvSpPr>
        <p:spPr bwMode="auto">
          <a:xfrm>
            <a:off x="266699" y="1924416"/>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spcBef>
                <a:spcPct val="50000"/>
              </a:spcBef>
            </a:pPr>
            <a:endParaRPr lang="en-US" altLang="en-US" sz="2800" b="1" dirty="0">
              <a:solidFill>
                <a:srgbClr val="00B050"/>
              </a:solidFill>
              <a:latin typeface="Arial" panose="020B0604020202020204" pitchFamily="34" charset="0"/>
            </a:endParaRPr>
          </a:p>
        </p:txBody>
      </p:sp>
      <p:sp>
        <p:nvSpPr>
          <p:cNvPr id="3" name="TextBox 2"/>
          <p:cNvSpPr txBox="1"/>
          <p:nvPr/>
        </p:nvSpPr>
        <p:spPr>
          <a:xfrm>
            <a:off x="1714499" y="5319806"/>
            <a:ext cx="5715000" cy="923330"/>
          </a:xfrm>
          <a:prstGeom prst="rect">
            <a:avLst/>
          </a:prstGeom>
          <a:noFill/>
        </p:spPr>
        <p:txBody>
          <a:bodyPr wrap="square" rtlCol="0">
            <a:spAutoFit/>
          </a:bodyPr>
          <a:lstStyle/>
          <a:p>
            <a:r>
              <a:rPr lang="en-US" dirty="0">
                <a:solidFill>
                  <a:srgbClr val="00B050"/>
                </a:solidFill>
              </a:rPr>
              <a:t> </a:t>
            </a:r>
            <a:r>
              <a:rPr lang="en-US" dirty="0" smtClean="0">
                <a:solidFill>
                  <a:srgbClr val="00B050"/>
                </a:solidFill>
              </a:rPr>
              <a:t>Is </a:t>
            </a:r>
            <a:r>
              <a:rPr lang="en-US" dirty="0">
                <a:solidFill>
                  <a:srgbClr val="00B050"/>
                </a:solidFill>
              </a:rPr>
              <a:t>Isaiah Thomas Owning or Moaning? </a:t>
            </a:r>
            <a:r>
              <a:rPr lang="en-US" dirty="0">
                <a:hlinkClick r:id="rId3"/>
              </a:rPr>
              <a:t>https://</a:t>
            </a:r>
            <a:r>
              <a:rPr lang="en-US" dirty="0" smtClean="0">
                <a:hlinkClick r:id="rId3"/>
              </a:rPr>
              <a:t>www.youtube.com/watch?v=X77GTech3Oo</a:t>
            </a:r>
            <a:endParaRPr lang="en-US" dirty="0" smtClean="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752600"/>
            <a:ext cx="5036342" cy="3351456"/>
          </a:xfrm>
          <a:prstGeom prst="rect">
            <a:avLst/>
          </a:prstGeom>
        </p:spPr>
      </p:pic>
    </p:spTree>
    <p:extLst>
      <p:ext uri="{BB962C8B-B14F-4D97-AF65-F5344CB8AC3E}">
        <p14:creationId xmlns:p14="http://schemas.microsoft.com/office/powerpoint/2010/main" val="1326328455"/>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idx="1"/>
          </p:nvPr>
        </p:nvSpPr>
        <p:spPr>
          <a:xfrm>
            <a:off x="1330325" y="2760663"/>
            <a:ext cx="7312025" cy="4495800"/>
          </a:xfrm>
        </p:spPr>
        <p:txBody>
          <a:bodyPr/>
          <a:lstStyle/>
          <a:p>
            <a:pPr marL="0" indent="0" eaLnBrk="1" hangingPunct="1">
              <a:buFont typeface="Corbel" panose="020B0503020204020204" pitchFamily="34" charset="0"/>
              <a:buNone/>
            </a:pPr>
            <a:r>
              <a:rPr lang="en-US" altLang="en-US" sz="2800" b="1" dirty="0" smtClean="0">
                <a:solidFill>
                  <a:schemeClr val="tx1"/>
                </a:solidFill>
              </a:rPr>
              <a:t>“I never thought there would be a class like this in high school – that you could actually use. I haven’t been in the principal’s office in two months.”</a:t>
            </a:r>
            <a:br>
              <a:rPr lang="en-US" altLang="en-US" sz="2800" b="1" dirty="0" smtClean="0">
                <a:solidFill>
                  <a:schemeClr val="tx1"/>
                </a:solidFill>
              </a:rPr>
            </a:br>
            <a:endParaRPr lang="en-US" altLang="en-US" sz="2800" b="1" dirty="0" smtClean="0">
              <a:solidFill>
                <a:schemeClr val="tx1"/>
              </a:solidFill>
            </a:endParaRPr>
          </a:p>
          <a:p>
            <a:pPr marL="0" indent="0" eaLnBrk="1" hangingPunct="1">
              <a:buFont typeface="Corbel" panose="020B0503020204020204" pitchFamily="34" charset="0"/>
              <a:buNone/>
            </a:pPr>
            <a:r>
              <a:rPr lang="en-US" altLang="en-US" sz="2400" b="1" dirty="0" smtClean="0">
                <a:solidFill>
                  <a:schemeClr val="tx1"/>
                </a:solidFill>
              </a:rPr>
              <a:t>“</a:t>
            </a:r>
            <a:r>
              <a:rPr lang="en-US" altLang="en-US" sz="2800" b="1" dirty="0" smtClean="0">
                <a:solidFill>
                  <a:schemeClr val="tx1"/>
                </a:solidFill>
              </a:rPr>
              <a:t>I love this class – it has been the most </a:t>
            </a:r>
            <a:r>
              <a:rPr lang="en-US" altLang="en-US" sz="2800" b="1" dirty="0" err="1" smtClean="0">
                <a:solidFill>
                  <a:schemeClr val="tx1"/>
                </a:solidFill>
              </a:rPr>
              <a:t>impactive</a:t>
            </a:r>
            <a:r>
              <a:rPr lang="en-US" altLang="en-US" sz="2800" b="1" smtClean="0">
                <a:solidFill>
                  <a:schemeClr val="tx1"/>
                </a:solidFill>
              </a:rPr>
              <a:t> class – I don’t get mad at teachers and I learned how to listen and not react.”</a:t>
            </a:r>
          </a:p>
          <a:p>
            <a:pPr marL="0" indent="0" eaLnBrk="1" hangingPunct="1">
              <a:buFont typeface="Corbel" panose="020B0503020204020204" pitchFamily="34" charset="0"/>
              <a:buNone/>
            </a:pPr>
            <a:endParaRPr lang="en-US" altLang="en-US" sz="2800" b="1" smtClean="0">
              <a:solidFill>
                <a:schemeClr val="tx1"/>
              </a:solidFill>
            </a:endParaRPr>
          </a:p>
        </p:txBody>
      </p:sp>
      <p:pic>
        <p:nvPicPr>
          <p:cNvPr id="819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5888" y="0"/>
            <a:ext cx="3478212"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6"/>
          <p:cNvSpPr txBox="1">
            <a:spLocks noChangeArrowheads="1"/>
          </p:cNvSpPr>
          <p:nvPr/>
        </p:nvSpPr>
        <p:spPr bwMode="auto">
          <a:xfrm>
            <a:off x="228600" y="914400"/>
            <a:ext cx="518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r>
              <a:rPr lang="en-US" altLang="en-US" sz="3200" b="1">
                <a:latin typeface="Corbel" panose="020B0503020204020204" pitchFamily="34" charset="0"/>
              </a:rPr>
              <a:t>What Students Had to Say:</a:t>
            </a:r>
            <a:r>
              <a:rPr lang="en-US" altLang="en-US" sz="3200">
                <a:latin typeface="Corbel" panose="020B0503020204020204" pitchFamily="34" charset="0"/>
              </a:rPr>
              <a:t> </a:t>
            </a:r>
          </a:p>
        </p:txBody>
      </p:sp>
      <p:sp>
        <p:nvSpPr>
          <p:cNvPr id="2" name="Title 1"/>
          <p:cNvSpPr>
            <a:spLocks noGrp="1"/>
          </p:cNvSpPr>
          <p:nvPr>
            <p:ph type="title"/>
          </p:nvPr>
        </p:nvSpPr>
        <p:spPr/>
        <p:txBody>
          <a:bodyPr/>
          <a:lstStyle/>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 calcmode="lin" valueType="num">
                                      <p:cBhvr additive="base">
                                        <p:cTn id="7" dur="500" fill="hold"/>
                                        <p:tgtEl>
                                          <p:spTgt spid="1720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2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72035">
                                            <p:txEl>
                                              <p:pRg st="1" end="1"/>
                                            </p:txEl>
                                          </p:spTgt>
                                        </p:tgtEl>
                                        <p:attrNameLst>
                                          <p:attrName>style.visibility</p:attrName>
                                        </p:attrNameLst>
                                      </p:cBhvr>
                                      <p:to>
                                        <p:strVal val="visible"/>
                                      </p:to>
                                    </p:set>
                                    <p:anim calcmode="lin" valueType="num">
                                      <p:cBhvr additive="base">
                                        <p:cTn id="13" dur="500" fill="hold"/>
                                        <p:tgtEl>
                                          <p:spTgt spid="1720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203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WordArt 4"/>
          <p:cNvSpPr>
            <a:spLocks noChangeArrowheads="1" noChangeShapeType="1" noTextEdit="1"/>
          </p:cNvSpPr>
          <p:nvPr/>
        </p:nvSpPr>
        <p:spPr bwMode="auto">
          <a:xfrm>
            <a:off x="1447800" y="381000"/>
            <a:ext cx="5867400" cy="1143000"/>
          </a:xfrm>
          <a:prstGeom prst="rect">
            <a:avLst/>
          </a:prstGeom>
        </p:spPr>
        <p:txBody>
          <a:bodyPr wrap="none" fromWordArt="1">
            <a:prstTxWarp prst="textDeflate">
              <a:avLst>
                <a:gd name="adj" fmla="val 18750"/>
              </a:avLst>
            </a:prstTxWarp>
          </a:bodyPr>
          <a:lstStyle/>
          <a:p>
            <a:pPr algn="ctr"/>
            <a:r>
              <a:rPr lang="en-US" sz="3200" kern="10">
                <a:ln w="9525">
                  <a:solidFill>
                    <a:schemeClr val="tx1"/>
                  </a:solidFill>
                  <a:round/>
                  <a:headEnd/>
                  <a:tailEnd/>
                </a:ln>
                <a:solidFill>
                  <a:srgbClr val="00B050"/>
                </a:solidFill>
                <a:effectLst>
                  <a:outerShdw dist="53882" dir="2700000" algn="ctr" rotWithShape="0">
                    <a:srgbClr val="9999FF">
                      <a:alpha val="79999"/>
                    </a:srgbClr>
                  </a:outerShdw>
                </a:effectLst>
              </a:rPr>
              <a:t>Lesson #9 Guidelines</a:t>
            </a:r>
          </a:p>
        </p:txBody>
      </p:sp>
      <p:sp>
        <p:nvSpPr>
          <p:cNvPr id="36867" name="Text Box 5"/>
          <p:cNvSpPr txBox="1">
            <a:spLocks noChangeArrowheads="1"/>
          </p:cNvSpPr>
          <p:nvPr/>
        </p:nvSpPr>
        <p:spPr bwMode="auto">
          <a:xfrm>
            <a:off x="685800" y="19812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spcBef>
                <a:spcPct val="50000"/>
              </a:spcBef>
            </a:pPr>
            <a:endParaRPr lang="en-US" altLang="en-US" sz="2400"/>
          </a:p>
        </p:txBody>
      </p:sp>
      <p:sp>
        <p:nvSpPr>
          <p:cNvPr id="36868" name="Text Box 7"/>
          <p:cNvSpPr txBox="1">
            <a:spLocks noChangeArrowheads="1"/>
          </p:cNvSpPr>
          <p:nvPr/>
        </p:nvSpPr>
        <p:spPr bwMode="auto">
          <a:xfrm>
            <a:off x="533400" y="2057400"/>
            <a:ext cx="815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spcBef>
                <a:spcPct val="50000"/>
              </a:spcBef>
            </a:pPr>
            <a:endParaRPr lang="en-US" altLang="en-US" sz="2800" b="1">
              <a:latin typeface="Arial" panose="020B0604020202020204" pitchFamily="34" charset="0"/>
            </a:endParaRPr>
          </a:p>
        </p:txBody>
      </p:sp>
      <p:sp>
        <p:nvSpPr>
          <p:cNvPr id="36869" name="Text Box 8"/>
          <p:cNvSpPr txBox="1">
            <a:spLocks noChangeArrowheads="1"/>
          </p:cNvSpPr>
          <p:nvPr/>
        </p:nvSpPr>
        <p:spPr bwMode="auto">
          <a:xfrm>
            <a:off x="0" y="1981200"/>
            <a:ext cx="9144000" cy="37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Impact" panose="020B0806030902050204" pitchFamily="34" charset="0"/>
              </a:defRPr>
            </a:lvl1pPr>
            <a:lvl2pPr>
              <a:defRPr>
                <a:solidFill>
                  <a:schemeClr val="tx1"/>
                </a:solidFill>
                <a:latin typeface="Impact" panose="020B0806030902050204" pitchFamily="34" charset="0"/>
              </a:defRPr>
            </a:lvl2pPr>
            <a:lvl3pPr>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lvl="1" algn="ctr" eaLnBrk="1" hangingPunct="1">
              <a:spcBef>
                <a:spcPct val="50000"/>
              </a:spcBef>
              <a:buFont typeface="Wingdings" panose="05000000000000000000" pitchFamily="2" charset="2"/>
              <a:buChar char="q"/>
            </a:pPr>
            <a:r>
              <a:rPr lang="en-US" altLang="en-US" sz="2800" b="1">
                <a:solidFill>
                  <a:srgbClr val="00B050"/>
                </a:solidFill>
                <a:latin typeface="Arial" panose="020B0604020202020204" pitchFamily="34" charset="0"/>
              </a:rPr>
              <a:t> Each member must be at the end of string</a:t>
            </a:r>
          </a:p>
          <a:p>
            <a:pPr lvl="2" eaLnBrk="1" hangingPunct="1">
              <a:spcBef>
                <a:spcPct val="50000"/>
              </a:spcBef>
              <a:buFont typeface="Wingdings" panose="05000000000000000000" pitchFamily="2" charset="2"/>
              <a:buChar char="q"/>
            </a:pPr>
            <a:r>
              <a:rPr lang="en-US" altLang="en-US" sz="2800" b="1">
                <a:solidFill>
                  <a:srgbClr val="00B050"/>
                </a:solidFill>
                <a:latin typeface="Arial" panose="020B0604020202020204" pitchFamily="34" charset="0"/>
              </a:rPr>
              <a:t> Cannot wrap string or use two hands</a:t>
            </a:r>
          </a:p>
          <a:p>
            <a:pPr lvl="2" eaLnBrk="1" hangingPunct="1">
              <a:spcBef>
                <a:spcPct val="50000"/>
              </a:spcBef>
              <a:buFont typeface="Wingdings" panose="05000000000000000000" pitchFamily="2" charset="2"/>
              <a:buChar char="q"/>
            </a:pPr>
            <a:r>
              <a:rPr lang="en-US" altLang="en-US" sz="2800" b="1">
                <a:solidFill>
                  <a:srgbClr val="00B050"/>
                </a:solidFill>
                <a:latin typeface="Arial" panose="020B0604020202020204" pitchFamily="34" charset="0"/>
              </a:rPr>
              <a:t> Team members clean up spilled beans</a:t>
            </a:r>
          </a:p>
          <a:p>
            <a:pPr lvl="2" eaLnBrk="1" hangingPunct="1">
              <a:spcBef>
                <a:spcPct val="50000"/>
              </a:spcBef>
              <a:buFont typeface="Wingdings" panose="05000000000000000000" pitchFamily="2" charset="2"/>
              <a:buChar char="q"/>
            </a:pPr>
            <a:r>
              <a:rPr lang="en-US" altLang="en-US" sz="2800" b="1">
                <a:solidFill>
                  <a:srgbClr val="00B050"/>
                </a:solidFill>
                <a:latin typeface="Arial" panose="020B0604020202020204" pitchFamily="34" charset="0"/>
              </a:rPr>
              <a:t> Team members switch places each time</a:t>
            </a:r>
          </a:p>
          <a:p>
            <a:pPr lvl="2" eaLnBrk="1" hangingPunct="1">
              <a:spcBef>
                <a:spcPct val="50000"/>
              </a:spcBef>
              <a:buFont typeface="Wingdings" panose="05000000000000000000" pitchFamily="2" charset="2"/>
              <a:buChar char="q"/>
            </a:pPr>
            <a:r>
              <a:rPr lang="en-US" altLang="en-US" sz="2800" b="1">
                <a:solidFill>
                  <a:srgbClr val="00B050"/>
                </a:solidFill>
                <a:latin typeface="Arial" panose="020B0604020202020204" pitchFamily="34" charset="0"/>
              </a:rPr>
              <a:t> Total elapsed time to accomplish three tasks</a:t>
            </a:r>
          </a:p>
          <a:p>
            <a:pPr lvl="2" eaLnBrk="1" hangingPunct="1">
              <a:spcBef>
                <a:spcPct val="50000"/>
              </a:spcBef>
              <a:buFont typeface="Wingdings" panose="05000000000000000000" pitchFamily="2" charset="2"/>
              <a:buChar char="q"/>
            </a:pPr>
            <a:r>
              <a:rPr lang="en-US" altLang="en-US" sz="2800" b="1">
                <a:solidFill>
                  <a:srgbClr val="00B050"/>
                </a:solidFill>
                <a:latin typeface="Arial" panose="020B0604020202020204" pitchFamily="34" charset="0"/>
              </a:rPr>
              <a:t> Penalize per beans spilled</a:t>
            </a: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Collaborative Problem Solving (CPS)</a:t>
            </a:r>
            <a:br>
              <a:rPr lang="en-US" dirty="0" smtClean="0"/>
            </a:br>
            <a:r>
              <a:rPr lang="en-US" sz="3600" dirty="0" smtClean="0"/>
              <a:t>“getting to the cerebral cortex for learning”</a:t>
            </a:r>
            <a:endParaRPr lang="en-US" sz="3600" dirty="0"/>
          </a:p>
        </p:txBody>
      </p:sp>
      <p:sp>
        <p:nvSpPr>
          <p:cNvPr id="3" name="Content Placeholder 2"/>
          <p:cNvSpPr>
            <a:spLocks noGrp="1"/>
          </p:cNvSpPr>
          <p:nvPr>
            <p:ph idx="1"/>
          </p:nvPr>
        </p:nvSpPr>
        <p:spPr/>
        <p:txBody>
          <a:bodyPr>
            <a:normAutofit/>
          </a:bodyPr>
          <a:lstStyle/>
          <a:p>
            <a:r>
              <a:rPr lang="en-US" sz="3200" dirty="0" smtClean="0"/>
              <a:t>Sequence of Engagement with students:</a:t>
            </a:r>
          </a:p>
          <a:p>
            <a:endParaRPr lang="en-US" dirty="0"/>
          </a:p>
          <a:p>
            <a:r>
              <a:rPr lang="en-US" sz="3200" dirty="0" smtClean="0"/>
              <a:t>1. </a:t>
            </a:r>
            <a:r>
              <a:rPr lang="en-US" sz="3200" b="1" dirty="0" smtClean="0"/>
              <a:t>Regulate</a:t>
            </a:r>
          </a:p>
          <a:p>
            <a:r>
              <a:rPr lang="en-US" sz="3200" dirty="0" smtClean="0"/>
              <a:t>2. </a:t>
            </a:r>
            <a:r>
              <a:rPr lang="en-US" sz="3200" b="1" dirty="0" smtClean="0"/>
              <a:t>Relate</a:t>
            </a:r>
          </a:p>
          <a:p>
            <a:r>
              <a:rPr lang="en-US" sz="3200" dirty="0" smtClean="0"/>
              <a:t>3. </a:t>
            </a:r>
            <a:r>
              <a:rPr lang="en-US" sz="3200" b="1" dirty="0" smtClean="0"/>
              <a:t>Reason</a:t>
            </a:r>
          </a:p>
          <a:p>
            <a:pPr marL="0" indent="0">
              <a:buNone/>
            </a:pPr>
            <a:endParaRPr lang="en-US" b="1" dirty="0" smtClean="0"/>
          </a:p>
          <a:p>
            <a:endParaRPr lang="en-US" sz="2000" b="1" dirty="0">
              <a:solidFill>
                <a:srgbClr val="FF0000"/>
              </a:solidFill>
            </a:endParaRPr>
          </a:p>
        </p:txBody>
      </p:sp>
    </p:spTree>
    <p:extLst>
      <p:ext uri="{BB962C8B-B14F-4D97-AF65-F5344CB8AC3E}">
        <p14:creationId xmlns:p14="http://schemas.microsoft.com/office/powerpoint/2010/main" val="2364609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How are we going to inspire this learning?</a:t>
            </a:r>
            <a:endParaRPr lang="en-US" sz="3200" b="1" dirty="0"/>
          </a:p>
        </p:txBody>
      </p:sp>
      <p:sp>
        <p:nvSpPr>
          <p:cNvPr id="3" name="Content Placeholder 2"/>
          <p:cNvSpPr>
            <a:spLocks noGrp="1"/>
          </p:cNvSpPr>
          <p:nvPr>
            <p:ph idx="1"/>
          </p:nvPr>
        </p:nvSpPr>
        <p:spPr/>
        <p:txBody>
          <a:bodyPr>
            <a:normAutofit/>
          </a:bodyPr>
          <a:lstStyle/>
          <a:p>
            <a:endParaRPr lang="en-US" b="1" dirty="0" smtClean="0"/>
          </a:p>
          <a:p>
            <a:r>
              <a:rPr lang="en-US" sz="2800" b="1" dirty="0" smtClean="0"/>
              <a:t>Behavior change</a:t>
            </a:r>
            <a:r>
              <a:rPr lang="en-US" dirty="0" smtClean="0"/>
              <a:t>—what is it?</a:t>
            </a:r>
          </a:p>
          <a:p>
            <a:pPr marL="0" indent="0">
              <a:buNone/>
            </a:pPr>
            <a:endParaRPr lang="en-US" dirty="0" smtClean="0"/>
          </a:p>
          <a:p>
            <a:r>
              <a:rPr lang="en-US" dirty="0" smtClean="0"/>
              <a:t>It’s </a:t>
            </a:r>
            <a:r>
              <a:rPr lang="en-US" sz="2800" b="1" dirty="0" smtClean="0"/>
              <a:t>Brain change</a:t>
            </a:r>
            <a:r>
              <a:rPr lang="en-US" dirty="0" smtClean="0"/>
              <a:t>—the formation of new connections and associations that create a new pathway up which signals travel when it receives a certain stimulus</a:t>
            </a:r>
          </a:p>
          <a:p>
            <a:pPr marL="0" indent="0">
              <a:buNone/>
            </a:pPr>
            <a:endParaRPr lang="en-US" dirty="0" smtClean="0"/>
          </a:p>
          <a:p>
            <a:endParaRPr lang="en-US" sz="2000" dirty="0">
              <a:solidFill>
                <a:srgbClr val="FF0000"/>
              </a:solidFill>
            </a:endParaRPr>
          </a:p>
        </p:txBody>
      </p:sp>
    </p:spTree>
    <p:extLst>
      <p:ext uri="{BB962C8B-B14F-4D97-AF65-F5344CB8AC3E}">
        <p14:creationId xmlns:p14="http://schemas.microsoft.com/office/powerpoint/2010/main" val="3452873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Change is Brain Change</a:t>
            </a:r>
            <a:endParaRPr lang="en-US" dirty="0"/>
          </a:p>
        </p:txBody>
      </p:sp>
      <p:sp>
        <p:nvSpPr>
          <p:cNvPr id="3" name="Content Placeholder 2"/>
          <p:cNvSpPr>
            <a:spLocks noGrp="1"/>
          </p:cNvSpPr>
          <p:nvPr>
            <p:ph idx="1"/>
          </p:nvPr>
        </p:nvSpPr>
        <p:spPr/>
        <p:txBody>
          <a:bodyPr>
            <a:normAutofit/>
          </a:bodyPr>
          <a:lstStyle/>
          <a:p>
            <a:r>
              <a:rPr lang="en-US" dirty="0" smtClean="0"/>
              <a:t>Occurs when we receive enough repetitions of signals activating and traveling a new pathway for that pathway to become the “default pathway” the pathway that signals automatically travel at speeds that surpass our ability to measure.</a:t>
            </a:r>
          </a:p>
          <a:p>
            <a:r>
              <a:rPr lang="en-US" dirty="0" smtClean="0"/>
              <a:t>This is why </a:t>
            </a:r>
            <a:r>
              <a:rPr lang="en-US" b="1" dirty="0" smtClean="0"/>
              <a:t>“relevant repetition” </a:t>
            </a:r>
            <a:r>
              <a:rPr lang="en-US" dirty="0" smtClean="0"/>
              <a:t>is so important in students’ learning of WAGES</a:t>
            </a:r>
          </a:p>
          <a:p>
            <a:endParaRPr lang="en-US" dirty="0">
              <a:solidFill>
                <a:srgbClr val="FF0000"/>
              </a:solidFill>
            </a:endParaRPr>
          </a:p>
        </p:txBody>
      </p:sp>
    </p:spTree>
    <p:extLst>
      <p:ext uri="{BB962C8B-B14F-4D97-AF65-F5344CB8AC3E}">
        <p14:creationId xmlns:p14="http://schemas.microsoft.com/office/powerpoint/2010/main" val="1619211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Correct! The dumbest part of the brain:</a:t>
            </a:r>
            <a:endParaRPr lang="en-US" dirty="0"/>
          </a:p>
        </p:txBody>
      </p:sp>
      <p:sp>
        <p:nvSpPr>
          <p:cNvPr id="3" name="Content Placeholder 2"/>
          <p:cNvSpPr>
            <a:spLocks noGrp="1"/>
          </p:cNvSpPr>
          <p:nvPr>
            <p:ph idx="1"/>
          </p:nvPr>
        </p:nvSpPr>
        <p:spPr/>
        <p:txBody>
          <a:bodyPr>
            <a:normAutofit/>
          </a:bodyPr>
          <a:lstStyle/>
          <a:p>
            <a:endParaRPr lang="en-US" dirty="0"/>
          </a:p>
          <a:p>
            <a:r>
              <a:rPr lang="en-US" sz="3600" b="1" dirty="0" smtClean="0"/>
              <a:t>EMPATHY</a:t>
            </a:r>
            <a:r>
              <a:rPr lang="en-US" sz="3600" dirty="0" smtClean="0"/>
              <a:t> </a:t>
            </a:r>
            <a:r>
              <a:rPr lang="en-US" dirty="0" smtClean="0"/>
              <a:t>leads to</a:t>
            </a:r>
            <a:r>
              <a:rPr lang="en-US" sz="3600" dirty="0" smtClean="0"/>
              <a:t> </a:t>
            </a:r>
            <a:r>
              <a:rPr lang="en-US" sz="3600" b="1" dirty="0" smtClean="0"/>
              <a:t>Regulation</a:t>
            </a:r>
            <a:r>
              <a:rPr lang="en-US" dirty="0" smtClean="0"/>
              <a:t>, the key that enables the student to learn!</a:t>
            </a:r>
          </a:p>
          <a:p>
            <a:endParaRPr lang="en-US" sz="2400" b="1" dirty="0">
              <a:solidFill>
                <a:srgbClr val="FF0000"/>
              </a:solidFill>
            </a:endParaRPr>
          </a:p>
        </p:txBody>
      </p:sp>
      <p:sp>
        <p:nvSpPr>
          <p:cNvPr id="4" name="TextBox 3"/>
          <p:cNvSpPr txBox="1"/>
          <p:nvPr/>
        </p:nvSpPr>
        <p:spPr>
          <a:xfrm>
            <a:off x="685800" y="1066800"/>
            <a:ext cx="7772400" cy="584775"/>
          </a:xfrm>
          <a:prstGeom prst="rect">
            <a:avLst/>
          </a:prstGeom>
          <a:noFill/>
        </p:spPr>
        <p:txBody>
          <a:bodyPr wrap="square" rtlCol="0">
            <a:spAutoFit/>
          </a:bodyPr>
          <a:lstStyle/>
          <a:p>
            <a:r>
              <a:rPr lang="en-US" sz="3200" dirty="0" smtClean="0">
                <a:latin typeface="+mn-lt"/>
                <a:cs typeface="Arial" panose="020B0604020202020204" pitchFamily="34" charset="0"/>
              </a:rPr>
              <a:t>Where does unregulated information go?</a:t>
            </a:r>
            <a:endParaRPr lang="en-US" sz="3200" dirty="0">
              <a:latin typeface="+mn-lt"/>
              <a:cs typeface="Arial" panose="020B0604020202020204" pitchFamily="34" charset="0"/>
            </a:endParaRPr>
          </a:p>
        </p:txBody>
      </p:sp>
    </p:spTree>
    <p:extLst>
      <p:ext uri="{BB962C8B-B14F-4D97-AF65-F5344CB8AC3E}">
        <p14:creationId xmlns:p14="http://schemas.microsoft.com/office/powerpoint/2010/main" val="3435202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Carl Rogers—Student-Centered Relationships</a:t>
            </a:r>
            <a:endParaRPr lang="en-US" dirty="0"/>
          </a:p>
        </p:txBody>
      </p:sp>
      <p:sp>
        <p:nvSpPr>
          <p:cNvPr id="3" name="Content Placeholder 2"/>
          <p:cNvSpPr>
            <a:spLocks noGrp="1"/>
          </p:cNvSpPr>
          <p:nvPr>
            <p:ph idx="1"/>
          </p:nvPr>
        </p:nvSpPr>
        <p:spPr>
          <a:xfrm>
            <a:off x="457200" y="1600200"/>
            <a:ext cx="8229600" cy="4803786"/>
          </a:xfrm>
        </p:spPr>
        <p:txBody>
          <a:bodyPr>
            <a:normAutofit fontScale="62500" lnSpcReduction="20000"/>
          </a:bodyPr>
          <a:lstStyle/>
          <a:p>
            <a:pPr marL="0" indent="0">
              <a:buNone/>
            </a:pPr>
            <a:endParaRPr lang="en-US" sz="2900" dirty="0" smtClean="0"/>
          </a:p>
          <a:p>
            <a:endParaRPr lang="en-US" sz="2900" b="1" dirty="0" smtClean="0"/>
          </a:p>
          <a:p>
            <a:endParaRPr lang="en-US" sz="3200" b="1" dirty="0"/>
          </a:p>
          <a:p>
            <a:r>
              <a:rPr lang="en-US" sz="3200" b="1" dirty="0" smtClean="0"/>
              <a:t>Unconditional Positive Regard</a:t>
            </a:r>
            <a:r>
              <a:rPr lang="en-US" sz="3200" b="1" dirty="0"/>
              <a:t> </a:t>
            </a:r>
          </a:p>
          <a:p>
            <a:r>
              <a:rPr lang="en-US" sz="2400" dirty="0" smtClean="0"/>
              <a:t>Accepts the student for who she/he is and provide support and care no matter what she/he is going through</a:t>
            </a:r>
            <a:endParaRPr lang="en-US" dirty="0" smtClean="0"/>
          </a:p>
          <a:p>
            <a:r>
              <a:rPr lang="en-US" sz="3200" b="1" dirty="0" smtClean="0"/>
              <a:t>Congruence</a:t>
            </a:r>
          </a:p>
          <a:p>
            <a:r>
              <a:rPr lang="en-US" sz="2400" dirty="0" smtClean="0"/>
              <a:t>Teacher is comfortable sharing feelings, provides model for communication—it’s okay to be vulnerable</a:t>
            </a:r>
            <a:endParaRPr lang="en-US" dirty="0" smtClean="0"/>
          </a:p>
          <a:p>
            <a:r>
              <a:rPr lang="en-US" sz="3200" b="1" dirty="0" smtClean="0"/>
              <a:t>Empathetic Understanding</a:t>
            </a:r>
          </a:p>
          <a:p>
            <a:r>
              <a:rPr lang="en-US" sz="2400" dirty="0" smtClean="0"/>
              <a:t>Forms positive learning relationship, acts as mirror, reflecting student’s thoughts and feelings back to him or her; allowing the student to better understand him or herself</a:t>
            </a:r>
          </a:p>
          <a:p>
            <a:endParaRPr lang="en-US" sz="2400" dirty="0"/>
          </a:p>
        </p:txBody>
      </p:sp>
    </p:spTree>
    <p:extLst>
      <p:ext uri="{BB962C8B-B14F-4D97-AF65-F5344CB8AC3E}">
        <p14:creationId xmlns:p14="http://schemas.microsoft.com/office/powerpoint/2010/main" val="3896038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successful “dose” to the brain:</a:t>
            </a:r>
            <a:endParaRPr lang="en-US" dirty="0"/>
          </a:p>
        </p:txBody>
      </p:sp>
      <p:sp>
        <p:nvSpPr>
          <p:cNvPr id="3" name="Content Placeholder 2"/>
          <p:cNvSpPr>
            <a:spLocks noGrp="1"/>
          </p:cNvSpPr>
          <p:nvPr>
            <p:ph idx="1"/>
          </p:nvPr>
        </p:nvSpPr>
        <p:spPr/>
        <p:txBody>
          <a:bodyPr>
            <a:normAutofit fontScale="92500" lnSpcReduction="20000"/>
          </a:bodyPr>
          <a:lstStyle/>
          <a:p>
            <a:r>
              <a:rPr lang="en-US" sz="3200" b="1" dirty="0" smtClean="0"/>
              <a:t>Relational</a:t>
            </a:r>
            <a:r>
              <a:rPr lang="en-US" dirty="0" smtClean="0"/>
              <a:t>—safe</a:t>
            </a:r>
          </a:p>
          <a:p>
            <a:r>
              <a:rPr lang="en-US" sz="3200" b="1" dirty="0" smtClean="0"/>
              <a:t>Relevant</a:t>
            </a:r>
            <a:r>
              <a:rPr lang="en-US" dirty="0" smtClean="0"/>
              <a:t>-developmentally and environmentally match, students see </a:t>
            </a:r>
            <a:r>
              <a:rPr lang="en-US" sz="3200" dirty="0" smtClean="0"/>
              <a:t>the need and desirability to learn</a:t>
            </a:r>
          </a:p>
          <a:p>
            <a:r>
              <a:rPr lang="en-US" sz="3200" b="1" dirty="0" smtClean="0"/>
              <a:t>Repetitive</a:t>
            </a:r>
            <a:r>
              <a:rPr lang="en-US" sz="3200" dirty="0" smtClean="0"/>
              <a:t>—predictable</a:t>
            </a:r>
          </a:p>
          <a:p>
            <a:r>
              <a:rPr lang="en-US" sz="3200" b="1" dirty="0" smtClean="0"/>
              <a:t>Rewarding</a:t>
            </a:r>
            <a:r>
              <a:rPr lang="en-US" dirty="0" smtClean="0"/>
              <a:t>—pleasurable</a:t>
            </a:r>
          </a:p>
          <a:p>
            <a:r>
              <a:rPr lang="en-US" sz="3500" b="1" dirty="0" smtClean="0"/>
              <a:t>Respectful</a:t>
            </a:r>
            <a:r>
              <a:rPr lang="en-US" dirty="0" smtClean="0"/>
              <a:t>—child, family, culture</a:t>
            </a:r>
            <a:endParaRPr lang="en-US" dirty="0"/>
          </a:p>
          <a:p>
            <a:endParaRPr lang="en-US" sz="2000" dirty="0">
              <a:solidFill>
                <a:srgbClr val="FF0000"/>
              </a:solidFill>
            </a:endParaRPr>
          </a:p>
        </p:txBody>
      </p:sp>
    </p:spTree>
    <p:extLst>
      <p:ext uri="{BB962C8B-B14F-4D97-AF65-F5344CB8AC3E}">
        <p14:creationId xmlns:p14="http://schemas.microsoft.com/office/powerpoint/2010/main" val="3877902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successful CPS intervention:</a:t>
            </a:r>
            <a:endParaRPr lang="en-US" dirty="0"/>
          </a:p>
        </p:txBody>
      </p:sp>
      <p:sp>
        <p:nvSpPr>
          <p:cNvPr id="3" name="Content Placeholder 2"/>
          <p:cNvSpPr>
            <a:spLocks noGrp="1"/>
          </p:cNvSpPr>
          <p:nvPr>
            <p:ph idx="1"/>
          </p:nvPr>
        </p:nvSpPr>
        <p:spPr/>
        <p:txBody>
          <a:bodyPr>
            <a:normAutofit/>
          </a:bodyPr>
          <a:lstStyle/>
          <a:p>
            <a:r>
              <a:rPr lang="en-US" sz="3200" b="1" dirty="0" smtClean="0"/>
              <a:t>Empathizes</a:t>
            </a:r>
            <a:r>
              <a:rPr lang="en-US" dirty="0" smtClean="0"/>
              <a:t> (with student’s concern)—leads to </a:t>
            </a:r>
            <a:r>
              <a:rPr lang="en-US" b="1" dirty="0" smtClean="0"/>
              <a:t>regulation, the key to their cortex!</a:t>
            </a:r>
          </a:p>
          <a:p>
            <a:r>
              <a:rPr lang="en-US" sz="3200" b="1" dirty="0" smtClean="0"/>
              <a:t>Shares</a:t>
            </a:r>
            <a:r>
              <a:rPr lang="en-US" sz="3200" dirty="0" smtClean="0"/>
              <a:t> </a:t>
            </a:r>
            <a:r>
              <a:rPr lang="en-US" dirty="0" smtClean="0"/>
              <a:t>the adult concern—the student-teacher relationship leads to </a:t>
            </a:r>
            <a:r>
              <a:rPr lang="en-US" b="1" dirty="0" smtClean="0"/>
              <a:t>a relationship</a:t>
            </a:r>
            <a:r>
              <a:rPr lang="en-US" dirty="0" smtClean="0"/>
              <a:t> where both work together to make the most of the learning opportunities</a:t>
            </a:r>
          </a:p>
          <a:p>
            <a:r>
              <a:rPr lang="en-US" sz="3200" b="1" dirty="0" smtClean="0"/>
              <a:t>Collaboration</a:t>
            </a:r>
            <a:r>
              <a:rPr lang="en-US" dirty="0" smtClean="0"/>
              <a:t> is possible when there is empathy, students can regulate; the result is </a:t>
            </a:r>
            <a:r>
              <a:rPr lang="en-US" b="1" dirty="0" smtClean="0"/>
              <a:t>Reason</a:t>
            </a:r>
            <a:r>
              <a:rPr lang="en-US" b="1" smtClean="0"/>
              <a:t>, Learning</a:t>
            </a:r>
            <a:endParaRPr lang="en-US" b="1" dirty="0" smtClean="0"/>
          </a:p>
          <a:p>
            <a:endParaRPr lang="en-US" sz="2200" b="1" dirty="0" smtClean="0">
              <a:solidFill>
                <a:srgbClr val="FF0000"/>
              </a:solidFill>
            </a:endParaRPr>
          </a:p>
          <a:p>
            <a:endParaRPr lang="en-US" dirty="0"/>
          </a:p>
        </p:txBody>
      </p:sp>
    </p:spTree>
    <p:extLst>
      <p:ext uri="{BB962C8B-B14F-4D97-AF65-F5344CB8AC3E}">
        <p14:creationId xmlns:p14="http://schemas.microsoft.com/office/powerpoint/2010/main" val="317143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1143000" y="2362200"/>
            <a:ext cx="8382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r>
              <a:rPr lang="en-US" altLang="en-US" sz="3200">
                <a:latin typeface="Arial" panose="020B0604020202020204" pitchFamily="34" charset="0"/>
              </a:rPr>
              <a:t>  </a:t>
            </a:r>
          </a:p>
          <a:p>
            <a:pPr eaLnBrk="1" hangingPunct="1"/>
            <a:endParaRPr lang="en-US" altLang="en-US" sz="3200">
              <a:latin typeface="Arial" panose="020B0604020202020204" pitchFamily="34" charset="0"/>
            </a:endParaRPr>
          </a:p>
          <a:p>
            <a:pPr eaLnBrk="1" hangingPunct="1">
              <a:buFontTx/>
              <a:buChar char="•"/>
            </a:pPr>
            <a:r>
              <a:rPr lang="en-US" altLang="en-US" sz="3200"/>
              <a:t>    </a:t>
            </a:r>
            <a:r>
              <a:rPr lang="en-US" altLang="en-US" sz="3200">
                <a:latin typeface="Arial" panose="020B0604020202020204" pitchFamily="34" charset="0"/>
              </a:rPr>
              <a:t>“I liked the connection with horticulture. Teamwork and communication skills have helped a lot.”</a:t>
            </a:r>
            <a:br>
              <a:rPr lang="en-US" altLang="en-US" sz="3200">
                <a:latin typeface="Arial" panose="020B0604020202020204" pitchFamily="34" charset="0"/>
              </a:rPr>
            </a:br>
            <a:endParaRPr lang="en-US" altLang="en-US" sz="3200">
              <a:latin typeface="Arial" panose="020B0604020202020204" pitchFamily="34" charset="0"/>
            </a:endParaRPr>
          </a:p>
          <a:p>
            <a:pPr eaLnBrk="1" hangingPunct="1">
              <a:buFontTx/>
              <a:buChar char="•"/>
            </a:pPr>
            <a:r>
              <a:rPr lang="en-US" altLang="en-US" sz="3200">
                <a:latin typeface="Arial" panose="020B0604020202020204" pitchFamily="34" charset="0"/>
              </a:rPr>
              <a:t>   “The class taught me self-control and responsibility.”</a:t>
            </a:r>
            <a:br>
              <a:rPr lang="en-US" altLang="en-US" sz="3200">
                <a:latin typeface="Arial" panose="020B0604020202020204" pitchFamily="34" charset="0"/>
              </a:rPr>
            </a:br>
            <a:endParaRPr lang="en-US" altLang="en-US" sz="3200">
              <a:latin typeface="Arial" panose="020B0604020202020204" pitchFamily="34" charset="0"/>
            </a:endParaRPr>
          </a:p>
          <a:p>
            <a:pPr eaLnBrk="1" hangingPunct="1">
              <a:buFontTx/>
              <a:buChar char="•"/>
            </a:pPr>
            <a:endParaRPr lang="en-US" altLang="en-US" sz="3200">
              <a:latin typeface="Arial" panose="020B0604020202020204" pitchFamily="34" charset="0"/>
            </a:endParaRPr>
          </a:p>
        </p:txBody>
      </p:sp>
      <p:pic>
        <p:nvPicPr>
          <p:cNvPr id="10243" name="Picture Placeholder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1763" y="228600"/>
            <a:ext cx="2784475"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3"/>
          <p:cNvSpPr>
            <a:spLocks noGrp="1" noChangeArrowheads="1"/>
          </p:cNvSpPr>
          <p:nvPr>
            <p:ph idx="1"/>
          </p:nvPr>
        </p:nvSpPr>
        <p:spPr>
          <a:xfrm>
            <a:off x="457200" y="2133600"/>
            <a:ext cx="8229600" cy="4525963"/>
          </a:xfrm>
        </p:spPr>
        <p:txBody>
          <a:bodyPr/>
          <a:lstStyle/>
          <a:p>
            <a:pPr eaLnBrk="1" hangingPunct="1">
              <a:lnSpc>
                <a:spcPct val="80000"/>
              </a:lnSpc>
              <a:spcBef>
                <a:spcPct val="50000"/>
              </a:spcBef>
              <a:buFont typeface="Wingdings" panose="05000000000000000000" pitchFamily="2" charset="2"/>
              <a:buChar char="ü"/>
            </a:pPr>
            <a:r>
              <a:rPr lang="en-US" altLang="en-US" sz="2800" b="1" smtClean="0">
                <a:solidFill>
                  <a:srgbClr val="00B050"/>
                </a:solidFill>
              </a:rPr>
              <a:t>Address real life social interactions</a:t>
            </a:r>
          </a:p>
          <a:p>
            <a:pPr eaLnBrk="1" hangingPunct="1">
              <a:lnSpc>
                <a:spcPct val="80000"/>
              </a:lnSpc>
              <a:spcBef>
                <a:spcPct val="50000"/>
              </a:spcBef>
              <a:buFont typeface="Wingdings" panose="05000000000000000000" pitchFamily="2" charset="2"/>
              <a:buChar char="ü"/>
            </a:pPr>
            <a:r>
              <a:rPr lang="en-US" altLang="en-US" sz="2800" b="1" smtClean="0">
                <a:solidFill>
                  <a:srgbClr val="00B050"/>
                </a:solidFill>
              </a:rPr>
              <a:t>Genuine assessment of social skills</a:t>
            </a:r>
          </a:p>
          <a:p>
            <a:pPr eaLnBrk="1" hangingPunct="1">
              <a:lnSpc>
                <a:spcPct val="80000"/>
              </a:lnSpc>
              <a:spcBef>
                <a:spcPct val="50000"/>
              </a:spcBef>
              <a:buFont typeface="Wingdings" panose="05000000000000000000" pitchFamily="2" charset="2"/>
              <a:buChar char="ü"/>
            </a:pPr>
            <a:r>
              <a:rPr lang="en-US" altLang="en-US" sz="2800" b="1" smtClean="0">
                <a:solidFill>
                  <a:srgbClr val="00B050"/>
                </a:solidFill>
              </a:rPr>
              <a:t>Best taught in the context of work</a:t>
            </a:r>
            <a:endParaRPr lang="en-US" altLang="en-US" sz="2800" smtClean="0">
              <a:solidFill>
                <a:srgbClr val="00B050"/>
              </a:solidFill>
            </a:endParaRPr>
          </a:p>
          <a:p>
            <a:pPr eaLnBrk="1" hangingPunct="1">
              <a:lnSpc>
                <a:spcPct val="80000"/>
              </a:lnSpc>
              <a:spcBef>
                <a:spcPct val="50000"/>
              </a:spcBef>
              <a:buFont typeface="Wingdings" panose="05000000000000000000" pitchFamily="2" charset="2"/>
              <a:buChar char="ü"/>
            </a:pPr>
            <a:r>
              <a:rPr lang="en-US" altLang="en-US" sz="2800" b="1" smtClean="0">
                <a:solidFill>
                  <a:srgbClr val="00B050"/>
                </a:solidFill>
              </a:rPr>
              <a:t>Key elements of effective instruction</a:t>
            </a:r>
          </a:p>
          <a:p>
            <a:pPr eaLnBrk="1" hangingPunct="1">
              <a:lnSpc>
                <a:spcPct val="80000"/>
              </a:lnSpc>
              <a:spcBef>
                <a:spcPct val="50000"/>
              </a:spcBef>
              <a:buFont typeface="Wingdings" panose="05000000000000000000" pitchFamily="2" charset="2"/>
              <a:buChar char="ü"/>
            </a:pPr>
            <a:r>
              <a:rPr lang="en-US" altLang="en-US" sz="2800" b="1" smtClean="0">
                <a:solidFill>
                  <a:srgbClr val="00B050"/>
                </a:solidFill>
              </a:rPr>
              <a:t>Address career-related learning requirements</a:t>
            </a:r>
          </a:p>
          <a:p>
            <a:pPr eaLnBrk="1" hangingPunct="1">
              <a:spcBef>
                <a:spcPct val="50000"/>
              </a:spcBef>
              <a:buFont typeface="Wingdings" panose="05000000000000000000" pitchFamily="2" charset="2"/>
              <a:buChar char="ü"/>
            </a:pPr>
            <a:r>
              <a:rPr lang="en-US" altLang="en-US" sz="2800" b="1" smtClean="0">
                <a:solidFill>
                  <a:srgbClr val="00B050"/>
                </a:solidFill>
              </a:rPr>
              <a:t>Supports the delivery of Pre-Employment Transition Services (Pre-ETS) </a:t>
            </a:r>
          </a:p>
          <a:p>
            <a:pPr lvl="4" eaLnBrk="1" hangingPunct="1">
              <a:lnSpc>
                <a:spcPct val="80000"/>
              </a:lnSpc>
              <a:spcBef>
                <a:spcPct val="50000"/>
              </a:spcBef>
              <a:buFont typeface="Wingdings" panose="05000000000000000000" pitchFamily="2" charset="2"/>
              <a:buChar char="ü"/>
            </a:pPr>
            <a:endParaRPr lang="en-US" altLang="en-US" sz="2800" smtClean="0"/>
          </a:p>
          <a:p>
            <a:pPr eaLnBrk="1" hangingPunct="1">
              <a:lnSpc>
                <a:spcPct val="80000"/>
              </a:lnSpc>
            </a:pPr>
            <a:endParaRPr lang="en-US" altLang="en-US" b="1" smtClean="0">
              <a:solidFill>
                <a:srgbClr val="000099"/>
              </a:solidFill>
            </a:endParaRPr>
          </a:p>
        </p:txBody>
      </p:sp>
      <p:sp>
        <p:nvSpPr>
          <p:cNvPr id="12291" name="WordArt 6"/>
          <p:cNvSpPr>
            <a:spLocks noChangeArrowheads="1" noChangeShapeType="1"/>
          </p:cNvSpPr>
          <p:nvPr/>
        </p:nvSpPr>
        <p:spPr bwMode="auto">
          <a:xfrm>
            <a:off x="1676400" y="304800"/>
            <a:ext cx="5562600" cy="838200"/>
          </a:xfrm>
          <a:prstGeom prst="rect">
            <a:avLst/>
          </a:prstGeom>
        </p:spPr>
        <p:txBody>
          <a:bodyPr wrap="none" fromWordArt="1">
            <a:prstTxWarp prst="textDeflate">
              <a:avLst>
                <a:gd name="adj" fmla="val 26227"/>
              </a:avLst>
            </a:prstTxWarp>
          </a:bodyPr>
          <a:lstStyle/>
          <a:p>
            <a:pPr algn="ctr"/>
            <a:r>
              <a:rPr lang="en-US" sz="3600" b="1" kern="10">
                <a:ln w="9525">
                  <a:solidFill>
                    <a:srgbClr val="000000"/>
                  </a:solidFill>
                  <a:round/>
                  <a:headEnd/>
                  <a:tailEnd/>
                </a:ln>
                <a:solidFill>
                  <a:srgbClr val="00B050"/>
                </a:solidFill>
              </a:rPr>
              <a:t>W.A.G.E.S.</a:t>
            </a:r>
          </a:p>
        </p:txBody>
      </p:sp>
      <p:sp>
        <p:nvSpPr>
          <p:cNvPr id="12292" name="Text Box 7"/>
          <p:cNvSpPr txBox="1">
            <a:spLocks noChangeArrowheads="1"/>
          </p:cNvSpPr>
          <p:nvPr/>
        </p:nvSpPr>
        <p:spPr bwMode="auto">
          <a:xfrm>
            <a:off x="2362200" y="12954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spcBef>
                <a:spcPct val="50000"/>
              </a:spcBef>
            </a:pPr>
            <a:r>
              <a:rPr lang="en-US" altLang="en-US" sz="3600">
                <a:solidFill>
                  <a:srgbClr val="00B050"/>
                </a:solidFill>
              </a:rPr>
              <a:t>Guiding Principles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blinds(horizontal)">
                                      <p:cBhvr>
                                        <p:cTn id="7" dur="500"/>
                                        <p:tgtEl>
                                          <p:spTgt spid="20992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9923">
                                            <p:txEl>
                                              <p:pRg st="1" end="1"/>
                                            </p:txEl>
                                          </p:spTgt>
                                        </p:tgtEl>
                                        <p:attrNameLst>
                                          <p:attrName>style.visibility</p:attrName>
                                        </p:attrNameLst>
                                      </p:cBhvr>
                                      <p:to>
                                        <p:strVal val="visible"/>
                                      </p:to>
                                    </p:set>
                                    <p:animEffect transition="in" filter="blinds(horizontal)">
                                      <p:cBhvr>
                                        <p:cTn id="10" dur="500"/>
                                        <p:tgtEl>
                                          <p:spTgt spid="20992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09923">
                                            <p:txEl>
                                              <p:pRg st="2" end="2"/>
                                            </p:txEl>
                                          </p:spTgt>
                                        </p:tgtEl>
                                        <p:attrNameLst>
                                          <p:attrName>style.visibility</p:attrName>
                                        </p:attrNameLst>
                                      </p:cBhvr>
                                      <p:to>
                                        <p:strVal val="visible"/>
                                      </p:to>
                                    </p:set>
                                    <p:animEffect transition="in" filter="blinds(horizontal)">
                                      <p:cBhvr>
                                        <p:cTn id="13" dur="500"/>
                                        <p:tgtEl>
                                          <p:spTgt spid="20992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09923">
                                            <p:txEl>
                                              <p:pRg st="3" end="3"/>
                                            </p:txEl>
                                          </p:spTgt>
                                        </p:tgtEl>
                                        <p:attrNameLst>
                                          <p:attrName>style.visibility</p:attrName>
                                        </p:attrNameLst>
                                      </p:cBhvr>
                                      <p:to>
                                        <p:strVal val="visible"/>
                                      </p:to>
                                    </p:set>
                                    <p:animEffect transition="in" filter="blinds(horizontal)">
                                      <p:cBhvr>
                                        <p:cTn id="16" dur="500"/>
                                        <p:tgtEl>
                                          <p:spTgt spid="20992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09923">
                                            <p:txEl>
                                              <p:pRg st="4" end="4"/>
                                            </p:txEl>
                                          </p:spTgt>
                                        </p:tgtEl>
                                        <p:attrNameLst>
                                          <p:attrName>style.visibility</p:attrName>
                                        </p:attrNameLst>
                                      </p:cBhvr>
                                      <p:to>
                                        <p:strVal val="visible"/>
                                      </p:to>
                                    </p:set>
                                    <p:animEffect transition="in" filter="blinds(horizontal)">
                                      <p:cBhvr>
                                        <p:cTn id="19" dur="500"/>
                                        <p:tgtEl>
                                          <p:spTgt spid="20992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09923">
                                            <p:txEl>
                                              <p:pRg st="5" end="5"/>
                                            </p:txEl>
                                          </p:spTgt>
                                        </p:tgtEl>
                                        <p:attrNameLst>
                                          <p:attrName>style.visibility</p:attrName>
                                        </p:attrNameLst>
                                      </p:cBhvr>
                                      <p:to>
                                        <p:strVal val="visible"/>
                                      </p:to>
                                    </p:set>
                                    <p:animEffect transition="in" filter="blinds(horizontal)">
                                      <p:cBhvr>
                                        <p:cTn id="22" dur="500"/>
                                        <p:tgtEl>
                                          <p:spTgt spid="2099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2032000" y="285750"/>
            <a:ext cx="4673600" cy="1085850"/>
          </a:xfrm>
          <a:prstGeom prst="rect">
            <a:avLst/>
          </a:prstGeom>
        </p:spPr>
        <p:txBody>
          <a:bodyPr wrap="none" fromWordArt="1">
            <a:prstTxWarp prst="textDeflate">
              <a:avLst>
                <a:gd name="adj" fmla="val 26227"/>
              </a:avLst>
            </a:prstTxWarp>
          </a:bodyPr>
          <a:lstStyle/>
          <a:p>
            <a:pPr algn="ctr"/>
            <a:r>
              <a:rPr lang="en-US" sz="3600" b="1" kern="10">
                <a:ln w="9525">
                  <a:solidFill>
                    <a:srgbClr val="000000"/>
                  </a:solidFill>
                  <a:round/>
                  <a:headEnd/>
                  <a:tailEnd/>
                </a:ln>
                <a:solidFill>
                  <a:srgbClr val="00B050"/>
                </a:solidFill>
              </a:rPr>
              <a:t>W.A.G.E.S.</a:t>
            </a:r>
          </a:p>
        </p:txBody>
      </p:sp>
      <p:sp>
        <p:nvSpPr>
          <p:cNvPr id="14339" name="Text Box 3"/>
          <p:cNvSpPr txBox="1">
            <a:spLocks noChangeArrowheads="1"/>
          </p:cNvSpPr>
          <p:nvPr/>
        </p:nvSpPr>
        <p:spPr bwMode="auto">
          <a:xfrm>
            <a:off x="939800" y="1663700"/>
            <a:ext cx="690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algn="ctr" eaLnBrk="1" hangingPunct="1">
              <a:spcBef>
                <a:spcPct val="50000"/>
              </a:spcBef>
            </a:pPr>
            <a:r>
              <a:rPr lang="en-US" altLang="en-US" sz="3200" b="1" i="1" u="sng">
                <a:solidFill>
                  <a:srgbClr val="00B050"/>
                </a:solidFill>
                <a:latin typeface="Times New Roman" panose="02020603050405020304" pitchFamily="18" charset="0"/>
              </a:rPr>
              <a:t>FOUNDATION SKILLS</a:t>
            </a:r>
          </a:p>
        </p:txBody>
      </p:sp>
      <p:sp>
        <p:nvSpPr>
          <p:cNvPr id="189444" name="Text Box 4"/>
          <p:cNvSpPr txBox="1">
            <a:spLocks noChangeArrowheads="1"/>
          </p:cNvSpPr>
          <p:nvPr/>
        </p:nvSpPr>
        <p:spPr bwMode="auto">
          <a:xfrm>
            <a:off x="533400" y="3352800"/>
            <a:ext cx="812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spcBef>
                <a:spcPct val="50000"/>
              </a:spcBef>
              <a:buClr>
                <a:srgbClr val="000099"/>
              </a:buClr>
              <a:buSzPct val="130000"/>
            </a:pPr>
            <a:r>
              <a:rPr lang="en-US" altLang="en-US" sz="2800" b="1">
                <a:solidFill>
                  <a:srgbClr val="00B050"/>
                </a:solidFill>
                <a:latin typeface="Times New Roman" panose="02020603050405020304" pitchFamily="18" charset="0"/>
              </a:rPr>
              <a:t>LOCUS OF CONTROL</a:t>
            </a:r>
          </a:p>
        </p:txBody>
      </p:sp>
      <p:sp>
        <p:nvSpPr>
          <p:cNvPr id="189445" name="Text Box 5"/>
          <p:cNvSpPr txBox="1">
            <a:spLocks noChangeArrowheads="1"/>
          </p:cNvSpPr>
          <p:nvPr/>
        </p:nvSpPr>
        <p:spPr bwMode="auto">
          <a:xfrm>
            <a:off x="533400" y="4038600"/>
            <a:ext cx="680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spcBef>
                <a:spcPct val="50000"/>
              </a:spcBef>
              <a:buClr>
                <a:srgbClr val="000099"/>
              </a:buClr>
              <a:buSzPct val="130000"/>
            </a:pPr>
            <a:r>
              <a:rPr lang="en-US" altLang="en-US" sz="2800" b="1">
                <a:solidFill>
                  <a:srgbClr val="00B050"/>
                </a:solidFill>
                <a:latin typeface="Times New Roman" panose="02020603050405020304" pitchFamily="18" charset="0"/>
              </a:rPr>
              <a:t>TEAMWORK</a:t>
            </a:r>
            <a:endParaRPr lang="en-US" altLang="en-US" sz="2800">
              <a:solidFill>
                <a:srgbClr val="00B050"/>
              </a:solidFill>
              <a:latin typeface="Times New Roman" panose="02020603050405020304" pitchFamily="18" charset="0"/>
            </a:endParaRPr>
          </a:p>
        </p:txBody>
      </p:sp>
      <p:sp>
        <p:nvSpPr>
          <p:cNvPr id="189446" name="Text Box 6"/>
          <p:cNvSpPr txBox="1">
            <a:spLocks noChangeArrowheads="1"/>
          </p:cNvSpPr>
          <p:nvPr/>
        </p:nvSpPr>
        <p:spPr bwMode="auto">
          <a:xfrm>
            <a:off x="533400" y="4724400"/>
            <a:ext cx="665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spcBef>
                <a:spcPct val="50000"/>
              </a:spcBef>
              <a:buClr>
                <a:srgbClr val="000099"/>
              </a:buClr>
              <a:buSzPct val="145000"/>
            </a:pPr>
            <a:r>
              <a:rPr lang="en-US" altLang="en-US" sz="2800" b="1">
                <a:solidFill>
                  <a:srgbClr val="00B050"/>
                </a:solidFill>
                <a:latin typeface="Times New Roman" panose="02020603050405020304" pitchFamily="18" charset="0"/>
              </a:rPr>
              <a:t>COMMUNICATION</a:t>
            </a:r>
          </a:p>
        </p:txBody>
      </p:sp>
      <p:sp>
        <p:nvSpPr>
          <p:cNvPr id="189447" name="Text Box 7"/>
          <p:cNvSpPr txBox="1">
            <a:spLocks noChangeArrowheads="1"/>
          </p:cNvSpPr>
          <p:nvPr/>
        </p:nvSpPr>
        <p:spPr bwMode="auto">
          <a:xfrm>
            <a:off x="533400" y="5486400"/>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spcBef>
                <a:spcPct val="50000"/>
              </a:spcBef>
              <a:buClr>
                <a:srgbClr val="000099"/>
              </a:buClr>
              <a:buSzPct val="145000"/>
            </a:pPr>
            <a:r>
              <a:rPr lang="en-US" altLang="en-US" sz="2800" b="1">
                <a:solidFill>
                  <a:srgbClr val="00B050"/>
                </a:solidFill>
                <a:latin typeface="Times New Roman" panose="02020603050405020304" pitchFamily="18" charset="0"/>
              </a:rPr>
              <a:t>PROBLEM-SOLVING</a:t>
            </a:r>
            <a:endParaRPr lang="en-US" altLang="en-US" sz="2800">
              <a:solidFill>
                <a:srgbClr val="00B050"/>
              </a:solidFill>
              <a:latin typeface="Times New Roman" panose="02020603050405020304" pitchFamily="18" charset="0"/>
            </a:endParaRPr>
          </a:p>
        </p:txBody>
      </p:sp>
      <p:pic>
        <p:nvPicPr>
          <p:cNvPr id="1434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549650"/>
            <a:ext cx="234315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9444"/>
                                        </p:tgtEl>
                                        <p:attrNameLst>
                                          <p:attrName>style.visibility</p:attrName>
                                        </p:attrNameLst>
                                      </p:cBhvr>
                                      <p:to>
                                        <p:strVal val="visible"/>
                                      </p:to>
                                    </p:set>
                                    <p:anim calcmode="lin" valueType="num">
                                      <p:cBhvr additive="base">
                                        <p:cTn id="7" dur="500" fill="hold"/>
                                        <p:tgtEl>
                                          <p:spTgt spid="189444"/>
                                        </p:tgtEl>
                                        <p:attrNameLst>
                                          <p:attrName>ppt_x</p:attrName>
                                        </p:attrNameLst>
                                      </p:cBhvr>
                                      <p:tavLst>
                                        <p:tav tm="0">
                                          <p:val>
                                            <p:strVal val="0-#ppt_w/2"/>
                                          </p:val>
                                        </p:tav>
                                        <p:tav tm="100000">
                                          <p:val>
                                            <p:strVal val="#ppt_x"/>
                                          </p:val>
                                        </p:tav>
                                      </p:tavLst>
                                    </p:anim>
                                    <p:anim calcmode="lin" valueType="num">
                                      <p:cBhvr additive="base">
                                        <p:cTn id="8" dur="500" fill="hold"/>
                                        <p:tgtEl>
                                          <p:spTgt spid="18944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9445"/>
                                        </p:tgtEl>
                                        <p:attrNameLst>
                                          <p:attrName>style.visibility</p:attrName>
                                        </p:attrNameLst>
                                      </p:cBhvr>
                                      <p:to>
                                        <p:strVal val="visible"/>
                                      </p:to>
                                    </p:set>
                                    <p:anim calcmode="lin" valueType="num">
                                      <p:cBhvr additive="base">
                                        <p:cTn id="13" dur="500" fill="hold"/>
                                        <p:tgtEl>
                                          <p:spTgt spid="189445"/>
                                        </p:tgtEl>
                                        <p:attrNameLst>
                                          <p:attrName>ppt_x</p:attrName>
                                        </p:attrNameLst>
                                      </p:cBhvr>
                                      <p:tavLst>
                                        <p:tav tm="0">
                                          <p:val>
                                            <p:strVal val="0-#ppt_w/2"/>
                                          </p:val>
                                        </p:tav>
                                        <p:tav tm="100000">
                                          <p:val>
                                            <p:strVal val="#ppt_x"/>
                                          </p:val>
                                        </p:tav>
                                      </p:tavLst>
                                    </p:anim>
                                    <p:anim calcmode="lin" valueType="num">
                                      <p:cBhvr additive="base">
                                        <p:cTn id="14" dur="500" fill="hold"/>
                                        <p:tgtEl>
                                          <p:spTgt spid="18944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9446"/>
                                        </p:tgtEl>
                                        <p:attrNameLst>
                                          <p:attrName>style.visibility</p:attrName>
                                        </p:attrNameLst>
                                      </p:cBhvr>
                                      <p:to>
                                        <p:strVal val="visible"/>
                                      </p:to>
                                    </p:set>
                                    <p:anim calcmode="lin" valueType="num">
                                      <p:cBhvr additive="base">
                                        <p:cTn id="19" dur="500" fill="hold"/>
                                        <p:tgtEl>
                                          <p:spTgt spid="189446"/>
                                        </p:tgtEl>
                                        <p:attrNameLst>
                                          <p:attrName>ppt_x</p:attrName>
                                        </p:attrNameLst>
                                      </p:cBhvr>
                                      <p:tavLst>
                                        <p:tav tm="0">
                                          <p:val>
                                            <p:strVal val="0-#ppt_w/2"/>
                                          </p:val>
                                        </p:tav>
                                        <p:tav tm="100000">
                                          <p:val>
                                            <p:strVal val="#ppt_x"/>
                                          </p:val>
                                        </p:tav>
                                      </p:tavLst>
                                    </p:anim>
                                    <p:anim calcmode="lin" valueType="num">
                                      <p:cBhvr additive="base">
                                        <p:cTn id="20" dur="500" fill="hold"/>
                                        <p:tgtEl>
                                          <p:spTgt spid="18944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9447">
                                            <p:txEl>
                                              <p:pRg st="0" end="0"/>
                                            </p:txEl>
                                          </p:spTgt>
                                        </p:tgtEl>
                                        <p:attrNameLst>
                                          <p:attrName>style.visibility</p:attrName>
                                        </p:attrNameLst>
                                      </p:cBhvr>
                                      <p:to>
                                        <p:strVal val="visible"/>
                                      </p:to>
                                    </p:set>
                                    <p:anim calcmode="lin" valueType="num">
                                      <p:cBhvr additive="base">
                                        <p:cTn id="25" dur="500" fill="hold"/>
                                        <p:tgtEl>
                                          <p:spTgt spid="189447">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94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4" grpId="0" autoUpdateAnimBg="0"/>
      <p:bldP spid="189445" grpId="0" autoUpdateAnimBg="0"/>
      <p:bldP spid="189446" grpId="0" autoUpdateAnimBg="0"/>
      <p:bldP spid="18944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a:off x="2209800" y="209550"/>
            <a:ext cx="4673600" cy="1085850"/>
          </a:xfrm>
          <a:prstGeom prst="rect">
            <a:avLst/>
          </a:prstGeom>
        </p:spPr>
        <p:txBody>
          <a:bodyPr wrap="none" fromWordArt="1">
            <a:prstTxWarp prst="textDeflate">
              <a:avLst>
                <a:gd name="adj" fmla="val 26227"/>
              </a:avLst>
            </a:prstTxWarp>
          </a:bodyPr>
          <a:lstStyle/>
          <a:p>
            <a:pPr algn="ctr"/>
            <a:r>
              <a:rPr lang="en-US" sz="3600" b="1" kern="10">
                <a:ln w="9525">
                  <a:solidFill>
                    <a:srgbClr val="000000"/>
                  </a:solidFill>
                  <a:round/>
                  <a:headEnd/>
                  <a:tailEnd/>
                </a:ln>
                <a:solidFill>
                  <a:srgbClr val="00B050"/>
                </a:solidFill>
              </a:rPr>
              <a:t>W.A.G.E.S.</a:t>
            </a:r>
          </a:p>
        </p:txBody>
      </p:sp>
      <p:sp>
        <p:nvSpPr>
          <p:cNvPr id="16387" name="Text Box 5"/>
          <p:cNvSpPr txBox="1">
            <a:spLocks noChangeArrowheads="1"/>
          </p:cNvSpPr>
          <p:nvPr/>
        </p:nvSpPr>
        <p:spPr bwMode="auto">
          <a:xfrm>
            <a:off x="914400" y="2628900"/>
            <a:ext cx="690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spcBef>
                <a:spcPct val="50000"/>
              </a:spcBef>
            </a:pPr>
            <a:endParaRPr lang="en-US" altLang="en-US" sz="2400">
              <a:latin typeface="Times New Roman" panose="02020603050405020304" pitchFamily="18" charset="0"/>
            </a:endParaRPr>
          </a:p>
        </p:txBody>
      </p:sp>
      <p:sp>
        <p:nvSpPr>
          <p:cNvPr id="16388" name="Rectangle 6"/>
          <p:cNvSpPr>
            <a:spLocks noGrp="1" noChangeArrowheads="1"/>
          </p:cNvSpPr>
          <p:nvPr>
            <p:ph type="title" idx="4294967295"/>
          </p:nvPr>
        </p:nvSpPr>
        <p:spPr>
          <a:xfrm>
            <a:off x="457200" y="2703513"/>
            <a:ext cx="7213600" cy="628650"/>
          </a:xfrm>
        </p:spPr>
        <p:txBody>
          <a:bodyPr/>
          <a:lstStyle/>
          <a:p>
            <a:pPr eaLnBrk="1" hangingPunct="1"/>
            <a:r>
              <a:rPr lang="en-US" altLang="en-US" b="1" i="1" u="sng" smtClean="0">
                <a:solidFill>
                  <a:srgbClr val="00B050"/>
                </a:solidFill>
                <a:latin typeface="Times New Roman" panose="02020603050405020304" pitchFamily="18" charset="0"/>
              </a:rPr>
              <a:t>ATTITUDES</a:t>
            </a:r>
          </a:p>
        </p:txBody>
      </p:sp>
      <p:sp>
        <p:nvSpPr>
          <p:cNvPr id="9223" name="Text Box 7"/>
          <p:cNvSpPr txBox="1">
            <a:spLocks noChangeArrowheads="1"/>
          </p:cNvSpPr>
          <p:nvPr/>
        </p:nvSpPr>
        <p:spPr bwMode="auto">
          <a:xfrm>
            <a:off x="698500" y="3827463"/>
            <a:ext cx="7416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spcBef>
                <a:spcPct val="50000"/>
              </a:spcBef>
              <a:buClr>
                <a:srgbClr val="000099"/>
              </a:buClr>
              <a:buSzPct val="130000"/>
            </a:pPr>
            <a:r>
              <a:rPr lang="en-US" altLang="en-US" sz="2800" b="1">
                <a:solidFill>
                  <a:srgbClr val="00B050"/>
                </a:solidFill>
                <a:latin typeface="Times New Roman" panose="02020603050405020304" pitchFamily="18" charset="0"/>
              </a:rPr>
              <a:t>ENTHUSIASM- Smile</a:t>
            </a:r>
            <a:endParaRPr lang="en-US" altLang="en-US" sz="2800">
              <a:solidFill>
                <a:srgbClr val="00B050"/>
              </a:solidFill>
              <a:latin typeface="Times New Roman" panose="02020603050405020304" pitchFamily="18" charset="0"/>
            </a:endParaRPr>
          </a:p>
        </p:txBody>
      </p:sp>
      <p:sp>
        <p:nvSpPr>
          <p:cNvPr id="9224" name="Text Box 8"/>
          <p:cNvSpPr txBox="1">
            <a:spLocks noChangeArrowheads="1"/>
          </p:cNvSpPr>
          <p:nvPr/>
        </p:nvSpPr>
        <p:spPr bwMode="auto">
          <a:xfrm>
            <a:off x="1752600" y="4625975"/>
            <a:ext cx="751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spcBef>
                <a:spcPct val="50000"/>
              </a:spcBef>
              <a:buClr>
                <a:srgbClr val="000099"/>
              </a:buClr>
              <a:buSzPct val="130000"/>
            </a:pPr>
            <a:r>
              <a:rPr lang="en-US" altLang="en-US" sz="2800" b="1">
                <a:solidFill>
                  <a:srgbClr val="00B050"/>
                </a:solidFill>
                <a:latin typeface="Times New Roman" panose="02020603050405020304" pitchFamily="18" charset="0"/>
              </a:rPr>
              <a:t>  DEPENDABILITY-Just Show Up</a:t>
            </a:r>
          </a:p>
        </p:txBody>
      </p:sp>
      <p:sp>
        <p:nvSpPr>
          <p:cNvPr id="9225" name="Text Box 9"/>
          <p:cNvSpPr txBox="1">
            <a:spLocks noChangeArrowheads="1"/>
          </p:cNvSpPr>
          <p:nvPr/>
        </p:nvSpPr>
        <p:spPr bwMode="auto">
          <a:xfrm>
            <a:off x="2590800" y="5410200"/>
            <a:ext cx="701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spcBef>
                <a:spcPct val="50000"/>
              </a:spcBef>
              <a:buClr>
                <a:srgbClr val="000099"/>
              </a:buClr>
              <a:buSzPct val="130000"/>
            </a:pPr>
            <a:r>
              <a:rPr lang="en-US" altLang="en-US" sz="2800" b="1">
                <a:solidFill>
                  <a:srgbClr val="00B050"/>
                </a:solidFill>
                <a:latin typeface="Times New Roman" panose="02020603050405020304" pitchFamily="18" charset="0"/>
              </a:rPr>
              <a:t>HONESTY- Don’t Lie, Cheat, or Steal</a:t>
            </a:r>
          </a:p>
        </p:txBody>
      </p:sp>
      <p:pic>
        <p:nvPicPr>
          <p:cNvPr id="1639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151765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 calcmode="lin" valueType="num">
                                      <p:cBhvr additive="base">
                                        <p:cTn id="7" dur="500" fill="hold"/>
                                        <p:tgtEl>
                                          <p:spTgt spid="9223"/>
                                        </p:tgtEl>
                                        <p:attrNameLst>
                                          <p:attrName>ppt_x</p:attrName>
                                        </p:attrNameLst>
                                      </p:cBhvr>
                                      <p:tavLst>
                                        <p:tav tm="0">
                                          <p:val>
                                            <p:strVal val="0-#ppt_w/2"/>
                                          </p:val>
                                        </p:tav>
                                        <p:tav tm="100000">
                                          <p:val>
                                            <p:strVal val="#ppt_x"/>
                                          </p:val>
                                        </p:tav>
                                      </p:tavLst>
                                    </p:anim>
                                    <p:anim calcmode="lin" valueType="num">
                                      <p:cBhvr additive="base">
                                        <p:cTn id="8" dur="500" fill="hold"/>
                                        <p:tgtEl>
                                          <p:spTgt spid="922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24"/>
                                        </p:tgtEl>
                                        <p:attrNameLst>
                                          <p:attrName>style.visibility</p:attrName>
                                        </p:attrNameLst>
                                      </p:cBhvr>
                                      <p:to>
                                        <p:strVal val="visible"/>
                                      </p:to>
                                    </p:set>
                                    <p:anim calcmode="lin" valueType="num">
                                      <p:cBhvr additive="base">
                                        <p:cTn id="13" dur="500" fill="hold"/>
                                        <p:tgtEl>
                                          <p:spTgt spid="9224"/>
                                        </p:tgtEl>
                                        <p:attrNameLst>
                                          <p:attrName>ppt_x</p:attrName>
                                        </p:attrNameLst>
                                      </p:cBhvr>
                                      <p:tavLst>
                                        <p:tav tm="0">
                                          <p:val>
                                            <p:strVal val="0-#ppt_w/2"/>
                                          </p:val>
                                        </p:tav>
                                        <p:tav tm="100000">
                                          <p:val>
                                            <p:strVal val="#ppt_x"/>
                                          </p:val>
                                        </p:tav>
                                      </p:tavLst>
                                    </p:anim>
                                    <p:anim calcmode="lin" valueType="num">
                                      <p:cBhvr additive="base">
                                        <p:cTn id="14" dur="500" fill="hold"/>
                                        <p:tgtEl>
                                          <p:spTgt spid="922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25"/>
                                        </p:tgtEl>
                                        <p:attrNameLst>
                                          <p:attrName>style.visibility</p:attrName>
                                        </p:attrNameLst>
                                      </p:cBhvr>
                                      <p:to>
                                        <p:strVal val="visible"/>
                                      </p:to>
                                    </p:set>
                                    <p:anim calcmode="lin" valueType="num">
                                      <p:cBhvr additive="base">
                                        <p:cTn id="19" dur="500" fill="hold"/>
                                        <p:tgtEl>
                                          <p:spTgt spid="9225"/>
                                        </p:tgtEl>
                                        <p:attrNameLst>
                                          <p:attrName>ppt_x</p:attrName>
                                        </p:attrNameLst>
                                      </p:cBhvr>
                                      <p:tavLst>
                                        <p:tav tm="0">
                                          <p:val>
                                            <p:strVal val="0-#ppt_w/2"/>
                                          </p:val>
                                        </p:tav>
                                        <p:tav tm="100000">
                                          <p:val>
                                            <p:strVal val="#ppt_x"/>
                                          </p:val>
                                        </p:tav>
                                      </p:tavLst>
                                    </p:anim>
                                    <p:anim calcmode="lin" valueType="num">
                                      <p:cBhvr additive="base">
                                        <p:cTn id="20" dur="500" fill="hold"/>
                                        <p:tgtEl>
                                          <p:spTgt spid="92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utoUpdateAnimBg="0"/>
      <p:bldP spid="9224" grpId="0" autoUpdateAnimBg="0"/>
      <p:bldP spid="922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2" name="Text Box 6"/>
          <p:cNvSpPr txBox="1">
            <a:spLocks noChangeArrowheads="1"/>
          </p:cNvSpPr>
          <p:nvPr/>
        </p:nvSpPr>
        <p:spPr bwMode="auto">
          <a:xfrm>
            <a:off x="1066800" y="1905000"/>
            <a:ext cx="754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spcBef>
                <a:spcPct val="50000"/>
              </a:spcBef>
              <a:buFont typeface="Wingdings" panose="05000000000000000000" pitchFamily="2" charset="2"/>
              <a:buChar char="q"/>
            </a:pPr>
            <a:r>
              <a:rPr lang="en-US" altLang="en-US" sz="3200">
                <a:solidFill>
                  <a:srgbClr val="00B050"/>
                </a:solidFill>
                <a:latin typeface="Times New Roman" panose="02020603050405020304" pitchFamily="18" charset="0"/>
              </a:rPr>
              <a:t>  </a:t>
            </a:r>
            <a:r>
              <a:rPr lang="en-US" altLang="en-US" sz="3200" b="1">
                <a:solidFill>
                  <a:srgbClr val="00B050"/>
                </a:solidFill>
                <a:latin typeface="Arial" panose="020B0604020202020204" pitchFamily="34" charset="0"/>
              </a:rPr>
              <a:t>Statement of Learning Outcomes</a:t>
            </a:r>
          </a:p>
        </p:txBody>
      </p:sp>
      <p:sp>
        <p:nvSpPr>
          <p:cNvPr id="142343" name="Text Box 7"/>
          <p:cNvSpPr txBox="1">
            <a:spLocks noChangeArrowheads="1"/>
          </p:cNvSpPr>
          <p:nvPr/>
        </p:nvSpPr>
        <p:spPr bwMode="auto">
          <a:xfrm>
            <a:off x="1066800" y="2667000"/>
            <a:ext cx="2743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spcBef>
                <a:spcPct val="50000"/>
              </a:spcBef>
              <a:buFont typeface="Wingdings" panose="05000000000000000000" pitchFamily="2" charset="2"/>
              <a:buChar char="q"/>
            </a:pPr>
            <a:r>
              <a:rPr lang="en-US" altLang="en-US" sz="3200" b="1">
                <a:solidFill>
                  <a:srgbClr val="00B050"/>
                </a:solidFill>
                <a:latin typeface="Times New Roman" panose="02020603050405020304" pitchFamily="18" charset="0"/>
              </a:rPr>
              <a:t>  </a:t>
            </a:r>
            <a:r>
              <a:rPr lang="en-US" altLang="en-US" sz="3200" b="1">
                <a:solidFill>
                  <a:srgbClr val="00B050"/>
                </a:solidFill>
                <a:latin typeface="Arial" panose="020B0604020202020204" pitchFamily="34" charset="0"/>
              </a:rPr>
              <a:t>Review</a:t>
            </a:r>
          </a:p>
        </p:txBody>
      </p:sp>
      <p:sp>
        <p:nvSpPr>
          <p:cNvPr id="142344" name="Text Box 8"/>
          <p:cNvSpPr txBox="1">
            <a:spLocks noChangeArrowheads="1"/>
          </p:cNvSpPr>
          <p:nvPr/>
        </p:nvSpPr>
        <p:spPr bwMode="auto">
          <a:xfrm>
            <a:off x="1066800" y="3352800"/>
            <a:ext cx="754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spcBef>
                <a:spcPct val="50000"/>
              </a:spcBef>
              <a:buFont typeface="Wingdings" panose="05000000000000000000" pitchFamily="2" charset="2"/>
              <a:buChar char="q"/>
            </a:pPr>
            <a:r>
              <a:rPr lang="en-US" altLang="en-US" sz="3200">
                <a:solidFill>
                  <a:srgbClr val="00B050"/>
                </a:solidFill>
                <a:latin typeface="Times New Roman" panose="02020603050405020304" pitchFamily="18" charset="0"/>
              </a:rPr>
              <a:t>  </a:t>
            </a:r>
            <a:r>
              <a:rPr lang="en-US" altLang="en-US" sz="3200" b="1">
                <a:solidFill>
                  <a:srgbClr val="00B050"/>
                </a:solidFill>
                <a:latin typeface="Arial" panose="020B0604020202020204" pitchFamily="34" charset="0"/>
              </a:rPr>
              <a:t>Description of Required Materials</a:t>
            </a:r>
          </a:p>
        </p:txBody>
      </p:sp>
      <p:sp>
        <p:nvSpPr>
          <p:cNvPr id="142345" name="Text Box 9"/>
          <p:cNvSpPr txBox="1">
            <a:spLocks noChangeArrowheads="1"/>
          </p:cNvSpPr>
          <p:nvPr/>
        </p:nvSpPr>
        <p:spPr bwMode="auto">
          <a:xfrm>
            <a:off x="1066800" y="4038600"/>
            <a:ext cx="330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spcBef>
                <a:spcPct val="50000"/>
              </a:spcBef>
              <a:buFont typeface="Wingdings" panose="05000000000000000000" pitchFamily="2" charset="2"/>
              <a:buChar char="q"/>
            </a:pPr>
            <a:r>
              <a:rPr lang="en-US" altLang="en-US" sz="3200" b="1">
                <a:solidFill>
                  <a:srgbClr val="00B050"/>
                </a:solidFill>
                <a:latin typeface="Arial" panose="020B0604020202020204" pitchFamily="34" charset="0"/>
              </a:rPr>
              <a:t>  Vocabulary</a:t>
            </a:r>
          </a:p>
        </p:txBody>
      </p:sp>
      <p:sp>
        <p:nvSpPr>
          <p:cNvPr id="142346" name="Text Box 10"/>
          <p:cNvSpPr txBox="1">
            <a:spLocks noChangeArrowheads="1"/>
          </p:cNvSpPr>
          <p:nvPr/>
        </p:nvSpPr>
        <p:spPr bwMode="auto">
          <a:xfrm>
            <a:off x="1066800" y="4724400"/>
            <a:ext cx="693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spcBef>
                <a:spcPct val="50000"/>
              </a:spcBef>
              <a:buFont typeface="Wingdings" panose="05000000000000000000" pitchFamily="2" charset="2"/>
              <a:buChar char="q"/>
            </a:pPr>
            <a:r>
              <a:rPr lang="en-US" altLang="en-US" sz="3200">
                <a:solidFill>
                  <a:srgbClr val="00B050"/>
                </a:solidFill>
                <a:latin typeface="Arial" panose="020B0604020202020204" pitchFamily="34" charset="0"/>
              </a:rPr>
              <a:t> </a:t>
            </a:r>
            <a:r>
              <a:rPr lang="en-US" altLang="en-US" sz="3200">
                <a:solidFill>
                  <a:srgbClr val="000099"/>
                </a:solidFill>
                <a:latin typeface="Arial" panose="020B0604020202020204" pitchFamily="34" charset="0"/>
              </a:rPr>
              <a:t> </a:t>
            </a:r>
            <a:r>
              <a:rPr lang="en-US" altLang="en-US" sz="3200" b="1">
                <a:solidFill>
                  <a:srgbClr val="00B050"/>
                </a:solidFill>
                <a:latin typeface="Arial" panose="020B0604020202020204" pitchFamily="34" charset="0"/>
              </a:rPr>
              <a:t>Description of the Activity</a:t>
            </a:r>
          </a:p>
        </p:txBody>
      </p:sp>
      <p:sp>
        <p:nvSpPr>
          <p:cNvPr id="142347" name="Text Box 11"/>
          <p:cNvSpPr txBox="1">
            <a:spLocks noChangeArrowheads="1"/>
          </p:cNvSpPr>
          <p:nvPr/>
        </p:nvSpPr>
        <p:spPr bwMode="auto">
          <a:xfrm>
            <a:off x="1066800" y="5410200"/>
            <a:ext cx="589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spcBef>
                <a:spcPct val="50000"/>
              </a:spcBef>
              <a:buFont typeface="Wingdings" panose="05000000000000000000" pitchFamily="2" charset="2"/>
              <a:buChar char="q"/>
            </a:pPr>
            <a:r>
              <a:rPr lang="en-US" altLang="en-US" sz="3200">
                <a:solidFill>
                  <a:srgbClr val="00B050"/>
                </a:solidFill>
                <a:latin typeface="Times New Roman" panose="02020603050405020304" pitchFamily="18" charset="0"/>
              </a:rPr>
              <a:t> </a:t>
            </a:r>
            <a:r>
              <a:rPr lang="en-US" altLang="en-US" sz="3200">
                <a:solidFill>
                  <a:srgbClr val="000099"/>
                </a:solidFill>
                <a:latin typeface="Times New Roman" panose="02020603050405020304" pitchFamily="18" charset="0"/>
              </a:rPr>
              <a:t> </a:t>
            </a:r>
            <a:r>
              <a:rPr lang="en-US" altLang="en-US" sz="3200" b="1">
                <a:solidFill>
                  <a:srgbClr val="00B050"/>
                </a:solidFill>
                <a:latin typeface="Arial" panose="020B0604020202020204" pitchFamily="34" charset="0"/>
              </a:rPr>
              <a:t>Wrap-up/Homework</a:t>
            </a:r>
            <a:endParaRPr lang="en-US" altLang="en-US" sz="3200">
              <a:solidFill>
                <a:srgbClr val="00B050"/>
              </a:solidFill>
              <a:latin typeface="Arial" panose="020B0604020202020204" pitchFamily="34" charset="0"/>
            </a:endParaRPr>
          </a:p>
        </p:txBody>
      </p:sp>
      <p:sp>
        <p:nvSpPr>
          <p:cNvPr id="22536" name="WordArt 12"/>
          <p:cNvSpPr>
            <a:spLocks noChangeArrowheads="1" noChangeShapeType="1" noTextEdit="1"/>
          </p:cNvSpPr>
          <p:nvPr/>
        </p:nvSpPr>
        <p:spPr bwMode="auto">
          <a:xfrm>
            <a:off x="2032000" y="285750"/>
            <a:ext cx="4673600" cy="1085850"/>
          </a:xfrm>
          <a:prstGeom prst="rect">
            <a:avLst/>
          </a:prstGeom>
        </p:spPr>
        <p:txBody>
          <a:bodyPr wrap="none" fromWordArt="1">
            <a:prstTxWarp prst="textDeflate">
              <a:avLst>
                <a:gd name="adj" fmla="val 26227"/>
              </a:avLst>
            </a:prstTxWarp>
          </a:bodyPr>
          <a:lstStyle/>
          <a:p>
            <a:pPr algn="ctr">
              <a:defRPr/>
            </a:pPr>
            <a:r>
              <a:rPr lang="en-US" sz="3600" b="1" kern="10" dirty="0">
                <a:ln w="9525">
                  <a:solidFill>
                    <a:srgbClr val="000000"/>
                  </a:solidFill>
                  <a:round/>
                  <a:headEnd/>
                  <a:tailEnd/>
                </a:ln>
                <a:solidFill>
                  <a:srgbClr val="00B050"/>
                </a:solidFill>
              </a:rPr>
              <a:t>Lesson</a:t>
            </a:r>
            <a:r>
              <a:rPr lang="en-US" sz="3600" b="1" kern="10" dirty="0">
                <a:ln w="9525">
                  <a:solidFill>
                    <a:srgbClr val="000000"/>
                  </a:solidFill>
                  <a:round/>
                  <a:headEnd/>
                  <a:tailEnd/>
                </a:ln>
                <a:solidFill>
                  <a:srgbClr val="0000FF"/>
                </a:solidFill>
              </a:rPr>
              <a:t> </a:t>
            </a:r>
            <a:r>
              <a:rPr lang="en-US" sz="3600" b="1" kern="10" dirty="0">
                <a:ln w="9525">
                  <a:solidFill>
                    <a:srgbClr val="000000"/>
                  </a:solidFill>
                  <a:round/>
                  <a:headEnd/>
                  <a:tailEnd/>
                </a:ln>
                <a:solidFill>
                  <a:srgbClr val="00B050"/>
                </a:solidFill>
              </a:rPr>
              <a:t>Format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2342"/>
                                        </p:tgtEl>
                                        <p:attrNameLst>
                                          <p:attrName>style.visibility</p:attrName>
                                        </p:attrNameLst>
                                      </p:cBhvr>
                                      <p:to>
                                        <p:strVal val="visible"/>
                                      </p:to>
                                    </p:set>
                                    <p:animEffect transition="in" filter="blinds(horizontal)">
                                      <p:cBhvr>
                                        <p:cTn id="7" dur="500"/>
                                        <p:tgtEl>
                                          <p:spTgt spid="14234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2343"/>
                                        </p:tgtEl>
                                        <p:attrNameLst>
                                          <p:attrName>style.visibility</p:attrName>
                                        </p:attrNameLst>
                                      </p:cBhvr>
                                      <p:to>
                                        <p:strVal val="visible"/>
                                      </p:to>
                                    </p:set>
                                    <p:animEffect transition="in" filter="blinds(horizontal)">
                                      <p:cBhvr>
                                        <p:cTn id="10" dur="500"/>
                                        <p:tgtEl>
                                          <p:spTgt spid="14234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2344"/>
                                        </p:tgtEl>
                                        <p:attrNameLst>
                                          <p:attrName>style.visibility</p:attrName>
                                        </p:attrNameLst>
                                      </p:cBhvr>
                                      <p:to>
                                        <p:strVal val="visible"/>
                                      </p:to>
                                    </p:set>
                                    <p:animEffect transition="in" filter="blinds(horizontal)">
                                      <p:cBhvr>
                                        <p:cTn id="13" dur="500"/>
                                        <p:tgtEl>
                                          <p:spTgt spid="14234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2345"/>
                                        </p:tgtEl>
                                        <p:attrNameLst>
                                          <p:attrName>style.visibility</p:attrName>
                                        </p:attrNameLst>
                                      </p:cBhvr>
                                      <p:to>
                                        <p:strVal val="visible"/>
                                      </p:to>
                                    </p:set>
                                    <p:animEffect transition="in" filter="blinds(horizontal)">
                                      <p:cBhvr>
                                        <p:cTn id="16" dur="500"/>
                                        <p:tgtEl>
                                          <p:spTgt spid="14234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2346"/>
                                        </p:tgtEl>
                                        <p:attrNameLst>
                                          <p:attrName>style.visibility</p:attrName>
                                        </p:attrNameLst>
                                      </p:cBhvr>
                                      <p:to>
                                        <p:strVal val="visible"/>
                                      </p:to>
                                    </p:set>
                                    <p:animEffect transition="in" filter="blinds(horizontal)">
                                      <p:cBhvr>
                                        <p:cTn id="19" dur="500"/>
                                        <p:tgtEl>
                                          <p:spTgt spid="14234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2347"/>
                                        </p:tgtEl>
                                        <p:attrNameLst>
                                          <p:attrName>style.visibility</p:attrName>
                                        </p:attrNameLst>
                                      </p:cBhvr>
                                      <p:to>
                                        <p:strVal val="visible"/>
                                      </p:to>
                                    </p:set>
                                    <p:animEffect transition="in" filter="blinds(horizontal)">
                                      <p:cBhvr>
                                        <p:cTn id="22" dur="500"/>
                                        <p:tgtEl>
                                          <p:spTgt spid="142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2" grpId="0"/>
      <p:bldP spid="142343" grpId="0"/>
      <p:bldP spid="142344" grpId="0"/>
      <p:bldP spid="142345" grpId="0"/>
      <p:bldP spid="142346" grpId="0"/>
      <p:bldP spid="1423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Grp="1" noChangeArrowheads="1"/>
          </p:cNvSpPr>
          <p:nvPr>
            <p:ph idx="1"/>
          </p:nvPr>
        </p:nvSpPr>
        <p:spPr>
          <a:xfrm>
            <a:off x="685800" y="2743200"/>
            <a:ext cx="8153400" cy="1828800"/>
          </a:xfrm>
        </p:spPr>
        <p:txBody>
          <a:bodyPr rtlCol="0">
            <a:normAutofit fontScale="92500"/>
          </a:bodyPr>
          <a:lstStyle/>
          <a:p>
            <a:pPr indent="-137160" eaLnBrk="1" fontAlgn="auto" hangingPunct="1">
              <a:spcAft>
                <a:spcPts val="0"/>
              </a:spcAft>
              <a:buFont typeface="Wingdings" panose="05000000000000000000" pitchFamily="2" charset="2"/>
              <a:buChar char="q"/>
              <a:defRPr/>
            </a:pPr>
            <a:r>
              <a:rPr lang="en-US" altLang="en-US" sz="3600" b="1" dirty="0" smtClean="0">
                <a:solidFill>
                  <a:srgbClr val="00B050"/>
                </a:solidFill>
              </a:rPr>
              <a:t>  Simple Overview of Scope and Sequence</a:t>
            </a:r>
          </a:p>
          <a:p>
            <a:pPr indent="-137160" eaLnBrk="1" fontAlgn="auto" hangingPunct="1">
              <a:spcAft>
                <a:spcPts val="0"/>
              </a:spcAft>
              <a:buFont typeface="Wingdings" panose="05000000000000000000" pitchFamily="2" charset="2"/>
              <a:buChar char="q"/>
              <a:defRPr/>
            </a:pPr>
            <a:r>
              <a:rPr lang="en-US" altLang="en-US" sz="3600" b="1" dirty="0" smtClean="0">
                <a:solidFill>
                  <a:srgbClr val="00B050"/>
                </a:solidFill>
              </a:rPr>
              <a:t>  Complementary Activities – Pre-ETS</a:t>
            </a:r>
          </a:p>
          <a:p>
            <a:pPr indent="-137160" eaLnBrk="1" fontAlgn="auto" hangingPunct="1">
              <a:spcAft>
                <a:spcPts val="0"/>
              </a:spcAft>
              <a:buFont typeface="Wingdings" panose="05000000000000000000" pitchFamily="2" charset="2"/>
              <a:buChar char="q"/>
              <a:defRPr/>
            </a:pPr>
            <a:r>
              <a:rPr lang="en-US" altLang="en-US" sz="3600" b="1" dirty="0" smtClean="0">
                <a:solidFill>
                  <a:srgbClr val="00B050"/>
                </a:solidFill>
              </a:rPr>
              <a:t>  Teaching Tips</a:t>
            </a:r>
          </a:p>
        </p:txBody>
      </p:sp>
      <p:sp>
        <p:nvSpPr>
          <p:cNvPr id="20483" name="WordArt 6"/>
          <p:cNvSpPr>
            <a:spLocks noChangeArrowheads="1" noChangeShapeType="1" noTextEdit="1"/>
          </p:cNvSpPr>
          <p:nvPr/>
        </p:nvSpPr>
        <p:spPr bwMode="auto">
          <a:xfrm>
            <a:off x="304800" y="304800"/>
            <a:ext cx="8534400" cy="2286000"/>
          </a:xfrm>
          <a:prstGeom prst="rect">
            <a:avLst/>
          </a:prstGeom>
        </p:spPr>
        <p:txBody>
          <a:bodyPr wrap="none" fromWordArt="1">
            <a:prstTxWarp prst="textDeflate">
              <a:avLst>
                <a:gd name="adj" fmla="val 26227"/>
              </a:avLst>
            </a:prstTxWarp>
          </a:bodyPr>
          <a:lstStyle/>
          <a:p>
            <a:pPr algn="ctr"/>
            <a:r>
              <a:rPr lang="en-US" sz="4000" b="1" kern="10" dirty="0">
                <a:ln w="9525">
                  <a:solidFill>
                    <a:srgbClr val="000000"/>
                  </a:solidFill>
                  <a:round/>
                  <a:headEnd/>
                  <a:tailEnd/>
                </a:ln>
                <a:solidFill>
                  <a:srgbClr val="00B050"/>
                </a:solidFill>
              </a:rPr>
              <a:t>Using the Instructors Guide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64">
                                            <p:txEl>
                                              <p:pRg st="0" end="0"/>
                                            </p:txEl>
                                          </p:spTgt>
                                        </p:tgtEl>
                                        <p:attrNameLst>
                                          <p:attrName>style.visibility</p:attrName>
                                        </p:attrNameLst>
                                      </p:cBhvr>
                                      <p:to>
                                        <p:strVal val="visible"/>
                                      </p:to>
                                    </p:set>
                                    <p:animEffect transition="in" filter="blinds(horizontal)">
                                      <p:cBhvr>
                                        <p:cTn id="7" dur="500"/>
                                        <p:tgtEl>
                                          <p:spTgt spid="1433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364">
                                            <p:txEl>
                                              <p:pRg st="1" end="1"/>
                                            </p:txEl>
                                          </p:spTgt>
                                        </p:tgtEl>
                                        <p:attrNameLst>
                                          <p:attrName>style.visibility</p:attrName>
                                        </p:attrNameLst>
                                      </p:cBhvr>
                                      <p:to>
                                        <p:strVal val="visible"/>
                                      </p:to>
                                    </p:set>
                                    <p:animEffect transition="in" filter="blinds(horizontal)">
                                      <p:cBhvr>
                                        <p:cTn id="12" dur="500"/>
                                        <p:tgtEl>
                                          <p:spTgt spid="14336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364">
                                            <p:txEl>
                                              <p:pRg st="2" end="2"/>
                                            </p:txEl>
                                          </p:spTgt>
                                        </p:tgtEl>
                                        <p:attrNameLst>
                                          <p:attrName>style.visibility</p:attrName>
                                        </p:attrNameLst>
                                      </p:cBhvr>
                                      <p:to>
                                        <p:strVal val="visible"/>
                                      </p:to>
                                    </p:set>
                                    <p:animEffect transition="in" filter="blinds(horizontal)">
                                      <p:cBhvr>
                                        <p:cTn id="17" dur="500"/>
                                        <p:tgtEl>
                                          <p:spTgt spid="1433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0" y="1169988"/>
            <a:ext cx="1182688" cy="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endParaRPr lang="en-US" altLang="en-US" dirty="0"/>
          </a:p>
        </p:txBody>
      </p:sp>
      <p:sp>
        <p:nvSpPr>
          <p:cNvPr id="22531" name="Text Box 4"/>
          <p:cNvSpPr txBox="1">
            <a:spLocks noChangeArrowheads="1"/>
          </p:cNvSpPr>
          <p:nvPr/>
        </p:nvSpPr>
        <p:spPr bwMode="auto">
          <a:xfrm>
            <a:off x="990600" y="304800"/>
            <a:ext cx="6743700" cy="4572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algn="ctr" eaLnBrk="1" hangingPunct="1"/>
            <a:r>
              <a:rPr lang="en-US" altLang="en-US" sz="2400" b="1" dirty="0">
                <a:latin typeface="Times New Roman" panose="02020603050405020304" pitchFamily="18" charset="0"/>
                <a:cs typeface="Times New Roman" panose="02020603050405020304" pitchFamily="18" charset="0"/>
              </a:rPr>
              <a:t>WAGES Scope and Sequence</a:t>
            </a:r>
            <a:endParaRPr lang="en-US" altLang="en-US" sz="2400" dirty="0">
              <a:latin typeface="Times New Roman" panose="02020603050405020304" pitchFamily="18" charset="0"/>
            </a:endParaRPr>
          </a:p>
        </p:txBody>
      </p:sp>
      <p:graphicFrame>
        <p:nvGraphicFramePr>
          <p:cNvPr id="35083" name="Group 267"/>
          <p:cNvGraphicFramePr>
            <a:graphicFrameLocks noGrp="1"/>
          </p:cNvGraphicFramePr>
          <p:nvPr/>
        </p:nvGraphicFramePr>
        <p:xfrm>
          <a:off x="228600" y="990600"/>
          <a:ext cx="8534400" cy="5659451"/>
        </p:xfrm>
        <a:graphic>
          <a:graphicData uri="http://schemas.openxmlformats.org/drawingml/2006/table">
            <a:tbl>
              <a:tblPr/>
              <a:tblGrid>
                <a:gridCol w="1182688">
                  <a:extLst>
                    <a:ext uri="{9D8B030D-6E8A-4147-A177-3AD203B41FA5}">
                      <a16:colId xmlns:a16="http://schemas.microsoft.com/office/drawing/2014/main" val="20000"/>
                    </a:ext>
                  </a:extLst>
                </a:gridCol>
                <a:gridCol w="1027112">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7078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
                      </a:r>
                      <a:br>
                        <a:rPr kumimoji="0" lang="en-US" sz="1000" b="0" i="0" u="none" strike="noStrike" cap="none" normalizeH="0" baseline="0" dirty="0" smtClean="0">
                          <a:ln>
                            <a:noFill/>
                          </a:ln>
                          <a:solidFill>
                            <a:schemeClr val="tx1"/>
                          </a:solidFill>
                          <a:effectLst/>
                          <a:latin typeface="Arial" charset="0"/>
                          <a:cs typeface="Times New Roman" pitchFamily="18" charset="0"/>
                        </a:rPr>
                      </a:b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Times New Roman" pitchFamily="18" charset="0"/>
                        </a:rPr>
                        <a:t>Section</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Times New Roman" pitchFamily="18" charset="0"/>
                        </a:rPr>
                        <a:t>Lesson</a:t>
                      </a:r>
                      <a:endParaRPr kumimoji="0" lang="en-US" sz="24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Times New Roman" pitchFamily="18" charset="0"/>
                        </a:rPr>
                        <a:t>Complementary Activities</a:t>
                      </a:r>
                      <a:endParaRPr kumimoji="0" lang="en-US" sz="24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Times New Roman" pitchFamily="18" charset="0"/>
                        </a:rPr>
                        <a:t>Lesson Title</a:t>
                      </a:r>
                      <a:endParaRPr kumimoji="0" lang="en-US" sz="24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Times New Roman" pitchFamily="18" charset="0"/>
                        </a:rPr>
                        <a:t>Assessments</a:t>
                      </a:r>
                      <a:endParaRPr kumimoji="0" lang="en-US" sz="24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57176">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Unit One</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1</a:t>
                      </a:r>
                      <a:endParaRPr kumimoji="0" lang="en-US" sz="24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0000"/>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0000"/>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Career Guidance</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Activities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Interest Inventories</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Career Aptitude Assessments</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Job Matching</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(1 - 2 Days)</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Getting The Ball Rolling</a:t>
                      </a:r>
                      <a:endParaRPr kumimoji="0" lang="en-US" sz="24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096">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2</a:t>
                      </a:r>
                      <a:endParaRPr kumimoji="0" lang="en-US" sz="24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W.A.G.E.S. Program Overview</a:t>
                      </a:r>
                      <a:endParaRPr kumimoji="0" lang="en-US" sz="24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292">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Unit Two</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Locus of Control</a:t>
                      </a:r>
                      <a:endParaRPr kumimoji="0" lang="en-US" sz="24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3</a:t>
                      </a:r>
                      <a:endParaRPr kumimoji="0" lang="en-US" sz="24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Locus of Control = Responsibility</a:t>
                      </a:r>
                      <a:endParaRPr kumimoji="0" lang="en-US" sz="24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93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4</a:t>
                      </a:r>
                      <a:endParaRPr kumimoji="0" lang="en-US" sz="24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What Does Locus of  Control Mean To The Team?</a:t>
                      </a:r>
                      <a:endParaRPr kumimoji="0" lang="en-US" sz="24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293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5</a:t>
                      </a:r>
                      <a:endParaRPr kumimoji="0" lang="en-US" sz="24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What Does Locus of Control Mean To The Team? Part 2 </a:t>
                      </a:r>
                      <a:endParaRPr kumimoji="0" lang="en-US" sz="24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36">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6</a:t>
                      </a:r>
                      <a:endParaRPr kumimoji="0" lang="en-US" sz="24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Self-Control</a:t>
                      </a:r>
                      <a:endParaRPr kumimoji="0" lang="en-US" sz="24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136">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7</a:t>
                      </a:r>
                      <a:endParaRPr kumimoji="0" lang="en-US" sz="24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Self-Control   Part 2</a:t>
                      </a:r>
                      <a:endParaRPr kumimoji="0" lang="en-US" sz="24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53884">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8</a:t>
                      </a:r>
                      <a:endParaRPr kumimoji="0" lang="en-US" sz="24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Making More W.A.G.E.S.</a:t>
                      </a:r>
                      <a:endParaRPr kumimoji="0" lang="en-US" sz="24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#1  Mastery Vocab Test</a:t>
                      </a:r>
                      <a:endParaRPr kumimoji="0" lang="en-US" sz="2400" b="0" i="0" u="none" strike="noStrike" cap="none" normalizeH="0" baseline="0" dirty="0" smtClean="0">
                        <a:ln>
                          <a:noFill/>
                        </a:ln>
                        <a:solidFill>
                          <a:schemeClr val="tx1"/>
                        </a:solidFill>
                        <a:effectLst/>
                        <a:latin typeface="Arial"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2588" name="Rectangle 252"/>
          <p:cNvSpPr>
            <a:spLocks noChangeArrowheads="1"/>
          </p:cNvSpPr>
          <p:nvPr/>
        </p:nvSpPr>
        <p:spPr bwMode="auto">
          <a:xfrm>
            <a:off x="0" y="59293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eaLnBrk="0" fontAlgn="base" hangingPunct="0">
              <a:spcBef>
                <a:spcPct val="0"/>
              </a:spcBef>
              <a:spcAft>
                <a:spcPct val="0"/>
              </a:spcAft>
              <a:defRPr>
                <a:solidFill>
                  <a:schemeClr val="tx1"/>
                </a:solidFill>
                <a:latin typeface="Impact" panose="020B0806030902050204" pitchFamily="34" charset="0"/>
              </a:defRPr>
            </a:lvl6pPr>
            <a:lvl7pPr marL="2971800" indent="-228600" eaLnBrk="0" fontAlgn="base" hangingPunct="0">
              <a:spcBef>
                <a:spcPct val="0"/>
              </a:spcBef>
              <a:spcAft>
                <a:spcPct val="0"/>
              </a:spcAft>
              <a:defRPr>
                <a:solidFill>
                  <a:schemeClr val="tx1"/>
                </a:solidFill>
                <a:latin typeface="Impact" panose="020B0806030902050204" pitchFamily="34" charset="0"/>
              </a:defRPr>
            </a:lvl7pPr>
            <a:lvl8pPr marL="3429000" indent="-228600" eaLnBrk="0" fontAlgn="base" hangingPunct="0">
              <a:spcBef>
                <a:spcPct val="0"/>
              </a:spcBef>
              <a:spcAft>
                <a:spcPct val="0"/>
              </a:spcAft>
              <a:defRPr>
                <a:solidFill>
                  <a:schemeClr val="tx1"/>
                </a:solidFill>
                <a:latin typeface="Impact" panose="020B0806030902050204" pitchFamily="34" charset="0"/>
              </a:defRPr>
            </a:lvl8pPr>
            <a:lvl9pPr marL="3886200" indent="-228600" eaLnBrk="0" fontAlgn="base" hangingPunct="0">
              <a:spcBef>
                <a:spcPct val="0"/>
              </a:spcBef>
              <a:spcAft>
                <a:spcPct val="0"/>
              </a:spcAft>
              <a:defRPr>
                <a:solidFill>
                  <a:schemeClr val="tx1"/>
                </a:solidFill>
                <a:latin typeface="Impact" panose="020B0806030902050204" pitchFamily="34" charset="0"/>
              </a:defRPr>
            </a:lvl9pPr>
          </a:lstStyle>
          <a:p>
            <a:pPr eaLnBrk="1" hangingPunct="1"/>
            <a:endParaRPr lang="en-US" altLang="en-US" sz="2400" dirty="0">
              <a:latin typeface="Times New Roman" panose="02020603050405020304" pitchFamily="18" charset="0"/>
            </a:endParaRPr>
          </a:p>
        </p:txBody>
      </p:sp>
    </p:spTree>
  </p:cSld>
  <p:clrMapOvr>
    <a:masterClrMapping/>
  </p:clrMapOvr>
  <p:transition>
    <p:dissolv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Expo">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6184</TotalTime>
  <Words>1576</Words>
  <Application>Microsoft Office PowerPoint</Application>
  <PresentationFormat>Letter Paper (8.5x11 in)</PresentationFormat>
  <Paragraphs>365</Paragraphs>
  <Slides>27</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Corbel</vt:lpstr>
      <vt:lpstr>Impact</vt:lpstr>
      <vt:lpstr>Times New Roman</vt:lpstr>
      <vt:lpstr>Wingdings</vt:lpstr>
      <vt:lpstr>Basis</vt:lpstr>
      <vt:lpstr>Expo</vt:lpstr>
      <vt:lpstr>PowerPoint Presentation</vt:lpstr>
      <vt:lpstr>PowerPoint Presentation</vt:lpstr>
      <vt:lpstr>PowerPoint Presentation</vt:lpstr>
      <vt:lpstr>PowerPoint Presentation</vt:lpstr>
      <vt:lpstr>PowerPoint Presentation</vt:lpstr>
      <vt:lpstr>ATTITUDES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Collaborative Problem Solving (CPS) “getting to the cerebral cortex for learning”</vt:lpstr>
      <vt:lpstr>How are we going to inspire this learning?</vt:lpstr>
      <vt:lpstr>Behavior Change is Brain Change</vt:lpstr>
      <vt:lpstr>Correct! The dumbest part of the brain:</vt:lpstr>
      <vt:lpstr>Carl Rogers—Student-Centered Relationships</vt:lpstr>
      <vt:lpstr>A successful “dose” to the brain:</vt:lpstr>
      <vt:lpstr>A successful CPS intervention: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Makoto Kuwabara</dc:creator>
  <cp:lastModifiedBy>Michael D Johnson</cp:lastModifiedBy>
  <cp:revision>212</cp:revision>
  <cp:lastPrinted>2003-07-29T17:59:34Z</cp:lastPrinted>
  <dcterms:created xsi:type="dcterms:W3CDTF">2003-07-26T23:18:34Z</dcterms:created>
  <dcterms:modified xsi:type="dcterms:W3CDTF">2018-02-26T19:34:58Z</dcterms:modified>
</cp:coreProperties>
</file>