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65"/>
  </p:notesMasterIdLst>
  <p:handoutMasterIdLst>
    <p:handoutMasterId r:id="rId66"/>
  </p:handoutMasterIdLst>
  <p:sldIdLst>
    <p:sldId id="256" r:id="rId2"/>
    <p:sldId id="319" r:id="rId3"/>
    <p:sldId id="385" r:id="rId4"/>
    <p:sldId id="257" r:id="rId5"/>
    <p:sldId id="386" r:id="rId6"/>
    <p:sldId id="380" r:id="rId7"/>
    <p:sldId id="324" r:id="rId8"/>
    <p:sldId id="316" r:id="rId9"/>
    <p:sldId id="266" r:id="rId10"/>
    <p:sldId id="372" r:id="rId11"/>
    <p:sldId id="262" r:id="rId12"/>
    <p:sldId id="263" r:id="rId13"/>
    <p:sldId id="379" r:id="rId14"/>
    <p:sldId id="264" r:id="rId15"/>
    <p:sldId id="265" r:id="rId16"/>
    <p:sldId id="267" r:id="rId17"/>
    <p:sldId id="268" r:id="rId18"/>
    <p:sldId id="269" r:id="rId19"/>
    <p:sldId id="271" r:id="rId20"/>
    <p:sldId id="391" r:id="rId21"/>
    <p:sldId id="273" r:id="rId22"/>
    <p:sldId id="274" r:id="rId23"/>
    <p:sldId id="275" r:id="rId24"/>
    <p:sldId id="277" r:id="rId25"/>
    <p:sldId id="278" r:id="rId26"/>
    <p:sldId id="279" r:id="rId27"/>
    <p:sldId id="280" r:id="rId28"/>
    <p:sldId id="282" r:id="rId29"/>
    <p:sldId id="283" r:id="rId30"/>
    <p:sldId id="284" r:id="rId31"/>
    <p:sldId id="285" r:id="rId32"/>
    <p:sldId id="286" r:id="rId33"/>
    <p:sldId id="291" r:id="rId34"/>
    <p:sldId id="392" r:id="rId35"/>
    <p:sldId id="373" r:id="rId36"/>
    <p:sldId id="374" r:id="rId37"/>
    <p:sldId id="293" r:id="rId38"/>
    <p:sldId id="388" r:id="rId39"/>
    <p:sldId id="294" r:id="rId40"/>
    <p:sldId id="295" r:id="rId41"/>
    <p:sldId id="307" r:id="rId42"/>
    <p:sldId id="298" r:id="rId43"/>
    <p:sldId id="301" r:id="rId44"/>
    <p:sldId id="376" r:id="rId45"/>
    <p:sldId id="326" r:id="rId46"/>
    <p:sldId id="327" r:id="rId47"/>
    <p:sldId id="334" r:id="rId48"/>
    <p:sldId id="330" r:id="rId49"/>
    <p:sldId id="331" r:id="rId50"/>
    <p:sldId id="335" r:id="rId51"/>
    <p:sldId id="332" r:id="rId52"/>
    <p:sldId id="333" r:id="rId53"/>
    <p:sldId id="325" r:id="rId54"/>
    <p:sldId id="347" r:id="rId55"/>
    <p:sldId id="349" r:id="rId56"/>
    <p:sldId id="387" r:id="rId57"/>
    <p:sldId id="383" r:id="rId58"/>
    <p:sldId id="384" r:id="rId59"/>
    <p:sldId id="381" r:id="rId60"/>
    <p:sldId id="370" r:id="rId61"/>
    <p:sldId id="390" r:id="rId62"/>
    <p:sldId id="389" r:id="rId63"/>
    <p:sldId id="318" r:id="rId64"/>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EF3"/>
    <a:srgbClr val="9900CC"/>
    <a:srgbClr val="660066"/>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485" autoAdjust="0"/>
  </p:normalViewPr>
  <p:slideViewPr>
    <p:cSldViewPr snapToObjects="1">
      <p:cViewPr>
        <p:scale>
          <a:sx n="78" d="100"/>
          <a:sy n="78" d="100"/>
        </p:scale>
        <p:origin x="-2490" y="-1332"/>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346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70A64F-22F8-4BC2-ABEC-53360CDF9142}" type="doc">
      <dgm:prSet loTypeId="urn:microsoft.com/office/officeart/2005/8/layout/radial4" loCatId="relationship" qsTypeId="urn:microsoft.com/office/officeart/2005/8/quickstyle/simple3" qsCatId="simple" csTypeId="urn:microsoft.com/office/officeart/2005/8/colors/colorful1" csCatId="colorful" phldr="1"/>
      <dgm:spPr/>
      <dgm:t>
        <a:bodyPr/>
        <a:lstStyle/>
        <a:p>
          <a:endParaRPr lang="en-US"/>
        </a:p>
      </dgm:t>
    </dgm:pt>
    <dgm:pt modelId="{A7226D5A-B38B-4E0C-A3A0-15A67E4F0FDC}">
      <dgm:prSet phldrT="[Text]"/>
      <dgm:spPr/>
      <dgm:t>
        <a:bodyPr/>
        <a:lstStyle/>
        <a:p>
          <a:r>
            <a:rPr lang="en-US" dirty="0" smtClean="0"/>
            <a:t>PDD/ ASD</a:t>
          </a:r>
          <a:endParaRPr lang="en-US" dirty="0"/>
        </a:p>
      </dgm:t>
    </dgm:pt>
    <dgm:pt modelId="{5B6B8B44-0A69-450D-992A-C04D732BEDA0}" type="parTrans" cxnId="{AE8DA249-D4DB-409A-8D5C-55AA7EE84AAD}">
      <dgm:prSet/>
      <dgm:spPr/>
      <dgm:t>
        <a:bodyPr/>
        <a:lstStyle/>
        <a:p>
          <a:endParaRPr lang="en-US"/>
        </a:p>
      </dgm:t>
    </dgm:pt>
    <dgm:pt modelId="{E7EE9370-6C4D-4787-AC53-7CCF03796C97}" type="sibTrans" cxnId="{AE8DA249-D4DB-409A-8D5C-55AA7EE84AAD}">
      <dgm:prSet/>
      <dgm:spPr/>
      <dgm:t>
        <a:bodyPr/>
        <a:lstStyle/>
        <a:p>
          <a:endParaRPr lang="en-US"/>
        </a:p>
      </dgm:t>
    </dgm:pt>
    <dgm:pt modelId="{C00F15F5-2106-414D-8804-B269C906A4DE}">
      <dgm:prSet phldrT="[Text]"/>
      <dgm:spPr/>
      <dgm:t>
        <a:bodyPr/>
        <a:lstStyle/>
        <a:p>
          <a:r>
            <a:rPr lang="en-US" dirty="0" smtClean="0"/>
            <a:t>Autistic Disorder</a:t>
          </a:r>
          <a:endParaRPr lang="en-US" dirty="0"/>
        </a:p>
      </dgm:t>
    </dgm:pt>
    <dgm:pt modelId="{249C1965-C58A-4CB9-95DC-431FC6A71628}" type="parTrans" cxnId="{C15C833B-D645-4D4B-8A8B-3CE3E37B817A}">
      <dgm:prSet/>
      <dgm:spPr/>
      <dgm:t>
        <a:bodyPr/>
        <a:lstStyle/>
        <a:p>
          <a:endParaRPr lang="en-US"/>
        </a:p>
      </dgm:t>
    </dgm:pt>
    <dgm:pt modelId="{AA3EA6BE-1650-4E63-BD4F-6BF1ED14548D}" type="sibTrans" cxnId="{C15C833B-D645-4D4B-8A8B-3CE3E37B817A}">
      <dgm:prSet/>
      <dgm:spPr/>
      <dgm:t>
        <a:bodyPr/>
        <a:lstStyle/>
        <a:p>
          <a:endParaRPr lang="en-US"/>
        </a:p>
      </dgm:t>
    </dgm:pt>
    <dgm:pt modelId="{7D28E92B-B802-41ED-9859-CD0520D5F6FD}">
      <dgm:prSet phldrT="[Text]"/>
      <dgm:spPr/>
      <dgm:t>
        <a:bodyPr/>
        <a:lstStyle/>
        <a:p>
          <a:r>
            <a:rPr lang="en-US" dirty="0" smtClean="0"/>
            <a:t>Asperger’s Disorder</a:t>
          </a:r>
          <a:endParaRPr lang="en-US" dirty="0"/>
        </a:p>
      </dgm:t>
    </dgm:pt>
    <dgm:pt modelId="{38DDB9A0-06B0-4C43-A67C-25B44869BABB}" type="parTrans" cxnId="{21A8D894-967F-4F80-85F9-5350E4204D32}">
      <dgm:prSet/>
      <dgm:spPr/>
      <dgm:t>
        <a:bodyPr/>
        <a:lstStyle/>
        <a:p>
          <a:endParaRPr lang="en-US"/>
        </a:p>
      </dgm:t>
    </dgm:pt>
    <dgm:pt modelId="{93184184-702A-4294-8F2A-6AE06FCC4269}" type="sibTrans" cxnId="{21A8D894-967F-4F80-85F9-5350E4204D32}">
      <dgm:prSet/>
      <dgm:spPr/>
      <dgm:t>
        <a:bodyPr/>
        <a:lstStyle/>
        <a:p>
          <a:endParaRPr lang="en-US"/>
        </a:p>
      </dgm:t>
    </dgm:pt>
    <dgm:pt modelId="{95B62E84-4525-4945-8C49-E875DB6D4155}">
      <dgm:prSet phldrT="[Text]"/>
      <dgm:spPr/>
      <dgm:t>
        <a:bodyPr/>
        <a:lstStyle/>
        <a:p>
          <a:r>
            <a:rPr lang="en-US" dirty="0" smtClean="0"/>
            <a:t>PDD-NOS</a:t>
          </a:r>
          <a:endParaRPr lang="en-US" dirty="0"/>
        </a:p>
      </dgm:t>
    </dgm:pt>
    <dgm:pt modelId="{E656275C-2707-45B0-B97C-A41245CCAC9E}" type="parTrans" cxnId="{C9C98BD5-543E-4D3F-BB53-2E0B37FDA9BD}">
      <dgm:prSet/>
      <dgm:spPr/>
      <dgm:t>
        <a:bodyPr/>
        <a:lstStyle/>
        <a:p>
          <a:endParaRPr lang="en-US"/>
        </a:p>
      </dgm:t>
    </dgm:pt>
    <dgm:pt modelId="{114A0A24-A1FE-44D3-8CDC-5BF1F39F9C6D}" type="sibTrans" cxnId="{C9C98BD5-543E-4D3F-BB53-2E0B37FDA9BD}">
      <dgm:prSet/>
      <dgm:spPr/>
      <dgm:t>
        <a:bodyPr/>
        <a:lstStyle/>
        <a:p>
          <a:endParaRPr lang="en-US"/>
        </a:p>
      </dgm:t>
    </dgm:pt>
    <dgm:pt modelId="{B085E9ED-A0DF-4400-9568-57BEFDA02859}">
      <dgm:prSet/>
      <dgm:spPr/>
      <dgm:t>
        <a:bodyPr/>
        <a:lstStyle/>
        <a:p>
          <a:r>
            <a:rPr lang="en-US" dirty="0" smtClean="0"/>
            <a:t>Childhood Disintegrative Disorder</a:t>
          </a:r>
          <a:endParaRPr lang="en-US" dirty="0"/>
        </a:p>
      </dgm:t>
    </dgm:pt>
    <dgm:pt modelId="{8A18A7AA-9348-4A7B-A0B9-8B9330742726}" type="parTrans" cxnId="{7C4A8380-425C-4B4C-A46B-E2037064D6F9}">
      <dgm:prSet/>
      <dgm:spPr/>
      <dgm:t>
        <a:bodyPr/>
        <a:lstStyle/>
        <a:p>
          <a:endParaRPr lang="en-US"/>
        </a:p>
      </dgm:t>
    </dgm:pt>
    <dgm:pt modelId="{29EEB5B2-65B3-4CCA-8E15-291A00C620FD}" type="sibTrans" cxnId="{7C4A8380-425C-4B4C-A46B-E2037064D6F9}">
      <dgm:prSet/>
      <dgm:spPr/>
      <dgm:t>
        <a:bodyPr/>
        <a:lstStyle/>
        <a:p>
          <a:endParaRPr lang="en-US"/>
        </a:p>
      </dgm:t>
    </dgm:pt>
    <dgm:pt modelId="{F7DFC3F6-BFD0-4D50-A2CE-2DE6CD2E13AF}">
      <dgm:prSet/>
      <dgm:spPr/>
      <dgm:t>
        <a:bodyPr/>
        <a:lstStyle/>
        <a:p>
          <a:r>
            <a:rPr lang="en-US" dirty="0" err="1" smtClean="0"/>
            <a:t>Rett’s</a:t>
          </a:r>
          <a:r>
            <a:rPr lang="en-US" dirty="0" smtClean="0"/>
            <a:t> Syndrome</a:t>
          </a:r>
          <a:endParaRPr lang="en-US" dirty="0"/>
        </a:p>
      </dgm:t>
    </dgm:pt>
    <dgm:pt modelId="{5943DD99-24BE-4C8F-B1FA-416ABD3B084C}" type="parTrans" cxnId="{5644D9AB-0EBF-4FC8-BD3A-3E1C8AF159AF}">
      <dgm:prSet/>
      <dgm:spPr/>
      <dgm:t>
        <a:bodyPr/>
        <a:lstStyle/>
        <a:p>
          <a:endParaRPr lang="en-US"/>
        </a:p>
      </dgm:t>
    </dgm:pt>
    <dgm:pt modelId="{54902359-93DA-463C-AC5D-94B4A8F40AE5}" type="sibTrans" cxnId="{5644D9AB-0EBF-4FC8-BD3A-3E1C8AF159AF}">
      <dgm:prSet/>
      <dgm:spPr/>
      <dgm:t>
        <a:bodyPr/>
        <a:lstStyle/>
        <a:p>
          <a:endParaRPr lang="en-US"/>
        </a:p>
      </dgm:t>
    </dgm:pt>
    <dgm:pt modelId="{B0332755-C8F8-4F58-8E5D-2448F248C032}" type="pres">
      <dgm:prSet presAssocID="{B270A64F-22F8-4BC2-ABEC-53360CDF9142}" presName="cycle" presStyleCnt="0">
        <dgm:presLayoutVars>
          <dgm:chMax val="1"/>
          <dgm:dir/>
          <dgm:animLvl val="ctr"/>
          <dgm:resizeHandles val="exact"/>
        </dgm:presLayoutVars>
      </dgm:prSet>
      <dgm:spPr/>
      <dgm:t>
        <a:bodyPr/>
        <a:lstStyle/>
        <a:p>
          <a:endParaRPr lang="en-US"/>
        </a:p>
      </dgm:t>
    </dgm:pt>
    <dgm:pt modelId="{56097652-1434-43B7-AE97-AAE8B4E73309}" type="pres">
      <dgm:prSet presAssocID="{A7226D5A-B38B-4E0C-A3A0-15A67E4F0FDC}" presName="centerShape" presStyleLbl="node0" presStyleIdx="0" presStyleCnt="1"/>
      <dgm:spPr/>
      <dgm:t>
        <a:bodyPr/>
        <a:lstStyle/>
        <a:p>
          <a:endParaRPr lang="en-US"/>
        </a:p>
      </dgm:t>
    </dgm:pt>
    <dgm:pt modelId="{AABAAFE9-8393-4A01-82C2-5BD66ACE5D97}" type="pres">
      <dgm:prSet presAssocID="{249C1965-C58A-4CB9-95DC-431FC6A71628}" presName="parTrans" presStyleLbl="bgSibTrans2D1" presStyleIdx="0" presStyleCnt="5"/>
      <dgm:spPr/>
      <dgm:t>
        <a:bodyPr/>
        <a:lstStyle/>
        <a:p>
          <a:endParaRPr lang="en-US"/>
        </a:p>
      </dgm:t>
    </dgm:pt>
    <dgm:pt modelId="{48652F18-3371-445B-8C47-0C25EA12CB01}" type="pres">
      <dgm:prSet presAssocID="{C00F15F5-2106-414D-8804-B269C906A4DE}" presName="node" presStyleLbl="node1" presStyleIdx="0" presStyleCnt="5">
        <dgm:presLayoutVars>
          <dgm:bulletEnabled val="1"/>
        </dgm:presLayoutVars>
      </dgm:prSet>
      <dgm:spPr/>
      <dgm:t>
        <a:bodyPr/>
        <a:lstStyle/>
        <a:p>
          <a:endParaRPr lang="en-US"/>
        </a:p>
      </dgm:t>
    </dgm:pt>
    <dgm:pt modelId="{46F13538-3593-4E50-8D84-3C557C966C34}" type="pres">
      <dgm:prSet presAssocID="{38DDB9A0-06B0-4C43-A67C-25B44869BABB}" presName="parTrans" presStyleLbl="bgSibTrans2D1" presStyleIdx="1" presStyleCnt="5"/>
      <dgm:spPr/>
      <dgm:t>
        <a:bodyPr/>
        <a:lstStyle/>
        <a:p>
          <a:endParaRPr lang="en-US"/>
        </a:p>
      </dgm:t>
    </dgm:pt>
    <dgm:pt modelId="{F15877BD-FF44-43B3-8DE4-32CC9474689F}" type="pres">
      <dgm:prSet presAssocID="{7D28E92B-B802-41ED-9859-CD0520D5F6FD}" presName="node" presStyleLbl="node1" presStyleIdx="1" presStyleCnt="5">
        <dgm:presLayoutVars>
          <dgm:bulletEnabled val="1"/>
        </dgm:presLayoutVars>
      </dgm:prSet>
      <dgm:spPr/>
      <dgm:t>
        <a:bodyPr/>
        <a:lstStyle/>
        <a:p>
          <a:endParaRPr lang="en-US"/>
        </a:p>
      </dgm:t>
    </dgm:pt>
    <dgm:pt modelId="{9F72F4E2-4409-4058-BB29-2718CEA4AF1F}" type="pres">
      <dgm:prSet presAssocID="{E656275C-2707-45B0-B97C-A41245CCAC9E}" presName="parTrans" presStyleLbl="bgSibTrans2D1" presStyleIdx="2" presStyleCnt="5"/>
      <dgm:spPr/>
      <dgm:t>
        <a:bodyPr/>
        <a:lstStyle/>
        <a:p>
          <a:endParaRPr lang="en-US"/>
        </a:p>
      </dgm:t>
    </dgm:pt>
    <dgm:pt modelId="{544B8FB9-9437-4C9F-9B43-3142FE9EBB59}" type="pres">
      <dgm:prSet presAssocID="{95B62E84-4525-4945-8C49-E875DB6D4155}" presName="node" presStyleLbl="node1" presStyleIdx="2" presStyleCnt="5">
        <dgm:presLayoutVars>
          <dgm:bulletEnabled val="1"/>
        </dgm:presLayoutVars>
      </dgm:prSet>
      <dgm:spPr/>
      <dgm:t>
        <a:bodyPr/>
        <a:lstStyle/>
        <a:p>
          <a:endParaRPr lang="en-US"/>
        </a:p>
      </dgm:t>
    </dgm:pt>
    <dgm:pt modelId="{B39A673E-83AE-40F3-B0BA-9444EB2646EB}" type="pres">
      <dgm:prSet presAssocID="{8A18A7AA-9348-4A7B-A0B9-8B9330742726}" presName="parTrans" presStyleLbl="bgSibTrans2D1" presStyleIdx="3" presStyleCnt="5"/>
      <dgm:spPr/>
      <dgm:t>
        <a:bodyPr/>
        <a:lstStyle/>
        <a:p>
          <a:endParaRPr lang="en-US"/>
        </a:p>
      </dgm:t>
    </dgm:pt>
    <dgm:pt modelId="{4D821EA5-4E17-42FC-828F-3D28491B790C}" type="pres">
      <dgm:prSet presAssocID="{B085E9ED-A0DF-4400-9568-57BEFDA02859}" presName="node" presStyleLbl="node1" presStyleIdx="3" presStyleCnt="5">
        <dgm:presLayoutVars>
          <dgm:bulletEnabled val="1"/>
        </dgm:presLayoutVars>
      </dgm:prSet>
      <dgm:spPr/>
      <dgm:t>
        <a:bodyPr/>
        <a:lstStyle/>
        <a:p>
          <a:endParaRPr lang="en-US"/>
        </a:p>
      </dgm:t>
    </dgm:pt>
    <dgm:pt modelId="{313D759B-2719-40FF-9786-9C6E88C5AC6B}" type="pres">
      <dgm:prSet presAssocID="{5943DD99-24BE-4C8F-B1FA-416ABD3B084C}" presName="parTrans" presStyleLbl="bgSibTrans2D1" presStyleIdx="4" presStyleCnt="5"/>
      <dgm:spPr/>
      <dgm:t>
        <a:bodyPr/>
        <a:lstStyle/>
        <a:p>
          <a:endParaRPr lang="en-US"/>
        </a:p>
      </dgm:t>
    </dgm:pt>
    <dgm:pt modelId="{80DB339F-235B-4B25-88B3-C0F2969014C7}" type="pres">
      <dgm:prSet presAssocID="{F7DFC3F6-BFD0-4D50-A2CE-2DE6CD2E13AF}" presName="node" presStyleLbl="node1" presStyleIdx="4" presStyleCnt="5">
        <dgm:presLayoutVars>
          <dgm:bulletEnabled val="1"/>
        </dgm:presLayoutVars>
      </dgm:prSet>
      <dgm:spPr/>
      <dgm:t>
        <a:bodyPr/>
        <a:lstStyle/>
        <a:p>
          <a:endParaRPr lang="en-US"/>
        </a:p>
      </dgm:t>
    </dgm:pt>
  </dgm:ptLst>
  <dgm:cxnLst>
    <dgm:cxn modelId="{F8B96142-81F9-4206-AE68-B65E927F420D}" type="presOf" srcId="{A7226D5A-B38B-4E0C-A3A0-15A67E4F0FDC}" destId="{56097652-1434-43B7-AE97-AAE8B4E73309}" srcOrd="0" destOrd="0" presId="urn:microsoft.com/office/officeart/2005/8/layout/radial4"/>
    <dgm:cxn modelId="{83B87D5E-352F-4B75-B1D4-AA911A7CDBF4}" type="presOf" srcId="{38DDB9A0-06B0-4C43-A67C-25B44869BABB}" destId="{46F13538-3593-4E50-8D84-3C557C966C34}" srcOrd="0" destOrd="0" presId="urn:microsoft.com/office/officeart/2005/8/layout/radial4"/>
    <dgm:cxn modelId="{AAA12E7E-69F4-433B-96CD-1AB8E0113A96}" type="presOf" srcId="{C00F15F5-2106-414D-8804-B269C906A4DE}" destId="{48652F18-3371-445B-8C47-0C25EA12CB01}" srcOrd="0" destOrd="0" presId="urn:microsoft.com/office/officeart/2005/8/layout/radial4"/>
    <dgm:cxn modelId="{5644D9AB-0EBF-4FC8-BD3A-3E1C8AF159AF}" srcId="{A7226D5A-B38B-4E0C-A3A0-15A67E4F0FDC}" destId="{F7DFC3F6-BFD0-4D50-A2CE-2DE6CD2E13AF}" srcOrd="4" destOrd="0" parTransId="{5943DD99-24BE-4C8F-B1FA-416ABD3B084C}" sibTransId="{54902359-93DA-463C-AC5D-94B4A8F40AE5}"/>
    <dgm:cxn modelId="{3D52AF05-B70B-41BD-8836-DE60EC2EE8EE}" type="presOf" srcId="{F7DFC3F6-BFD0-4D50-A2CE-2DE6CD2E13AF}" destId="{80DB339F-235B-4B25-88B3-C0F2969014C7}" srcOrd="0" destOrd="0" presId="urn:microsoft.com/office/officeart/2005/8/layout/radial4"/>
    <dgm:cxn modelId="{8792ABCF-C354-44FC-85BD-947F36A0C158}" type="presOf" srcId="{E656275C-2707-45B0-B97C-A41245CCAC9E}" destId="{9F72F4E2-4409-4058-BB29-2718CEA4AF1F}" srcOrd="0" destOrd="0" presId="urn:microsoft.com/office/officeart/2005/8/layout/radial4"/>
    <dgm:cxn modelId="{F88D90DA-7EA5-4734-B71B-1BFFD78A7E0B}" type="presOf" srcId="{249C1965-C58A-4CB9-95DC-431FC6A71628}" destId="{AABAAFE9-8393-4A01-82C2-5BD66ACE5D97}" srcOrd="0" destOrd="0" presId="urn:microsoft.com/office/officeart/2005/8/layout/radial4"/>
    <dgm:cxn modelId="{16A401B9-1FF6-4539-8A63-961DE7071E1F}" type="presOf" srcId="{5943DD99-24BE-4C8F-B1FA-416ABD3B084C}" destId="{313D759B-2719-40FF-9786-9C6E88C5AC6B}" srcOrd="0" destOrd="0" presId="urn:microsoft.com/office/officeart/2005/8/layout/radial4"/>
    <dgm:cxn modelId="{7C4A8380-425C-4B4C-A46B-E2037064D6F9}" srcId="{A7226D5A-B38B-4E0C-A3A0-15A67E4F0FDC}" destId="{B085E9ED-A0DF-4400-9568-57BEFDA02859}" srcOrd="3" destOrd="0" parTransId="{8A18A7AA-9348-4A7B-A0B9-8B9330742726}" sibTransId="{29EEB5B2-65B3-4CCA-8E15-291A00C620FD}"/>
    <dgm:cxn modelId="{D4D474FA-DAF9-4894-B0B0-3C849F2D6895}" type="presOf" srcId="{B270A64F-22F8-4BC2-ABEC-53360CDF9142}" destId="{B0332755-C8F8-4F58-8E5D-2448F248C032}" srcOrd="0" destOrd="0" presId="urn:microsoft.com/office/officeart/2005/8/layout/radial4"/>
    <dgm:cxn modelId="{7A51A877-9507-4541-9D45-51F1D35F2347}" type="presOf" srcId="{8A18A7AA-9348-4A7B-A0B9-8B9330742726}" destId="{B39A673E-83AE-40F3-B0BA-9444EB2646EB}" srcOrd="0" destOrd="0" presId="urn:microsoft.com/office/officeart/2005/8/layout/radial4"/>
    <dgm:cxn modelId="{C9C98BD5-543E-4D3F-BB53-2E0B37FDA9BD}" srcId="{A7226D5A-B38B-4E0C-A3A0-15A67E4F0FDC}" destId="{95B62E84-4525-4945-8C49-E875DB6D4155}" srcOrd="2" destOrd="0" parTransId="{E656275C-2707-45B0-B97C-A41245CCAC9E}" sibTransId="{114A0A24-A1FE-44D3-8CDC-5BF1F39F9C6D}"/>
    <dgm:cxn modelId="{C38F63E8-A8CC-4CBF-8D24-887C7287A482}" type="presOf" srcId="{7D28E92B-B802-41ED-9859-CD0520D5F6FD}" destId="{F15877BD-FF44-43B3-8DE4-32CC9474689F}" srcOrd="0" destOrd="0" presId="urn:microsoft.com/office/officeart/2005/8/layout/radial4"/>
    <dgm:cxn modelId="{4CC7D338-AF0B-4BEC-B2CC-1ACBD34F27F4}" type="presOf" srcId="{95B62E84-4525-4945-8C49-E875DB6D4155}" destId="{544B8FB9-9437-4C9F-9B43-3142FE9EBB59}" srcOrd="0" destOrd="0" presId="urn:microsoft.com/office/officeart/2005/8/layout/radial4"/>
    <dgm:cxn modelId="{5EB050CA-6BB5-4DBA-AA5D-0226FDAC9B6A}" type="presOf" srcId="{B085E9ED-A0DF-4400-9568-57BEFDA02859}" destId="{4D821EA5-4E17-42FC-828F-3D28491B790C}" srcOrd="0" destOrd="0" presId="urn:microsoft.com/office/officeart/2005/8/layout/radial4"/>
    <dgm:cxn modelId="{21A8D894-967F-4F80-85F9-5350E4204D32}" srcId="{A7226D5A-B38B-4E0C-A3A0-15A67E4F0FDC}" destId="{7D28E92B-B802-41ED-9859-CD0520D5F6FD}" srcOrd="1" destOrd="0" parTransId="{38DDB9A0-06B0-4C43-A67C-25B44869BABB}" sibTransId="{93184184-702A-4294-8F2A-6AE06FCC4269}"/>
    <dgm:cxn modelId="{AE8DA249-D4DB-409A-8D5C-55AA7EE84AAD}" srcId="{B270A64F-22F8-4BC2-ABEC-53360CDF9142}" destId="{A7226D5A-B38B-4E0C-A3A0-15A67E4F0FDC}" srcOrd="0" destOrd="0" parTransId="{5B6B8B44-0A69-450D-992A-C04D732BEDA0}" sibTransId="{E7EE9370-6C4D-4787-AC53-7CCF03796C97}"/>
    <dgm:cxn modelId="{C15C833B-D645-4D4B-8A8B-3CE3E37B817A}" srcId="{A7226D5A-B38B-4E0C-A3A0-15A67E4F0FDC}" destId="{C00F15F5-2106-414D-8804-B269C906A4DE}" srcOrd="0" destOrd="0" parTransId="{249C1965-C58A-4CB9-95DC-431FC6A71628}" sibTransId="{AA3EA6BE-1650-4E63-BD4F-6BF1ED14548D}"/>
    <dgm:cxn modelId="{DB723E9A-ED65-4158-8A49-8CD899773E82}" type="presParOf" srcId="{B0332755-C8F8-4F58-8E5D-2448F248C032}" destId="{56097652-1434-43B7-AE97-AAE8B4E73309}" srcOrd="0" destOrd="0" presId="urn:microsoft.com/office/officeart/2005/8/layout/radial4"/>
    <dgm:cxn modelId="{4B31A2AA-2CB8-4026-B0B2-79B8EAAC450C}" type="presParOf" srcId="{B0332755-C8F8-4F58-8E5D-2448F248C032}" destId="{AABAAFE9-8393-4A01-82C2-5BD66ACE5D97}" srcOrd="1" destOrd="0" presId="urn:microsoft.com/office/officeart/2005/8/layout/radial4"/>
    <dgm:cxn modelId="{F01CED1F-8D38-4278-83AE-22EA763B4747}" type="presParOf" srcId="{B0332755-C8F8-4F58-8E5D-2448F248C032}" destId="{48652F18-3371-445B-8C47-0C25EA12CB01}" srcOrd="2" destOrd="0" presId="urn:microsoft.com/office/officeart/2005/8/layout/radial4"/>
    <dgm:cxn modelId="{FE4C50BC-3535-4CED-A94D-6231407E9484}" type="presParOf" srcId="{B0332755-C8F8-4F58-8E5D-2448F248C032}" destId="{46F13538-3593-4E50-8D84-3C557C966C34}" srcOrd="3" destOrd="0" presId="urn:microsoft.com/office/officeart/2005/8/layout/radial4"/>
    <dgm:cxn modelId="{29BCB584-B442-4A09-8722-01460DCC9B13}" type="presParOf" srcId="{B0332755-C8F8-4F58-8E5D-2448F248C032}" destId="{F15877BD-FF44-43B3-8DE4-32CC9474689F}" srcOrd="4" destOrd="0" presId="urn:microsoft.com/office/officeart/2005/8/layout/radial4"/>
    <dgm:cxn modelId="{50AB5BCF-2CEC-4567-A047-38DB9BAE1AE8}" type="presParOf" srcId="{B0332755-C8F8-4F58-8E5D-2448F248C032}" destId="{9F72F4E2-4409-4058-BB29-2718CEA4AF1F}" srcOrd="5" destOrd="0" presId="urn:microsoft.com/office/officeart/2005/8/layout/radial4"/>
    <dgm:cxn modelId="{CBE77C6E-48B0-433C-BCA8-0611152E2CEE}" type="presParOf" srcId="{B0332755-C8F8-4F58-8E5D-2448F248C032}" destId="{544B8FB9-9437-4C9F-9B43-3142FE9EBB59}" srcOrd="6" destOrd="0" presId="urn:microsoft.com/office/officeart/2005/8/layout/radial4"/>
    <dgm:cxn modelId="{5F44DE99-1D95-4BCA-A494-EDBF577C1EBD}" type="presParOf" srcId="{B0332755-C8F8-4F58-8E5D-2448F248C032}" destId="{B39A673E-83AE-40F3-B0BA-9444EB2646EB}" srcOrd="7" destOrd="0" presId="urn:microsoft.com/office/officeart/2005/8/layout/radial4"/>
    <dgm:cxn modelId="{4B968424-2B75-40E0-97FD-D0A59B4E0BE4}" type="presParOf" srcId="{B0332755-C8F8-4F58-8E5D-2448F248C032}" destId="{4D821EA5-4E17-42FC-828F-3D28491B790C}" srcOrd="8" destOrd="0" presId="urn:microsoft.com/office/officeart/2005/8/layout/radial4"/>
    <dgm:cxn modelId="{FE011598-D470-40DD-A491-F0A585F807B5}" type="presParOf" srcId="{B0332755-C8F8-4F58-8E5D-2448F248C032}" destId="{313D759B-2719-40FF-9786-9C6E88C5AC6B}" srcOrd="9" destOrd="0" presId="urn:microsoft.com/office/officeart/2005/8/layout/radial4"/>
    <dgm:cxn modelId="{6F288EDD-15A6-4759-8489-DDE8DC02AA84}" type="presParOf" srcId="{B0332755-C8F8-4F58-8E5D-2448F248C032}" destId="{80DB339F-235B-4B25-88B3-C0F2969014C7}"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97652-1434-43B7-AE97-AAE8B4E73309}">
      <dsp:nvSpPr>
        <dsp:cNvPr id="0" name=""/>
        <dsp:cNvSpPr/>
      </dsp:nvSpPr>
      <dsp:spPr>
        <a:xfrm>
          <a:off x="3278948" y="2625108"/>
          <a:ext cx="1946341" cy="1946341"/>
        </a:xfrm>
        <a:prstGeom prst="ellipse">
          <a:avLst/>
        </a:prstGeom>
        <a:solidFill>
          <a:schemeClr val="accent1">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smtClean="0"/>
            <a:t>PDD/ ASD</a:t>
          </a:r>
          <a:endParaRPr lang="en-US" sz="4000" kern="1200" dirty="0"/>
        </a:p>
      </dsp:txBody>
      <dsp:txXfrm>
        <a:off x="3563983" y="2910143"/>
        <a:ext cx="1376271" cy="1376271"/>
      </dsp:txXfrm>
    </dsp:sp>
    <dsp:sp modelId="{AABAAFE9-8393-4A01-82C2-5BD66ACE5D97}">
      <dsp:nvSpPr>
        <dsp:cNvPr id="0" name=""/>
        <dsp:cNvSpPr/>
      </dsp:nvSpPr>
      <dsp:spPr>
        <a:xfrm rot="10800000">
          <a:off x="1394000" y="3320925"/>
          <a:ext cx="1781276" cy="554707"/>
        </a:xfrm>
        <a:prstGeom prst="leftArrow">
          <a:avLst>
            <a:gd name="adj1" fmla="val 60000"/>
            <a:gd name="adj2" fmla="val 50000"/>
          </a:avLst>
        </a:prstGeom>
        <a:solidFill>
          <a:schemeClr val="accent2">
            <a:hueOff val="0"/>
            <a:satOff val="0"/>
            <a:lumOff val="0"/>
            <a:alphaOff val="0"/>
          </a:schemeClr>
        </a:solidFill>
        <a:ln>
          <a:noFill/>
        </a:ln>
        <a:effectLst>
          <a:outerShdw blurRad="50800" dist="254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sp>
    <dsp:sp modelId="{48652F18-3371-445B-8C47-0C25EA12CB01}">
      <dsp:nvSpPr>
        <dsp:cNvPr id="0" name=""/>
        <dsp:cNvSpPr/>
      </dsp:nvSpPr>
      <dsp:spPr>
        <a:xfrm>
          <a:off x="469488" y="2858669"/>
          <a:ext cx="1849023" cy="1479219"/>
        </a:xfrm>
        <a:prstGeom prst="roundRect">
          <a:avLst>
            <a:gd name="adj" fmla="val 10000"/>
          </a:avLst>
        </a:prstGeom>
        <a:solidFill>
          <a:schemeClr val="accent2">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sz="2100" kern="1200" dirty="0" smtClean="0"/>
            <a:t>Autistic Disorder</a:t>
          </a:r>
          <a:endParaRPr lang="en-US" sz="2100" kern="1200" dirty="0"/>
        </a:p>
      </dsp:txBody>
      <dsp:txXfrm>
        <a:off x="512813" y="2901994"/>
        <a:ext cx="1762373" cy="1392569"/>
      </dsp:txXfrm>
    </dsp:sp>
    <dsp:sp modelId="{46F13538-3593-4E50-8D84-3C557C966C34}">
      <dsp:nvSpPr>
        <dsp:cNvPr id="0" name=""/>
        <dsp:cNvSpPr/>
      </dsp:nvSpPr>
      <dsp:spPr>
        <a:xfrm rot="13500000">
          <a:off x="1970261" y="1929706"/>
          <a:ext cx="1781276" cy="554707"/>
        </a:xfrm>
        <a:prstGeom prst="leftArrow">
          <a:avLst>
            <a:gd name="adj1" fmla="val 60000"/>
            <a:gd name="adj2" fmla="val 50000"/>
          </a:avLst>
        </a:prstGeom>
        <a:solidFill>
          <a:schemeClr val="accent3">
            <a:hueOff val="0"/>
            <a:satOff val="0"/>
            <a:lumOff val="0"/>
            <a:alphaOff val="0"/>
          </a:schemeClr>
        </a:solidFill>
        <a:ln>
          <a:noFill/>
        </a:ln>
        <a:effectLst>
          <a:outerShdw blurRad="50800" dist="254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sp>
    <dsp:sp modelId="{F15877BD-FF44-43B3-8DE4-32CC9474689F}">
      <dsp:nvSpPr>
        <dsp:cNvPr id="0" name=""/>
        <dsp:cNvSpPr/>
      </dsp:nvSpPr>
      <dsp:spPr>
        <a:xfrm>
          <a:off x="1306611" y="837674"/>
          <a:ext cx="1849023" cy="1479219"/>
        </a:xfrm>
        <a:prstGeom prst="roundRect">
          <a:avLst>
            <a:gd name="adj" fmla="val 10000"/>
          </a:avLst>
        </a:prstGeom>
        <a:solidFill>
          <a:schemeClr val="accent3">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sz="2100" kern="1200" dirty="0" smtClean="0"/>
            <a:t>Asperger’s Disorder</a:t>
          </a:r>
          <a:endParaRPr lang="en-US" sz="2100" kern="1200" dirty="0"/>
        </a:p>
      </dsp:txBody>
      <dsp:txXfrm>
        <a:off x="1349936" y="880999"/>
        <a:ext cx="1762373" cy="1392569"/>
      </dsp:txXfrm>
    </dsp:sp>
    <dsp:sp modelId="{9F72F4E2-4409-4058-BB29-2718CEA4AF1F}">
      <dsp:nvSpPr>
        <dsp:cNvPr id="0" name=""/>
        <dsp:cNvSpPr/>
      </dsp:nvSpPr>
      <dsp:spPr>
        <a:xfrm rot="16200000">
          <a:off x="3361480" y="1353444"/>
          <a:ext cx="1781276" cy="554707"/>
        </a:xfrm>
        <a:prstGeom prst="leftArrow">
          <a:avLst>
            <a:gd name="adj1" fmla="val 60000"/>
            <a:gd name="adj2" fmla="val 50000"/>
          </a:avLst>
        </a:prstGeom>
        <a:solidFill>
          <a:schemeClr val="accent4">
            <a:hueOff val="0"/>
            <a:satOff val="0"/>
            <a:lumOff val="0"/>
            <a:alphaOff val="0"/>
          </a:schemeClr>
        </a:solidFill>
        <a:ln>
          <a:noFill/>
        </a:ln>
        <a:effectLst>
          <a:outerShdw blurRad="50800" dist="254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sp>
    <dsp:sp modelId="{544B8FB9-9437-4C9F-9B43-3142FE9EBB59}">
      <dsp:nvSpPr>
        <dsp:cNvPr id="0" name=""/>
        <dsp:cNvSpPr/>
      </dsp:nvSpPr>
      <dsp:spPr>
        <a:xfrm>
          <a:off x="3327607" y="550"/>
          <a:ext cx="1849023" cy="1479219"/>
        </a:xfrm>
        <a:prstGeom prst="roundRect">
          <a:avLst>
            <a:gd name="adj" fmla="val 10000"/>
          </a:avLst>
        </a:prstGeom>
        <a:solidFill>
          <a:schemeClr val="accent4">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sz="2100" kern="1200" dirty="0" smtClean="0"/>
            <a:t>PDD-NOS</a:t>
          </a:r>
          <a:endParaRPr lang="en-US" sz="2100" kern="1200" dirty="0"/>
        </a:p>
      </dsp:txBody>
      <dsp:txXfrm>
        <a:off x="3370932" y="43875"/>
        <a:ext cx="1762373" cy="1392569"/>
      </dsp:txXfrm>
    </dsp:sp>
    <dsp:sp modelId="{B39A673E-83AE-40F3-B0BA-9444EB2646EB}">
      <dsp:nvSpPr>
        <dsp:cNvPr id="0" name=""/>
        <dsp:cNvSpPr/>
      </dsp:nvSpPr>
      <dsp:spPr>
        <a:xfrm rot="18900000">
          <a:off x="4752699" y="1929706"/>
          <a:ext cx="1781276" cy="554707"/>
        </a:xfrm>
        <a:prstGeom prst="leftArrow">
          <a:avLst>
            <a:gd name="adj1" fmla="val 60000"/>
            <a:gd name="adj2" fmla="val 50000"/>
          </a:avLst>
        </a:prstGeom>
        <a:solidFill>
          <a:schemeClr val="accent5">
            <a:hueOff val="0"/>
            <a:satOff val="0"/>
            <a:lumOff val="0"/>
            <a:alphaOff val="0"/>
          </a:schemeClr>
        </a:solidFill>
        <a:ln>
          <a:noFill/>
        </a:ln>
        <a:effectLst>
          <a:outerShdw blurRad="50800" dist="254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sp>
    <dsp:sp modelId="{4D821EA5-4E17-42FC-828F-3D28491B790C}">
      <dsp:nvSpPr>
        <dsp:cNvPr id="0" name=""/>
        <dsp:cNvSpPr/>
      </dsp:nvSpPr>
      <dsp:spPr>
        <a:xfrm>
          <a:off x="5348602" y="837674"/>
          <a:ext cx="1849023" cy="1479219"/>
        </a:xfrm>
        <a:prstGeom prst="roundRect">
          <a:avLst>
            <a:gd name="adj" fmla="val 10000"/>
          </a:avLst>
        </a:prstGeom>
        <a:solidFill>
          <a:schemeClr val="accent5">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sz="2100" kern="1200" dirty="0" smtClean="0"/>
            <a:t>Childhood Disintegrative Disorder</a:t>
          </a:r>
          <a:endParaRPr lang="en-US" sz="2100" kern="1200" dirty="0"/>
        </a:p>
      </dsp:txBody>
      <dsp:txXfrm>
        <a:off x="5391927" y="880999"/>
        <a:ext cx="1762373" cy="1392569"/>
      </dsp:txXfrm>
    </dsp:sp>
    <dsp:sp modelId="{313D759B-2719-40FF-9786-9C6E88C5AC6B}">
      <dsp:nvSpPr>
        <dsp:cNvPr id="0" name=""/>
        <dsp:cNvSpPr/>
      </dsp:nvSpPr>
      <dsp:spPr>
        <a:xfrm>
          <a:off x="5328961" y="3320925"/>
          <a:ext cx="1781276" cy="554707"/>
        </a:xfrm>
        <a:prstGeom prst="leftArrow">
          <a:avLst>
            <a:gd name="adj1" fmla="val 60000"/>
            <a:gd name="adj2" fmla="val 50000"/>
          </a:avLst>
        </a:prstGeom>
        <a:solidFill>
          <a:schemeClr val="accent6">
            <a:hueOff val="0"/>
            <a:satOff val="0"/>
            <a:lumOff val="0"/>
            <a:alphaOff val="0"/>
          </a:schemeClr>
        </a:solidFill>
        <a:ln>
          <a:noFill/>
        </a:ln>
        <a:effectLst>
          <a:outerShdw blurRad="50800" dist="254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sp>
    <dsp:sp modelId="{80DB339F-235B-4B25-88B3-C0F2969014C7}">
      <dsp:nvSpPr>
        <dsp:cNvPr id="0" name=""/>
        <dsp:cNvSpPr/>
      </dsp:nvSpPr>
      <dsp:spPr>
        <a:xfrm>
          <a:off x="6185725" y="2858669"/>
          <a:ext cx="1849023" cy="1479219"/>
        </a:xfrm>
        <a:prstGeom prst="roundRect">
          <a:avLst>
            <a:gd name="adj" fmla="val 10000"/>
          </a:avLst>
        </a:prstGeom>
        <a:solidFill>
          <a:schemeClr val="accent6">
            <a:hueOff val="0"/>
            <a:satOff val="0"/>
            <a:lumOff val="0"/>
            <a:alphaOff val="0"/>
          </a:schemeClr>
        </a:solidFill>
        <a:ln>
          <a:noFill/>
        </a:ln>
        <a:effectLst>
          <a:outerShdw blurRad="50800" dist="254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sz="2100" kern="1200" dirty="0" err="1" smtClean="0"/>
            <a:t>Rett’s</a:t>
          </a:r>
          <a:r>
            <a:rPr lang="en-US" sz="2100" kern="1200" dirty="0" smtClean="0"/>
            <a:t> Syndrome</a:t>
          </a:r>
          <a:endParaRPr lang="en-US" sz="2100" kern="1200" dirty="0"/>
        </a:p>
      </dsp:txBody>
      <dsp:txXfrm>
        <a:off x="6229050" y="2901994"/>
        <a:ext cx="1762373" cy="139256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wrap="square" lIns="92885" tIns="46442" rIns="92885" bIns="46442"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wrap="square" lIns="92885" tIns="46442" rIns="92885" bIns="46442" numCol="1" anchor="t" anchorCtr="0" compatLnSpc="1">
            <a:prstTxWarp prst="textNoShape">
              <a:avLst/>
            </a:prstTxWarp>
          </a:bodyPr>
          <a:lstStyle>
            <a:lvl1pPr algn="r">
              <a:defRPr sz="1200"/>
            </a:lvl1pPr>
          </a:lstStyle>
          <a:p>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wrap="square" lIns="92885" tIns="46442" rIns="92885" bIns="46442"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wrap="square" lIns="92885" tIns="46442" rIns="92885" bIns="46442" numCol="1" anchor="b" anchorCtr="0" compatLnSpc="1">
            <a:prstTxWarp prst="textNoShape">
              <a:avLst/>
            </a:prstTxWarp>
          </a:bodyPr>
          <a:lstStyle>
            <a:lvl1pPr algn="r">
              <a:defRPr sz="1200"/>
            </a:lvl1pPr>
          </a:lstStyle>
          <a:p>
            <a:fld id="{AB4416DE-7E59-4EA7-B903-50E01334C003}" type="slidenum">
              <a:rPr lang="en-US"/>
              <a:pPr/>
              <a:t>‹#›</a:t>
            </a:fld>
            <a:endParaRPr lang="en-US"/>
          </a:p>
        </p:txBody>
      </p:sp>
    </p:spTree>
    <p:extLst>
      <p:ext uri="{BB962C8B-B14F-4D97-AF65-F5344CB8AC3E}">
        <p14:creationId xmlns:p14="http://schemas.microsoft.com/office/powerpoint/2010/main" val="408668036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wrap="square" lIns="92885" tIns="46442" rIns="92885" bIns="46442"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wrap="square" lIns="92885" tIns="46442" rIns="92885" bIns="46442" numCol="1" anchor="t" anchorCtr="0" compatLnSpc="1">
            <a:prstTxWarp prst="textNoShape">
              <a:avLst/>
            </a:prstTxWarp>
          </a:bodyPr>
          <a:lstStyle>
            <a:lvl1pPr algn="r">
              <a:defRPr sz="1200"/>
            </a:lvl1pPr>
          </a:lstStyle>
          <a:p>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wrap="square" lIns="92885" tIns="46442" rIns="92885" bIns="46442" numCol="1" anchor="ctr" anchorCtr="0" compatLnSpc="1">
            <a:prstTxWarp prst="textNoShape">
              <a:avLst/>
            </a:prstTxWarp>
          </a:bodyPr>
          <a:lstStyle/>
          <a:p>
            <a:pPr lvl="0"/>
            <a:endParaRPr lang="en-US" smtClean="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2885" tIns="46442" rIns="92885" bIns="4644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wrap="square" lIns="92885" tIns="46442" rIns="92885" bIns="46442"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wrap="square" lIns="92885" tIns="46442" rIns="92885" bIns="46442" numCol="1" anchor="b" anchorCtr="0" compatLnSpc="1">
            <a:prstTxWarp prst="textNoShape">
              <a:avLst/>
            </a:prstTxWarp>
          </a:bodyPr>
          <a:lstStyle>
            <a:lvl1pPr algn="r">
              <a:defRPr sz="1200"/>
            </a:lvl1pPr>
          </a:lstStyle>
          <a:p>
            <a:fld id="{D0E23AF6-9FC4-4DE3-B887-608E5373F757}" type="slidenum">
              <a:rPr lang="en-US"/>
              <a:pPr/>
              <a:t>‹#›</a:t>
            </a:fld>
            <a:endParaRPr lang="en-US"/>
          </a:p>
        </p:txBody>
      </p:sp>
    </p:spTree>
    <p:extLst>
      <p:ext uri="{BB962C8B-B14F-4D97-AF65-F5344CB8AC3E}">
        <p14:creationId xmlns:p14="http://schemas.microsoft.com/office/powerpoint/2010/main" val="1787840285"/>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dirty="0" smtClean="0"/>
              <a:t>Before</a:t>
            </a:r>
            <a:r>
              <a:rPr lang="en-US" baseline="0" dirty="0" smtClean="0"/>
              <a:t> you do the training, a</a:t>
            </a:r>
            <a:r>
              <a:rPr lang="en-US" dirty="0" smtClean="0"/>
              <a:t>dd the presenter information to the title slide. This might include the name(s) of the trainers/presenters, their agency, and contact information such as email address.</a:t>
            </a:r>
          </a:p>
          <a:p>
            <a:pPr marL="171450" indent="-171450">
              <a:spcBef>
                <a:spcPct val="0"/>
              </a:spcBef>
              <a:buFont typeface="Arial" panose="020B0604020202020204" pitchFamily="34" charset="0"/>
              <a:buChar char="•"/>
            </a:pPr>
            <a:r>
              <a:rPr lang="en-US" dirty="0" smtClean="0"/>
              <a:t>You will need the following materials for this workshop:</a:t>
            </a:r>
          </a:p>
          <a:p>
            <a:pPr marL="628650" lvl="1" indent="-171450">
              <a:spcBef>
                <a:spcPct val="0"/>
              </a:spcBef>
              <a:buFont typeface="Wingdings" panose="05000000000000000000" pitchFamily="2" charset="2"/>
              <a:buChar char="§"/>
            </a:pPr>
            <a:r>
              <a:rPr lang="en-US" dirty="0" smtClean="0"/>
              <a:t>Computer</a:t>
            </a:r>
          </a:p>
          <a:p>
            <a:pPr marL="628650" lvl="1" indent="-171450">
              <a:spcBef>
                <a:spcPct val="0"/>
              </a:spcBef>
              <a:buFont typeface="Wingdings" panose="05000000000000000000" pitchFamily="2" charset="2"/>
              <a:buChar char="§"/>
            </a:pPr>
            <a:r>
              <a:rPr lang="en-US" dirty="0" smtClean="0"/>
              <a:t>Projector</a:t>
            </a:r>
          </a:p>
          <a:p>
            <a:pPr marL="628650" lvl="1" indent="-171450">
              <a:spcBef>
                <a:spcPct val="0"/>
              </a:spcBef>
              <a:buFont typeface="Wingdings" panose="05000000000000000000" pitchFamily="2" charset="2"/>
              <a:buChar char="§"/>
            </a:pPr>
            <a:r>
              <a:rPr lang="en-US" dirty="0" smtClean="0"/>
              <a:t>Screen</a:t>
            </a:r>
          </a:p>
          <a:p>
            <a:pPr marL="628650" lvl="1" indent="-171450">
              <a:spcBef>
                <a:spcPct val="0"/>
              </a:spcBef>
              <a:buFont typeface="Wingdings" panose="05000000000000000000" pitchFamily="2" charset="2"/>
              <a:buChar char="§"/>
            </a:pPr>
            <a:r>
              <a:rPr lang="en-US" dirty="0" smtClean="0"/>
              <a:t>Chart pad/chart paper</a:t>
            </a:r>
          </a:p>
          <a:p>
            <a:pPr marL="628650" lvl="1" indent="-171450">
              <a:spcBef>
                <a:spcPct val="0"/>
              </a:spcBef>
              <a:buFont typeface="Wingdings" panose="05000000000000000000" pitchFamily="2" charset="2"/>
              <a:buChar char="§"/>
            </a:pPr>
            <a:r>
              <a:rPr lang="en-US" dirty="0" smtClean="0"/>
              <a:t>Markers</a:t>
            </a:r>
          </a:p>
          <a:p>
            <a:pPr marL="628650" lvl="1" indent="-171450">
              <a:spcBef>
                <a:spcPct val="0"/>
              </a:spcBef>
              <a:buFont typeface="Wingdings" panose="05000000000000000000" pitchFamily="2" charset="2"/>
              <a:buChar char="§"/>
            </a:pPr>
            <a:r>
              <a:rPr lang="en-US" dirty="0" smtClean="0"/>
              <a:t>Index cards</a:t>
            </a:r>
          </a:p>
          <a:p>
            <a:pPr marL="628650" lvl="1" indent="-171450">
              <a:spcBef>
                <a:spcPct val="0"/>
              </a:spcBef>
              <a:buFont typeface="Wingdings" panose="05000000000000000000" pitchFamily="2" charset="2"/>
              <a:buChar char="§"/>
            </a:pPr>
            <a:r>
              <a:rPr lang="en-US" dirty="0" smtClean="0"/>
              <a:t>Handouts</a:t>
            </a:r>
          </a:p>
          <a:p>
            <a:pPr marL="171450" indent="-171450">
              <a:spcBef>
                <a:spcPct val="0"/>
              </a:spcBef>
              <a:buFont typeface="Arial" panose="020B0604020202020204" pitchFamily="34" charset="0"/>
              <a:buChar char="•"/>
            </a:pPr>
            <a:r>
              <a:rPr lang="en-US" dirty="0" smtClean="0"/>
              <a:t>Before participants</a:t>
            </a:r>
            <a:r>
              <a:rPr lang="en-US" baseline="0" dirty="0" smtClean="0"/>
              <a:t> arrive, place the materials on the tables (copies of PowerPoint slides, agenda, workshop evaluation, the handout on Pervasive Developmental Disorders, and the handout on Oregon ASD eligibility requirements)</a:t>
            </a:r>
            <a:endParaRPr lang="en-US" dirty="0" smtClean="0"/>
          </a:p>
          <a:p>
            <a:pPr marL="171450" indent="-171450">
              <a:spcBef>
                <a:spcPct val="0"/>
              </a:spcBef>
              <a:buFont typeface="Arial" panose="020B0604020202020204" pitchFamily="34" charset="0"/>
              <a:buChar char="•"/>
            </a:pPr>
            <a:r>
              <a:rPr lang="en-US" dirty="0" smtClean="0"/>
              <a:t>Welcome the participants to the training. State the name of the</a:t>
            </a:r>
            <a:r>
              <a:rPr lang="en-US" baseline="0" dirty="0" smtClean="0"/>
              <a:t> session.</a:t>
            </a:r>
            <a:endParaRPr lang="en-US" dirty="0" smtClean="0"/>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4689" indent="-290265">
              <a:defRPr sz="2400">
                <a:solidFill>
                  <a:schemeClr val="tx1"/>
                </a:solidFill>
                <a:latin typeface="Arial" pitchFamily="34" charset="0"/>
                <a:ea typeface="ＭＳ Ｐゴシック" pitchFamily="34" charset="-128"/>
              </a:defRPr>
            </a:lvl2pPr>
            <a:lvl3pPr marL="1161059" indent="-232212">
              <a:defRPr sz="2400">
                <a:solidFill>
                  <a:schemeClr val="tx1"/>
                </a:solidFill>
                <a:latin typeface="Arial" pitchFamily="34" charset="0"/>
                <a:ea typeface="ＭＳ Ｐゴシック" pitchFamily="34" charset="-128"/>
              </a:defRPr>
            </a:lvl3pPr>
            <a:lvl4pPr marL="1625483" indent="-232212">
              <a:defRPr sz="2400">
                <a:solidFill>
                  <a:schemeClr val="tx1"/>
                </a:solidFill>
                <a:latin typeface="Arial" pitchFamily="34" charset="0"/>
                <a:ea typeface="ＭＳ Ｐゴシック" pitchFamily="34" charset="-128"/>
              </a:defRPr>
            </a:lvl4pPr>
            <a:lvl5pPr marL="2089907" indent="-232212">
              <a:defRPr sz="2400">
                <a:solidFill>
                  <a:schemeClr val="tx1"/>
                </a:solidFill>
                <a:latin typeface="Arial" pitchFamily="34" charset="0"/>
                <a:ea typeface="ＭＳ Ｐゴシック" pitchFamily="34"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1D5E849-858B-4744-AF77-960CBD4D4183}" type="slidenum">
              <a:rPr lang="en-US" sz="1200"/>
              <a:pPr/>
              <a:t>1</a:t>
            </a:fld>
            <a:endParaRPr lang="en-US" sz="1200"/>
          </a:p>
        </p:txBody>
      </p:sp>
      <p:sp>
        <p:nvSpPr>
          <p:cNvPr id="2" name="Date Placeholder 1"/>
          <p:cNvSpPr>
            <a:spLocks noGrp="1"/>
          </p:cNvSpPr>
          <p:nvPr>
            <p:ph type="dt" idx="10"/>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 we said in the earlier slide, ASD is considered a “spectrum disorder.” Pervasive Developmental Disorders refers to a group of 5 disorders</a:t>
            </a:r>
            <a:r>
              <a:rPr lang="en-US" baseline="0" dirty="0" smtClean="0"/>
              <a:t> </a:t>
            </a:r>
            <a:r>
              <a:rPr lang="en-US" dirty="0" smtClean="0"/>
              <a:t>characterized by delays in the development of multiple basic functions including socialization and communication.  These 5 disorders make up what is typically called “Autism Spectrum Disorders.”</a:t>
            </a:r>
          </a:p>
          <a:p>
            <a:pPr marL="171450" indent="-171450">
              <a:buFont typeface="Arial" panose="020B0604020202020204" pitchFamily="34" charset="0"/>
              <a:buChar char="•"/>
            </a:pPr>
            <a:r>
              <a:rPr lang="en-US" u="none" dirty="0" smtClean="0"/>
              <a:t>Refer the participants to the handout on PDD and very briefly review the key points.</a:t>
            </a:r>
            <a:endParaRPr lang="en-US" u="none"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10</a:t>
            </a:fld>
            <a:endParaRPr lang="en-US"/>
          </a:p>
        </p:txBody>
      </p:sp>
    </p:spTree>
    <p:extLst>
      <p:ext uri="{BB962C8B-B14F-4D97-AF65-F5344CB8AC3E}">
        <p14:creationId xmlns:p14="http://schemas.microsoft.com/office/powerpoint/2010/main" val="584009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What about the causes of ASD? We are going to take the next few minutes and talk about what causes ASD.</a:t>
            </a:r>
          </a:p>
          <a:p>
            <a:pPr marL="171450" indent="-171450">
              <a:buFont typeface="Arial" panose="020B0604020202020204" pitchFamily="34" charset="0"/>
              <a:buChar char="•"/>
            </a:pPr>
            <a:r>
              <a:rPr lang="en-US" dirty="0" smtClean="0"/>
              <a:t>We know that there is no single cause of ASD. It is believed that there are a number of factors that contribute to causing ASD.</a:t>
            </a:r>
          </a:p>
          <a:p>
            <a:pPr marL="171450" indent="-171450">
              <a:buFont typeface="Arial" panose="020B0604020202020204" pitchFamily="34" charset="0"/>
              <a:buChar char="•"/>
            </a:pPr>
            <a:r>
              <a:rPr lang="en-US" dirty="0" smtClean="0"/>
              <a:t>We also know that usually the cause for individual cases</a:t>
            </a:r>
            <a:r>
              <a:rPr lang="en-US" baseline="0" dirty="0" smtClean="0"/>
              <a:t> in not known.</a:t>
            </a:r>
          </a:p>
          <a:p>
            <a:pPr marL="171450" indent="-171450">
              <a:buFont typeface="Arial" panose="020B0604020202020204" pitchFamily="34" charset="0"/>
              <a:buChar char="•"/>
            </a:pPr>
            <a:r>
              <a:rPr lang="en-US" baseline="0" dirty="0" smtClean="0"/>
              <a:t>We know that a</a:t>
            </a:r>
            <a:r>
              <a:rPr lang="en-US" sz="1200" dirty="0" smtClean="0">
                <a:ea typeface="ＭＳ Ｐゴシック" pitchFamily="34" charset="-128"/>
              </a:rPr>
              <a:t>nything that causes a central nervous dysfunction could be a possible cause</a:t>
            </a:r>
            <a:r>
              <a:rPr lang="en-US" baseline="0" dirty="0" smtClean="0"/>
              <a:t> of ASD.</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11</a:t>
            </a:fld>
            <a:endParaRPr lang="en-US"/>
          </a:p>
        </p:txBody>
      </p:sp>
    </p:spTree>
    <p:extLst>
      <p:ext uri="{BB962C8B-B14F-4D97-AF65-F5344CB8AC3E}">
        <p14:creationId xmlns:p14="http://schemas.microsoft.com/office/powerpoint/2010/main" val="2771572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More specifically, there are several theories or possible</a:t>
            </a:r>
            <a:r>
              <a:rPr lang="en-US" baseline="0" dirty="0" smtClean="0"/>
              <a:t> causes of ASD. These include:</a:t>
            </a:r>
          </a:p>
          <a:p>
            <a:pPr marL="628650" lvl="1" indent="-171450">
              <a:buFont typeface="Wingdings" panose="05000000000000000000" pitchFamily="2" charset="2"/>
              <a:buChar char="§"/>
            </a:pPr>
            <a:r>
              <a:rPr lang="en-US" dirty="0" smtClean="0"/>
              <a:t>Genetics – there is some evidence that ASD may have genetic factors as ASD may run in families (this does not mean that all children in the family will have ASD). Most researchers believe that certain genes a child inherits from their parents could make them more vulnerable to ASD. No specific genes have been linked to ASD.</a:t>
            </a:r>
          </a:p>
          <a:p>
            <a:pPr marL="628650" lvl="1" indent="-171450">
              <a:buFont typeface="Wingdings" panose="05000000000000000000" pitchFamily="2" charset="2"/>
              <a:buChar char="§"/>
            </a:pPr>
            <a:r>
              <a:rPr lang="en-US" dirty="0" smtClean="0"/>
              <a:t>Metabolic</a:t>
            </a:r>
            <a:r>
              <a:rPr lang="en-US" baseline="0" dirty="0" smtClean="0"/>
              <a:t> imbalance – there is some evidence that ASD may be caused by imbalances in the chemicals or the chemical processes in the brain.</a:t>
            </a:r>
          </a:p>
          <a:p>
            <a:pPr marL="628650" lvl="1" indent="-171450">
              <a:buFont typeface="Wingdings" panose="05000000000000000000" pitchFamily="2" charset="2"/>
              <a:buChar char="§"/>
            </a:pPr>
            <a:r>
              <a:rPr lang="en-US" baseline="0" dirty="0" smtClean="0"/>
              <a:t>Viral infections – some researchers suggest that viral infections, particularly those that directly impact the brain may also contribute to ASD.</a:t>
            </a:r>
          </a:p>
          <a:p>
            <a:pPr marL="628650" lvl="1" indent="-171450">
              <a:buFont typeface="Wingdings" panose="05000000000000000000" pitchFamily="2" charset="2"/>
              <a:buChar char="§"/>
            </a:pPr>
            <a:r>
              <a:rPr lang="en-US" baseline="0" dirty="0" smtClean="0"/>
              <a:t>Trauma to the child that happens before birth (prenatal exposure to alcohol or medications), during birth (perinatal), or after birth (postnatal) or premature birth are also possible causes of ASD.</a:t>
            </a:r>
          </a:p>
          <a:p>
            <a:pPr marL="628650" lvl="1" indent="-171450">
              <a:buFont typeface="Wingdings" panose="05000000000000000000" pitchFamily="2" charset="2"/>
              <a:buChar char="§"/>
            </a:pPr>
            <a:r>
              <a:rPr lang="en-US" baseline="0" dirty="0" smtClean="0"/>
              <a:t>Toxins in the environment, such as pesticides or other chemicals, are also theorized to be possible causes of ASD.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12</a:t>
            </a:fld>
            <a:endParaRPr lang="en-US"/>
          </a:p>
        </p:txBody>
      </p:sp>
    </p:spTree>
    <p:extLst>
      <p:ext uri="{BB962C8B-B14F-4D97-AF65-F5344CB8AC3E}">
        <p14:creationId xmlns:p14="http://schemas.microsoft.com/office/powerpoint/2010/main" val="2200391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Researchers</a:t>
            </a:r>
            <a:r>
              <a:rPr lang="en-US" baseline="0" dirty="0" smtClean="0"/>
              <a:t> have also identified some factors that do NOT cause ASD. These include:</a:t>
            </a:r>
          </a:p>
          <a:p>
            <a:pPr marL="628650" lvl="1" indent="-171450">
              <a:buFont typeface="Wingdings" panose="05000000000000000000" pitchFamily="2" charset="2"/>
              <a:buChar char="§"/>
            </a:pPr>
            <a:r>
              <a:rPr lang="en-US" baseline="0" dirty="0" smtClean="0"/>
              <a:t>Child vaccinations</a:t>
            </a:r>
          </a:p>
          <a:p>
            <a:pPr marL="628650" lvl="1" indent="-171450">
              <a:buFont typeface="Wingdings" panose="05000000000000000000" pitchFamily="2" charset="2"/>
              <a:buChar char="§"/>
            </a:pPr>
            <a:r>
              <a:rPr lang="en-US" baseline="0" dirty="0" smtClean="0"/>
              <a:t>Poor diet or eating certain foods</a:t>
            </a:r>
          </a:p>
          <a:p>
            <a:pPr marL="628650" lvl="1" indent="-171450">
              <a:buFont typeface="Wingdings" panose="05000000000000000000" pitchFamily="2" charset="2"/>
              <a:buChar char="§"/>
            </a:pPr>
            <a:r>
              <a:rPr lang="en-US" baseline="0" dirty="0" smtClean="0"/>
              <a:t>Poor parenting</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13</a:t>
            </a:fld>
            <a:endParaRPr lang="en-US"/>
          </a:p>
        </p:txBody>
      </p:sp>
    </p:spTree>
    <p:extLst>
      <p:ext uri="{BB962C8B-B14F-4D97-AF65-F5344CB8AC3E}">
        <p14:creationId xmlns:p14="http://schemas.microsoft.com/office/powerpoint/2010/main" val="74468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 how prevalent is ASD?  While these statistics change on an ongoing basis, here are some statistics that show that ASD is fairly common, especially in relation to other disabilities (go over the statistics on </a:t>
            </a:r>
            <a:r>
              <a:rPr lang="en-US" smtClean="0"/>
              <a:t>the slide).</a:t>
            </a:r>
            <a:endParaRPr lang="en-US" dirty="0" smtClean="0"/>
          </a:p>
          <a:p>
            <a:pPr marL="171450" indent="-171450">
              <a:buFont typeface="Arial" panose="020B0604020202020204" pitchFamily="34" charset="0"/>
              <a:buChar char="•"/>
            </a:pPr>
            <a:r>
              <a:rPr lang="en-US" dirty="0" smtClean="0"/>
              <a:t>We know that the</a:t>
            </a:r>
            <a:r>
              <a:rPr lang="en-US" baseline="0" dirty="0" smtClean="0"/>
              <a:t> prevalence of ASD</a:t>
            </a:r>
            <a:r>
              <a:rPr lang="en-US" dirty="0" smtClean="0"/>
              <a:t> has increased in the last several years. There has been several</a:t>
            </a:r>
            <a:r>
              <a:rPr lang="en-US" baseline="0" dirty="0" smtClean="0"/>
              <a:t> suggested explanations for this increase:</a:t>
            </a:r>
          </a:p>
          <a:p>
            <a:pPr marL="628650" lvl="1" indent="-171450">
              <a:buFont typeface="Wingdings" panose="05000000000000000000" pitchFamily="2" charset="2"/>
              <a:buChar char="§"/>
            </a:pPr>
            <a:r>
              <a:rPr lang="en-US" baseline="0" dirty="0" smtClean="0"/>
              <a:t>The definition of autism has been expanded to cover ASD,  not just Autism Disorder, therefore more children have been identified.</a:t>
            </a:r>
          </a:p>
          <a:p>
            <a:pPr marL="628650" lvl="1" indent="-171450">
              <a:buFont typeface="Wingdings" panose="05000000000000000000" pitchFamily="2" charset="2"/>
              <a:buChar char="§"/>
            </a:pPr>
            <a:r>
              <a:rPr lang="en-US" baseline="0" dirty="0" smtClean="0"/>
              <a:t>There is more awareness of ASD, so we are doing a better job of identifying children.</a:t>
            </a:r>
          </a:p>
          <a:p>
            <a:pPr marL="628650" lvl="1" indent="-171450">
              <a:buFont typeface="Wingdings" panose="05000000000000000000" pitchFamily="2" charset="2"/>
              <a:buChar char="§"/>
            </a:pPr>
            <a:r>
              <a:rPr lang="en-US" baseline="0" dirty="0" smtClean="0"/>
              <a:t>There are more children who have ASD.</a:t>
            </a:r>
          </a:p>
          <a:p>
            <a:pPr marL="171450" indent="-171450">
              <a:buFont typeface="Arial" panose="020B0604020202020204" pitchFamily="34" charset="0"/>
              <a:buChar char="•"/>
            </a:pP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14</a:t>
            </a:fld>
            <a:endParaRPr lang="en-US"/>
          </a:p>
        </p:txBody>
      </p:sp>
    </p:spTree>
    <p:extLst>
      <p:ext uri="{BB962C8B-B14F-4D97-AF65-F5344CB8AC3E}">
        <p14:creationId xmlns:p14="http://schemas.microsoft.com/office/powerpoint/2010/main" val="1719347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When we talk about determining a diagnosis of ASD, we need to be aware that there is no medical test that a doctor can do on a child to determine</a:t>
            </a:r>
            <a:r>
              <a:rPr lang="en-US" baseline="0" dirty="0" smtClean="0"/>
              <a:t> that a child has ASD.</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smtClean="0"/>
              <a:t>Instead, the d</a:t>
            </a:r>
            <a:r>
              <a:rPr lang="en-US" dirty="0" smtClean="0">
                <a:ea typeface="ＭＳ Ｐゴシック" pitchFamily="34" charset="-128"/>
              </a:rPr>
              <a:t>iagnosis is based on characteristic that are included in the Diagnostic and Statistical Manual of the American Psychiatric Association (DSM-5). This manual lists behaviors that a child may display. If a child displays a number of these behaviors they may be</a:t>
            </a:r>
            <a:r>
              <a:rPr lang="en-US" baseline="0" dirty="0" smtClean="0">
                <a:ea typeface="ＭＳ Ｐゴシック" pitchFamily="34" charset="-128"/>
              </a:rPr>
              <a:t> diagnosed as having ASD.</a:t>
            </a:r>
            <a:r>
              <a:rPr lang="en-US" dirty="0" smtClean="0">
                <a:ea typeface="ＭＳ Ｐゴシック" pitchFamily="34" charset="-128"/>
              </a:rPr>
              <a:t> </a:t>
            </a:r>
          </a:p>
          <a:p>
            <a:pPr marL="171450" indent="-171450">
              <a:buFont typeface="Arial" panose="020B0604020202020204" pitchFamily="34" charset="0"/>
              <a:buChar char="•"/>
            </a:pPr>
            <a:r>
              <a:rPr lang="en-US" dirty="0" smtClean="0"/>
              <a:t>The diagnosis is based on an observation of the child’s communication and behavior skills and their developmental level.</a:t>
            </a:r>
          </a:p>
          <a:p>
            <a:pPr marL="171450" indent="-171450">
              <a:buFont typeface="Arial" panose="020B0604020202020204" pitchFamily="34" charset="0"/>
              <a:buChar char="•"/>
            </a:pPr>
            <a:r>
              <a:rPr lang="en-US" dirty="0" smtClean="0"/>
              <a:t>Typically,</a:t>
            </a:r>
            <a:r>
              <a:rPr lang="en-US" baseline="0" dirty="0" smtClean="0"/>
              <a:t> a multidisciplinary team (representing medical, communication, behavioral, and other perspectives) determine the actual diagnosis.</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15</a:t>
            </a:fld>
            <a:endParaRPr lang="en-US"/>
          </a:p>
        </p:txBody>
      </p:sp>
    </p:spTree>
    <p:extLst>
      <p:ext uri="{BB962C8B-B14F-4D97-AF65-F5344CB8AC3E}">
        <p14:creationId xmlns:p14="http://schemas.microsoft.com/office/powerpoint/2010/main" val="2414348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dirty="0" smtClean="0"/>
              <a:t>Oregon,</a:t>
            </a:r>
            <a:r>
              <a:rPr lang="en-US" baseline="0" dirty="0" smtClean="0"/>
              <a:t> as do other states, has identified requirement to qualify for education services in the ASD category.</a:t>
            </a:r>
          </a:p>
          <a:p>
            <a:pPr marL="171450" indent="-171450">
              <a:spcBef>
                <a:spcPct val="0"/>
              </a:spcBef>
              <a:buFont typeface="Arial" panose="020B0604020202020204" pitchFamily="34" charset="0"/>
              <a:buChar char="•"/>
            </a:pPr>
            <a:r>
              <a:rPr lang="en-US" baseline="0" dirty="0" smtClean="0"/>
              <a:t>Refer the participants to the Oregon ASD eligibility requirements handout.</a:t>
            </a:r>
            <a:endParaRPr lang="en-US" dirty="0" smtClean="0"/>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4689" indent="-290265">
              <a:defRPr sz="2400">
                <a:solidFill>
                  <a:schemeClr val="tx1"/>
                </a:solidFill>
                <a:latin typeface="Arial" pitchFamily="34" charset="0"/>
                <a:ea typeface="ＭＳ Ｐゴシック" pitchFamily="34" charset="-128"/>
              </a:defRPr>
            </a:lvl2pPr>
            <a:lvl3pPr marL="1161059" indent="-232212">
              <a:defRPr sz="2400">
                <a:solidFill>
                  <a:schemeClr val="tx1"/>
                </a:solidFill>
                <a:latin typeface="Arial" pitchFamily="34" charset="0"/>
                <a:ea typeface="ＭＳ Ｐゴシック" pitchFamily="34" charset="-128"/>
              </a:defRPr>
            </a:lvl3pPr>
            <a:lvl4pPr marL="1625483" indent="-232212">
              <a:defRPr sz="2400">
                <a:solidFill>
                  <a:schemeClr val="tx1"/>
                </a:solidFill>
                <a:latin typeface="Arial" pitchFamily="34" charset="0"/>
                <a:ea typeface="ＭＳ Ｐゴシック" pitchFamily="34" charset="-128"/>
              </a:defRPr>
            </a:lvl4pPr>
            <a:lvl5pPr marL="2089907" indent="-232212">
              <a:defRPr sz="2400">
                <a:solidFill>
                  <a:schemeClr val="tx1"/>
                </a:solidFill>
                <a:latin typeface="Arial" pitchFamily="34" charset="0"/>
                <a:ea typeface="ＭＳ Ｐゴシック" pitchFamily="34"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18F7936-1E24-4129-B825-BF27C8D26180}" type="slidenum">
              <a:rPr lang="en-US" sz="1200"/>
              <a:pPr/>
              <a:t>16</a:t>
            </a:fld>
            <a:endParaRPr lang="en-US" sz="1200"/>
          </a:p>
        </p:txBody>
      </p:sp>
      <p:sp>
        <p:nvSpPr>
          <p:cNvPr id="2" name="Date Placeholder 1"/>
          <p:cNvSpPr>
            <a:spLocks noGrp="1"/>
          </p:cNvSpPr>
          <p:nvPr>
            <p:ph type="dt" idx="10"/>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While early recognition is important, ASD cannot be reliably diagnosed until the child is about 18 months of age.</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However, r</a:t>
            </a:r>
            <a:r>
              <a:rPr lang="en-US" sz="1200" dirty="0" smtClean="0">
                <a:ea typeface="ＭＳ Ｐゴシック" pitchFamily="34" charset="-128"/>
              </a:rPr>
              <a:t>esearchers are pursuing methods for detecting warning signs in children even younger, in some cases as young as 12 months.</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17</a:t>
            </a:fld>
            <a:endParaRPr lang="en-US"/>
          </a:p>
        </p:txBody>
      </p:sp>
    </p:spTree>
    <p:extLst>
      <p:ext uri="{BB962C8B-B14F-4D97-AF65-F5344CB8AC3E}">
        <p14:creationId xmlns:p14="http://schemas.microsoft.com/office/powerpoint/2010/main" val="1785685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While a reliable diagnosis for ASD is not available until the child reaches about 18 months, there are a number of warning signs that you should be aware</a:t>
            </a:r>
            <a:r>
              <a:rPr lang="en-US" baseline="0" dirty="0" smtClean="0"/>
              <a:t> of.</a:t>
            </a:r>
          </a:p>
          <a:p>
            <a:pPr marL="171450" indent="-171450">
              <a:buFont typeface="Arial" panose="020B0604020202020204" pitchFamily="34" charset="0"/>
              <a:buChar char="•"/>
            </a:pPr>
            <a:r>
              <a:rPr lang="en-US" baseline="0" dirty="0" smtClean="0"/>
              <a:t>Review the points on the slide.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18</a:t>
            </a:fld>
            <a:endParaRPr lang="en-US"/>
          </a:p>
        </p:txBody>
      </p:sp>
    </p:spTree>
    <p:extLst>
      <p:ext uri="{BB962C8B-B14F-4D97-AF65-F5344CB8AC3E}">
        <p14:creationId xmlns:p14="http://schemas.microsoft.com/office/powerpoint/2010/main" val="221622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this section, we are going to talk more in-depth about ASD.</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19</a:t>
            </a:fld>
            <a:endParaRPr lang="en-US"/>
          </a:p>
        </p:txBody>
      </p:sp>
    </p:spTree>
    <p:extLst>
      <p:ext uri="{BB962C8B-B14F-4D97-AF65-F5344CB8AC3E}">
        <p14:creationId xmlns:p14="http://schemas.microsoft.com/office/powerpoint/2010/main" val="140721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Do the </a:t>
            </a:r>
            <a:r>
              <a:rPr lang="en-US" i="1" dirty="0" smtClean="0"/>
              <a:t>Getting to Know You </a:t>
            </a:r>
            <a:r>
              <a:rPr lang="en-US" dirty="0" smtClean="0"/>
              <a:t>activity.</a:t>
            </a:r>
          </a:p>
          <a:p>
            <a:pPr marL="171450" indent="-171450">
              <a:buFont typeface="Arial" panose="020B0604020202020204" pitchFamily="34" charset="0"/>
              <a:buChar char="•"/>
            </a:pPr>
            <a:r>
              <a:rPr lang="en-US" dirty="0" smtClean="0"/>
              <a:t>As you show and read out the different bullet points, have</a:t>
            </a:r>
            <a:r>
              <a:rPr lang="en-US" baseline="0" dirty="0" smtClean="0"/>
              <a:t> the participants either raise their hands or stand up if the description applies to them. Then have them lower their hand or sit down. Let them know that they can raise their hands/stand up several times depending on their role (for example, they work at a Head Start program and they are a teacher).</a:t>
            </a:r>
          </a:p>
          <a:p>
            <a:pPr marL="171450" indent="-171450">
              <a:buFont typeface="Arial" panose="020B0604020202020204" pitchFamily="34" charset="0"/>
              <a:buChar char="•"/>
            </a:pPr>
            <a:r>
              <a:rPr lang="en-US" baseline="0" dirty="0" smtClean="0"/>
              <a:t>The purpose of this activity is to give the presenters a general idea of who the participants are if they do not already know them.</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2</a:t>
            </a:fld>
            <a:endParaRPr lang="en-US"/>
          </a:p>
        </p:txBody>
      </p:sp>
    </p:spTree>
    <p:extLst>
      <p:ext uri="{BB962C8B-B14F-4D97-AF65-F5344CB8AC3E}">
        <p14:creationId xmlns:p14="http://schemas.microsoft.com/office/powerpoint/2010/main" val="1053319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Ask the participants, based on what we have talked about so far, how a child with ASD might behave in an early childhood program? (Do this before you show</a:t>
            </a:r>
            <a:r>
              <a:rPr lang="en-US" baseline="0" dirty="0" smtClean="0"/>
              <a:t> them the points on the slide). </a:t>
            </a:r>
            <a:r>
              <a:rPr lang="en-US" dirty="0" smtClean="0"/>
              <a:t>You can write their responses on chart</a:t>
            </a:r>
            <a:r>
              <a:rPr lang="en-US" baseline="0" dirty="0" smtClean="0"/>
              <a:t> paper if you want.</a:t>
            </a:r>
            <a:endParaRPr lang="en-US" dirty="0" smtClean="0"/>
          </a:p>
          <a:p>
            <a:pPr marL="171450" indent="-171450">
              <a:buFont typeface="Arial" panose="020B0604020202020204" pitchFamily="34" charset="0"/>
              <a:buChar char="•"/>
            </a:pPr>
            <a:r>
              <a:rPr lang="en-US" dirty="0" smtClean="0"/>
              <a:t>Add</a:t>
            </a:r>
            <a:r>
              <a:rPr lang="en-US" baseline="0" dirty="0" smtClean="0"/>
              <a:t> to their responses by reviewing the points on the slide.</a:t>
            </a:r>
            <a:endParaRPr lang="en-US" dirty="0" smtClean="0"/>
          </a:p>
          <a:p>
            <a:pPr marL="171450" indent="-171450">
              <a:buFont typeface="Arial" panose="020B0604020202020204" pitchFamily="34" charset="0"/>
              <a:buChar char="•"/>
            </a:pP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20</a:t>
            </a:fld>
            <a:endParaRPr lang="en-US"/>
          </a:p>
        </p:txBody>
      </p:sp>
    </p:spTree>
    <p:extLst>
      <p:ext uri="{BB962C8B-B14F-4D97-AF65-F5344CB8AC3E}">
        <p14:creationId xmlns:p14="http://schemas.microsoft.com/office/powerpoint/2010/main" val="1086828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At the beginning of the workshop, we said</a:t>
            </a:r>
            <a:r>
              <a:rPr lang="en-US" baseline="0" dirty="0" smtClean="0"/>
              <a:t> that one of the major identifying characteristics of children with ASD is communication difficulties. Some communication characteristics of children with ASD are listed on the slide.</a:t>
            </a:r>
          </a:p>
          <a:p>
            <a:pPr marL="171450" indent="-171450">
              <a:buFont typeface="Arial" panose="020B0604020202020204" pitchFamily="34" charset="0"/>
              <a:buChar char="•"/>
            </a:pPr>
            <a:r>
              <a:rPr lang="en-US" baseline="0" dirty="0" smtClean="0"/>
              <a:t>Review the points on the slide.</a:t>
            </a:r>
            <a:r>
              <a:rPr lang="en-US" dirty="0" smtClean="0"/>
              <a:t>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21</a:t>
            </a:fld>
            <a:endParaRPr lang="en-US"/>
          </a:p>
        </p:txBody>
      </p:sp>
    </p:spTree>
    <p:extLst>
      <p:ext uri="{BB962C8B-B14F-4D97-AF65-F5344CB8AC3E}">
        <p14:creationId xmlns:p14="http://schemas.microsoft.com/office/powerpoint/2010/main" val="2818718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Echolalia means that the child repeats a word or phrase over and over. These may be single words or a phrase (like a common phrase from a TV show).</a:t>
            </a:r>
          </a:p>
          <a:p>
            <a:pPr marL="171450" indent="-171450">
              <a:buFont typeface="Arial" panose="020B0604020202020204" pitchFamily="34" charset="0"/>
              <a:buChar char="•"/>
            </a:pPr>
            <a:r>
              <a:rPr lang="en-US" dirty="0" smtClean="0"/>
              <a:t>Unusual voice quality means things such as having a high voice pitch, an unusually quiet or loud voice, or a different voice tone.</a:t>
            </a:r>
          </a:p>
          <a:p>
            <a:pPr marL="171450" indent="-171450">
              <a:buFont typeface="Arial" panose="020B0604020202020204" pitchFamily="34" charset="0"/>
              <a:buChar char="•"/>
            </a:pPr>
            <a:r>
              <a:rPr lang="en-US" dirty="0" smtClean="0"/>
              <a:t>Reversing</a:t>
            </a:r>
            <a:r>
              <a:rPr lang="en-US" baseline="0" dirty="0" smtClean="0"/>
              <a:t> pronouns means that the child may refer to a boy as “she” or a girl as “he.”</a:t>
            </a:r>
          </a:p>
          <a:p>
            <a:pPr marL="171450" indent="-171450">
              <a:buFont typeface="Arial" panose="020B0604020202020204" pitchFamily="34" charset="0"/>
              <a:buChar char="•"/>
            </a:pPr>
            <a:r>
              <a:rPr lang="en-US" baseline="0" dirty="0" smtClean="0"/>
              <a:t>Children with ASD often have d</a:t>
            </a:r>
            <a:r>
              <a:rPr lang="en-US" sz="1200" dirty="0" smtClean="0">
                <a:ea typeface="ＭＳ Ｐゴシック" pitchFamily="34" charset="-128"/>
              </a:rPr>
              <a:t>ifficulty understanding instructions or language out of context.</a:t>
            </a:r>
          </a:p>
          <a:p>
            <a:pPr marL="171450" indent="-171450">
              <a:buFont typeface="Arial" panose="020B0604020202020204" pitchFamily="34" charset="0"/>
              <a:buChar char="•"/>
            </a:pPr>
            <a:r>
              <a:rPr lang="en-US" sz="1200" dirty="0" smtClean="0">
                <a:ea typeface="ＭＳ Ｐゴシック" pitchFamily="34" charset="-128"/>
              </a:rPr>
              <a:t>Finally, children with ASD may have</a:t>
            </a:r>
            <a:r>
              <a:rPr lang="en-US" sz="1200" baseline="0" dirty="0" smtClean="0">
                <a:ea typeface="ＭＳ Ｐゴシック" pitchFamily="34" charset="-128"/>
              </a:rPr>
              <a:t> difficulty understanding abstract concepts. They also tend to use and understand language literally.</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22</a:t>
            </a:fld>
            <a:endParaRPr lang="en-US"/>
          </a:p>
        </p:txBody>
      </p:sp>
    </p:spTree>
    <p:extLst>
      <p:ext uri="{BB962C8B-B14F-4D97-AF65-F5344CB8AC3E}">
        <p14:creationId xmlns:p14="http://schemas.microsoft.com/office/powerpoint/2010/main" val="217376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This cartoon illustrates the idea that children with ASD tend to take things literally so we need to be very careful how</a:t>
            </a:r>
            <a:r>
              <a:rPr lang="en-US" baseline="0" dirty="0" smtClean="0"/>
              <a:t> we word things.</a:t>
            </a:r>
            <a:endParaRPr lang="en-US" dirty="0" smtClean="0"/>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4689" indent="-290265">
              <a:defRPr sz="2400">
                <a:solidFill>
                  <a:schemeClr val="tx1"/>
                </a:solidFill>
                <a:latin typeface="Arial" pitchFamily="34" charset="0"/>
                <a:ea typeface="ＭＳ Ｐゴシック" pitchFamily="34" charset="-128"/>
              </a:defRPr>
            </a:lvl2pPr>
            <a:lvl3pPr marL="1161059" indent="-232212">
              <a:defRPr sz="2400">
                <a:solidFill>
                  <a:schemeClr val="tx1"/>
                </a:solidFill>
                <a:latin typeface="Arial" pitchFamily="34" charset="0"/>
                <a:ea typeface="ＭＳ Ｐゴシック" pitchFamily="34" charset="-128"/>
              </a:defRPr>
            </a:lvl3pPr>
            <a:lvl4pPr marL="1625483" indent="-232212">
              <a:defRPr sz="2400">
                <a:solidFill>
                  <a:schemeClr val="tx1"/>
                </a:solidFill>
                <a:latin typeface="Arial" pitchFamily="34" charset="0"/>
                <a:ea typeface="ＭＳ Ｐゴシック" pitchFamily="34" charset="-128"/>
              </a:defRPr>
            </a:lvl4pPr>
            <a:lvl5pPr marL="2089907" indent="-232212">
              <a:defRPr sz="2400">
                <a:solidFill>
                  <a:schemeClr val="tx1"/>
                </a:solidFill>
                <a:latin typeface="Arial" pitchFamily="34" charset="0"/>
                <a:ea typeface="ＭＳ Ｐゴシック" pitchFamily="34" charset="-128"/>
              </a:defRPr>
            </a:lvl5pPr>
            <a:lvl6pPr marL="2554331" indent="-23221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18754" indent="-23221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83178" indent="-23221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47602" indent="-23221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6F234D5-26E0-4160-8C49-977B0988AD04}" type="slidenum">
              <a:rPr lang="en-US" sz="1200"/>
              <a:pPr/>
              <a:t>23</a:t>
            </a:fld>
            <a:endParaRPr lang="en-US" sz="1200"/>
          </a:p>
        </p:txBody>
      </p:sp>
      <p:sp>
        <p:nvSpPr>
          <p:cNvPr id="2" name="Date Placeholder 1"/>
          <p:cNvSpPr>
            <a:spLocks noGrp="1"/>
          </p:cNvSpPr>
          <p:nvPr>
            <p:ph type="dt" idx="10"/>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 second major identifying characteristic of children with ASD  is difficulties with social interactions with their peers and other adults.</a:t>
            </a:r>
          </a:p>
          <a:p>
            <a:pPr marL="171450" indent="-171450">
              <a:buFont typeface="Arial" panose="020B0604020202020204" pitchFamily="34" charset="0"/>
              <a:buChar char="•"/>
            </a:pPr>
            <a:r>
              <a:rPr lang="en-US" baseline="0" dirty="0" smtClean="0"/>
              <a:t>Review the points on the slide.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24</a:t>
            </a:fld>
            <a:endParaRPr lang="en-US"/>
          </a:p>
        </p:txBody>
      </p:sp>
    </p:spTree>
    <p:extLst>
      <p:ext uri="{BB962C8B-B14F-4D97-AF65-F5344CB8AC3E}">
        <p14:creationId xmlns:p14="http://schemas.microsoft.com/office/powerpoint/2010/main" val="730770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Continue to review the points on the slide.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25</a:t>
            </a:fld>
            <a:endParaRPr lang="en-US"/>
          </a:p>
        </p:txBody>
      </p:sp>
    </p:spTree>
    <p:extLst>
      <p:ext uri="{BB962C8B-B14F-4D97-AF65-F5344CB8AC3E}">
        <p14:creationId xmlns:p14="http://schemas.microsoft.com/office/powerpoint/2010/main" val="1502219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Another</a:t>
            </a:r>
            <a:r>
              <a:rPr lang="en-US" baseline="0" dirty="0" smtClean="0"/>
              <a:t> characteristic of children with ASD is cognitive challenges.</a:t>
            </a:r>
          </a:p>
          <a:p>
            <a:pPr marL="171450" indent="-171450">
              <a:buFont typeface="Arial" panose="020B0604020202020204" pitchFamily="34" charset="0"/>
              <a:buChar char="•"/>
            </a:pPr>
            <a:r>
              <a:rPr lang="en-US" baseline="0" dirty="0" smtClean="0"/>
              <a:t>Review the points from the slide.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26</a:t>
            </a:fld>
            <a:endParaRPr lang="en-US"/>
          </a:p>
        </p:txBody>
      </p:sp>
    </p:spTree>
    <p:extLst>
      <p:ext uri="{BB962C8B-B14F-4D97-AF65-F5344CB8AC3E}">
        <p14:creationId xmlns:p14="http://schemas.microsoft.com/office/powerpoint/2010/main" val="3618280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Children with ASD may also display restrictive, repetitive, or stereotypical behaviors.</a:t>
            </a:r>
            <a:r>
              <a:rPr lang="en-US" baseline="0" dirty="0" smtClean="0"/>
              <a:t> Stereotypical behaviors are repetitive or ritualistic behaviors such as rocking or arm flapping.</a:t>
            </a:r>
          </a:p>
          <a:p>
            <a:pPr marL="171450" indent="-171450">
              <a:buFont typeface="Arial" panose="020B0604020202020204" pitchFamily="34" charset="0"/>
              <a:buChar char="•"/>
            </a:pPr>
            <a:r>
              <a:rPr lang="en-US" baseline="0" dirty="0" smtClean="0"/>
              <a:t>Review the points from the slide. You may need to add more specific examples for some of the items.</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27</a:t>
            </a:fld>
            <a:endParaRPr lang="en-US"/>
          </a:p>
        </p:txBody>
      </p:sp>
    </p:spTree>
    <p:extLst>
      <p:ext uri="{BB962C8B-B14F-4D97-AF65-F5344CB8AC3E}">
        <p14:creationId xmlns:p14="http://schemas.microsoft.com/office/powerpoint/2010/main" val="2382179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Children with ASD often experience sensory issues. This may include over or under reaction or response to sensory stimulation (such as screaming  when they are touched or when they hear a loud sound or not responding at all when they hear a loud sound).</a:t>
            </a:r>
          </a:p>
          <a:p>
            <a:pPr marL="171450" indent="-171450">
              <a:buFont typeface="Arial" panose="020B0604020202020204" pitchFamily="34" charset="0"/>
              <a:buChar char="•"/>
            </a:pPr>
            <a:r>
              <a:rPr lang="en-US" dirty="0" smtClean="0"/>
              <a:t>Children with ASD may also be unusually sensitive to environmental conditions (such as sounds, lighting, temperature). They may also focus in on certain stimuli</a:t>
            </a:r>
            <a:r>
              <a:rPr lang="en-US" baseline="0" dirty="0" smtClean="0"/>
              <a:t> (such as the humming of florescent lights) and may not be able to concentrate.</a:t>
            </a:r>
          </a:p>
          <a:p>
            <a:pPr marL="171450" indent="-171450">
              <a:buFont typeface="Arial" panose="020B0604020202020204" pitchFamily="34" charset="0"/>
              <a:buChar char="•"/>
            </a:pPr>
            <a:r>
              <a:rPr lang="en-US" baseline="0" dirty="0" smtClean="0"/>
              <a:t>How children with ASD attend to tasks and respond to stimuli may also vary from day to day. Some days they may over respond, while the next day they will not respond at all.</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28</a:t>
            </a:fld>
            <a:endParaRPr lang="en-US"/>
          </a:p>
        </p:txBody>
      </p:sp>
    </p:spTree>
    <p:extLst>
      <p:ext uri="{BB962C8B-B14F-4D97-AF65-F5344CB8AC3E}">
        <p14:creationId xmlns:p14="http://schemas.microsoft.com/office/powerpoint/2010/main" val="2337754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 are some additional examples of how children with ASD may respond to auditory stimuli.</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29</a:t>
            </a:fld>
            <a:endParaRPr lang="en-US"/>
          </a:p>
        </p:txBody>
      </p:sp>
    </p:spTree>
    <p:extLst>
      <p:ext uri="{BB962C8B-B14F-4D97-AF65-F5344CB8AC3E}">
        <p14:creationId xmlns:p14="http://schemas.microsoft.com/office/powerpoint/2010/main" val="112135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activity is</a:t>
            </a:r>
            <a:r>
              <a:rPr lang="en-US" baseline="0" dirty="0" smtClean="0"/>
              <a:t> designed to give the trainers/presenters an idea of the participant’s experience, if any, in working with children with ASD.</a:t>
            </a:r>
          </a:p>
          <a:p>
            <a:pPr marL="171450" indent="-171450">
              <a:buFont typeface="Arial" panose="020B0604020202020204" pitchFamily="34" charset="0"/>
              <a:buChar char="•"/>
            </a:pPr>
            <a:r>
              <a:rPr lang="en-US" baseline="0" dirty="0" smtClean="0"/>
              <a:t>There are two parts to this activity. Have them do the first part (line up based on the number of years you have in working with children with ASD). Then have them line up again and do the second part (how comfortable they feel in working with children with ASD – a 1 means that they are extremely uncomfortable, a 10 means that they are </a:t>
            </a:r>
            <a:r>
              <a:rPr lang="en-US" baseline="0" smtClean="0"/>
              <a:t>very comfortable).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3</a:t>
            </a:fld>
            <a:endParaRPr lang="en-US"/>
          </a:p>
        </p:txBody>
      </p:sp>
    </p:spTree>
    <p:extLst>
      <p:ext uri="{BB962C8B-B14F-4D97-AF65-F5344CB8AC3E}">
        <p14:creationId xmlns:p14="http://schemas.microsoft.com/office/powerpoint/2010/main" val="2937805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 are some specific examples of how children with ASD may respond to visual stimuli.</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30</a:t>
            </a:fld>
            <a:endParaRPr lang="en-US"/>
          </a:p>
        </p:txBody>
      </p:sp>
    </p:spTree>
    <p:extLst>
      <p:ext uri="{BB962C8B-B14F-4D97-AF65-F5344CB8AC3E}">
        <p14:creationId xmlns:p14="http://schemas.microsoft.com/office/powerpoint/2010/main" val="195890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 are some examples of how children with ASD may respond to different</a:t>
            </a:r>
            <a:r>
              <a:rPr lang="en-US" baseline="0" dirty="0" smtClean="0"/>
              <a:t> tastes and smells.</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31</a:t>
            </a:fld>
            <a:endParaRPr lang="en-US"/>
          </a:p>
        </p:txBody>
      </p:sp>
    </p:spTree>
    <p:extLst>
      <p:ext uri="{BB962C8B-B14F-4D97-AF65-F5344CB8AC3E}">
        <p14:creationId xmlns:p14="http://schemas.microsoft.com/office/powerpoint/2010/main" val="357738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 are example of how children with ASD might respond to tactile or kinesthetic stimuli.</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32</a:t>
            </a:fld>
            <a:endParaRPr lang="en-US"/>
          </a:p>
        </p:txBody>
      </p:sp>
    </p:spTree>
    <p:extLst>
      <p:ext uri="{BB962C8B-B14F-4D97-AF65-F5344CB8AC3E}">
        <p14:creationId xmlns:p14="http://schemas.microsoft.com/office/powerpoint/2010/main" val="1066336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Now that we have talked about the characteristics of children with ASD, we are going to spend some time talking about strategies that can be used to support children with ASD in preschool and child care settings.</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33</a:t>
            </a:fld>
            <a:endParaRPr lang="en-US"/>
          </a:p>
        </p:txBody>
      </p:sp>
    </p:spTree>
    <p:extLst>
      <p:ext uri="{BB962C8B-B14F-4D97-AF65-F5344CB8AC3E}">
        <p14:creationId xmlns:p14="http://schemas.microsoft.com/office/powerpoint/2010/main" val="819880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Before we talk about strategies, there are a few factors that we need to consider as we explore what strategies to use.</a:t>
            </a:r>
          </a:p>
          <a:p>
            <a:pPr marL="171450" indent="-171450">
              <a:buFont typeface="Arial" panose="020B0604020202020204" pitchFamily="34" charset="0"/>
              <a:buChar char="•"/>
            </a:pPr>
            <a:r>
              <a:rPr lang="en-US" dirty="0" smtClean="0"/>
              <a:t>Just because a child may have</a:t>
            </a:r>
            <a:r>
              <a:rPr lang="en-US" baseline="0" dirty="0" smtClean="0"/>
              <a:t> a diagnostic label of ASD, this does not tell us what specific strategies and techniques we should use for that particular child. All children are different and have different needs – this is also true for children with ASD.</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smtClean="0">
                <a:ea typeface="ＭＳ Ｐゴシック" pitchFamily="34" charset="-128"/>
              </a:rPr>
              <a:t>Knowing the cause of a particular</a:t>
            </a:r>
            <a:r>
              <a:rPr lang="en-US" sz="1200" baseline="0" dirty="0" smtClean="0">
                <a:ea typeface="ＭＳ Ｐゴシック" pitchFamily="34" charset="-128"/>
              </a:rPr>
              <a:t> child’s ASD </a:t>
            </a:r>
            <a:r>
              <a:rPr lang="en-US" sz="1200" dirty="0" smtClean="0">
                <a:ea typeface="ＭＳ Ｐゴシック" pitchFamily="34" charset="-128"/>
              </a:rPr>
              <a:t>rarely results in precise educational practices.  For example, if we are told that the ASD was possibly caused because of the mother’s use of alcohol during pregnancy, this will not tells us what strategies and techniques we should use for the child.</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aseline="0" dirty="0" smtClean="0">
                <a:ea typeface="ＭＳ Ｐゴシック" pitchFamily="34" charset="-128"/>
              </a:rPr>
              <a:t>As stated earlier, children with ASD are very different from one another. What works with one child will not necessarily work with another child.</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aseline="0" dirty="0" smtClean="0">
                <a:ea typeface="ＭＳ Ｐゴシック" pitchFamily="34" charset="-128"/>
              </a:rPr>
              <a:t>We need to recognize that there is a lot of information available on ASD, particularly on the Internet. We need to be sure that we are getting information from reliable sources.</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aseline="0" dirty="0" smtClean="0">
                <a:ea typeface="ＭＳ Ｐゴシック" pitchFamily="34" charset="-128"/>
              </a:rPr>
              <a:t>Finally, we need to sure that we are always putting the needs of the child and their family first. </a:t>
            </a:r>
            <a:endParaRPr lang="en-US" sz="1200" dirty="0" smtClean="0">
              <a:ea typeface="ＭＳ Ｐゴシック" pitchFamily="34" charset="-128"/>
            </a:endParaRPr>
          </a:p>
          <a:p>
            <a:pPr marL="171450" indent="-171450">
              <a:buFont typeface="Arial" panose="020B0604020202020204" pitchFamily="34" charset="0"/>
              <a:buChar char="•"/>
            </a:pPr>
            <a:endParaRPr lang="en-US" dirty="0" smtClean="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35</a:t>
            </a:fld>
            <a:endParaRPr lang="en-US"/>
          </a:p>
        </p:txBody>
      </p:sp>
    </p:spTree>
    <p:extLst>
      <p:ext uri="{BB962C8B-B14F-4D97-AF65-F5344CB8AC3E}">
        <p14:creationId xmlns:p14="http://schemas.microsoft.com/office/powerpoint/2010/main" val="853652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addition to the Factors to Consider that we talked about, there are also some General Guidelines that we need to keep in mind as we identify ways to support the child with ASD.</a:t>
            </a:r>
          </a:p>
          <a:p>
            <a:pPr marL="171450" indent="-171450">
              <a:buFont typeface="Arial" panose="020B0604020202020204" pitchFamily="34" charset="0"/>
              <a:buChar char="•"/>
            </a:pPr>
            <a:r>
              <a:rPr lang="en-US" dirty="0" smtClean="0"/>
              <a:t>First, it is important that we provide a DAP for all children, including the environment, activities and materials that are used. Without these in place, the child with ASD will have a more difficult time</a:t>
            </a:r>
            <a:r>
              <a:rPr lang="en-US" baseline="0" dirty="0" smtClean="0"/>
              <a:t>.</a:t>
            </a:r>
          </a:p>
          <a:p>
            <a:pPr marL="171450" indent="-171450">
              <a:buFont typeface="Arial" panose="020B0604020202020204" pitchFamily="34" charset="0"/>
              <a:buChar char="•"/>
            </a:pPr>
            <a:r>
              <a:rPr lang="en-US" baseline="0" dirty="0" smtClean="0"/>
              <a:t>Second, it is important that we provide individualized/specialized instruction for the child with ASD by embedding functional skills within the context of ongoing activities, routines and transitions. Skills need to be taught/practiced where they will be used.</a:t>
            </a:r>
          </a:p>
          <a:p>
            <a:pPr marL="171450" indent="-171450">
              <a:buFont typeface="Arial" panose="020B0604020202020204" pitchFamily="34" charset="0"/>
              <a:buChar char="•"/>
            </a:pPr>
            <a:r>
              <a:rPr lang="en-US" baseline="0" dirty="0" smtClean="0"/>
              <a:t>Third, it is important that we provide the supports that are needed for the child. This might be getting support from related service providers (autism specialists, speech language pathologists, occupational therapists, etc.) and having special materials such as visual schedules.</a:t>
            </a:r>
          </a:p>
          <a:p>
            <a:pPr marL="171450" indent="-171450">
              <a:buFont typeface="Arial" panose="020B0604020202020204" pitchFamily="34" charset="0"/>
              <a:buChar char="•"/>
            </a:pPr>
            <a:r>
              <a:rPr lang="en-US" baseline="0" dirty="0" smtClean="0"/>
              <a:t>Finally, we want identify and build on the child’s strengths. Look for things the child can do and build on them, instead of looking at what the child can’t do.</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36</a:t>
            </a:fld>
            <a:endParaRPr lang="en-US"/>
          </a:p>
        </p:txBody>
      </p:sp>
    </p:spTree>
    <p:extLst>
      <p:ext uri="{BB962C8B-B14F-4D97-AF65-F5344CB8AC3E}">
        <p14:creationId xmlns:p14="http://schemas.microsoft.com/office/powerpoint/2010/main" val="3479557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Review the points on the slide.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37</a:t>
            </a:fld>
            <a:endParaRPr lang="en-US"/>
          </a:p>
        </p:txBody>
      </p:sp>
    </p:spTree>
    <p:extLst>
      <p:ext uri="{BB962C8B-B14F-4D97-AF65-F5344CB8AC3E}">
        <p14:creationId xmlns:p14="http://schemas.microsoft.com/office/powerpoint/2010/main" val="3510894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Have the participants get into small groups</a:t>
            </a:r>
            <a:r>
              <a:rPr lang="en-US" baseline="0" dirty="0" smtClean="0"/>
              <a:t> of 3-5. Give each group a sheet of chart paper and a marker.</a:t>
            </a:r>
          </a:p>
          <a:p>
            <a:pPr marL="171450" indent="-171450">
              <a:buFont typeface="Arial" panose="020B0604020202020204" pitchFamily="34" charset="0"/>
              <a:buChar char="•"/>
            </a:pPr>
            <a:r>
              <a:rPr lang="en-US" baseline="0" dirty="0" smtClean="0"/>
              <a:t>In their small groups, instruct the participants to identify 3 strategies they can use to support a child with ASD (these could be things that they have tried, or things that they have seen others use).</a:t>
            </a:r>
          </a:p>
          <a:p>
            <a:pPr marL="171450" indent="-171450">
              <a:buFont typeface="Arial" panose="020B0604020202020204" pitchFamily="34" charset="0"/>
              <a:buChar char="•"/>
            </a:pPr>
            <a:r>
              <a:rPr lang="en-US" baseline="0" dirty="0" smtClean="0"/>
              <a:t>After everyone is done, have one person from each group share their strategies with the whole group.</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38</a:t>
            </a:fld>
            <a:endParaRPr lang="en-US"/>
          </a:p>
        </p:txBody>
      </p:sp>
    </p:spTree>
    <p:extLst>
      <p:ext uri="{BB962C8B-B14F-4D97-AF65-F5344CB8AC3E}">
        <p14:creationId xmlns:p14="http://schemas.microsoft.com/office/powerpoint/2010/main" val="858640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Next, we are going to talk about some specific educational strategies for a child with ASD.</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39</a:t>
            </a:fld>
            <a:endParaRPr lang="en-US"/>
          </a:p>
        </p:txBody>
      </p:sp>
    </p:spTree>
    <p:extLst>
      <p:ext uri="{BB962C8B-B14F-4D97-AF65-F5344CB8AC3E}">
        <p14:creationId xmlns:p14="http://schemas.microsoft.com/office/powerpoint/2010/main" val="3311782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Applied Behavior Analysis</a:t>
            </a:r>
            <a:r>
              <a:rPr lang="en-US" baseline="0" dirty="0" smtClean="0"/>
              <a:t> approach is a widely used approach for working with children with ASD. </a:t>
            </a:r>
          </a:p>
          <a:p>
            <a:pPr marL="628650" lvl="1" indent="-171450">
              <a:buFont typeface="Wingdings" panose="05000000000000000000" pitchFamily="2" charset="2"/>
              <a:buChar char="§"/>
            </a:pPr>
            <a:r>
              <a:rPr lang="en-US" baseline="0" dirty="0" smtClean="0"/>
              <a:t>This approach is also sometimes referred to as the ABC approach (A  = Antecedent, B = Behavior C = Consequence).</a:t>
            </a:r>
          </a:p>
          <a:p>
            <a:pPr marL="628650" lvl="1" indent="-171450">
              <a:buFont typeface="Wingdings" panose="05000000000000000000" pitchFamily="2" charset="2"/>
              <a:buChar char="§"/>
            </a:pPr>
            <a:r>
              <a:rPr lang="en-US" baseline="0" dirty="0" smtClean="0"/>
              <a:t>Antecedent means what happens before the behavior. It is sometime referred to as a cue or prompt. For example, “Please put your toys away.”</a:t>
            </a:r>
          </a:p>
          <a:p>
            <a:pPr marL="628650" lvl="1" indent="-171450">
              <a:buFont typeface="Wingdings" panose="05000000000000000000" pitchFamily="2" charset="2"/>
              <a:buChar char="§"/>
            </a:pPr>
            <a:r>
              <a:rPr lang="en-US" baseline="0" dirty="0" smtClean="0"/>
              <a:t>Behavior means the what the child does (or does not do).  For example, when the child is asked to put his toys away and he puts the toys away.</a:t>
            </a:r>
          </a:p>
          <a:p>
            <a:pPr marL="628650" lvl="1" indent="-171450">
              <a:buFont typeface="Wingdings" panose="05000000000000000000" pitchFamily="2" charset="2"/>
              <a:buChar char="§"/>
            </a:pPr>
            <a:r>
              <a:rPr lang="en-US" baseline="0" dirty="0" smtClean="0"/>
              <a:t>Consequence means what happens after the behavior occurs. This is sometimes referred to as positive reinforcement (when the child does what they were asked to do) or corrective feedback (when the child does not due what they were asked to do).</a:t>
            </a:r>
          </a:p>
          <a:p>
            <a:pPr marL="171450" indent="-171450">
              <a:buFont typeface="Arial" panose="020B0604020202020204" pitchFamily="34" charset="0"/>
              <a:buChar char="•"/>
            </a:pPr>
            <a:r>
              <a:rPr lang="en-US" dirty="0" smtClean="0"/>
              <a:t>This approach</a:t>
            </a:r>
            <a:r>
              <a:rPr lang="en-US" baseline="0" dirty="0" smtClean="0"/>
              <a:t> is used when you have specific skills or behaviors that you are working on with the child.</a:t>
            </a:r>
          </a:p>
          <a:p>
            <a:pPr marL="171450" indent="-171450">
              <a:buFont typeface="Arial" panose="020B0604020202020204" pitchFamily="34" charset="0"/>
              <a:buChar char="•"/>
            </a:pPr>
            <a:r>
              <a:rPr lang="en-US" baseline="0" dirty="0" smtClean="0"/>
              <a:t>It allows for a simple way to provide instruction. The ABC sequence is used to provide instruction.</a:t>
            </a:r>
          </a:p>
          <a:p>
            <a:pPr marL="171450" indent="-171450">
              <a:buFont typeface="Arial" panose="020B0604020202020204" pitchFamily="34" charset="0"/>
              <a:buChar char="•"/>
            </a:pPr>
            <a:r>
              <a:rPr lang="en-US" baseline="0" dirty="0" smtClean="0"/>
              <a:t>This approach also allows for consistent reinforcement of skills (the child receives either positive reinforcement or corrective feedback, depending on the child’s behavior).</a:t>
            </a:r>
          </a:p>
          <a:p>
            <a:pPr marL="171450" indent="-171450">
              <a:buFont typeface="Arial" panose="020B0604020202020204" pitchFamily="34" charset="0"/>
              <a:buChar char="•"/>
            </a:pP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40</a:t>
            </a:fld>
            <a:endParaRPr lang="en-US"/>
          </a:p>
        </p:txBody>
      </p:sp>
    </p:spTree>
    <p:extLst>
      <p:ext uri="{BB962C8B-B14F-4D97-AF65-F5344CB8AC3E}">
        <p14:creationId xmlns:p14="http://schemas.microsoft.com/office/powerpoint/2010/main" val="1474047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a:t>
            </a:r>
            <a:r>
              <a:rPr lang="en-US" baseline="0" dirty="0" smtClean="0"/>
              <a:t> workshop has 3 objectives.</a:t>
            </a:r>
            <a:endParaRPr lang="en-US" dirty="0" smtClean="0"/>
          </a:p>
          <a:p>
            <a:pPr marL="171450" indent="-171450">
              <a:buFont typeface="Arial" panose="020B0604020202020204" pitchFamily="34" charset="0"/>
              <a:buChar char="•"/>
            </a:pPr>
            <a:r>
              <a:rPr lang="en-US" dirty="0" smtClean="0"/>
              <a:t>Briefly review the session objectives from the slide.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4</a:t>
            </a:fld>
            <a:endParaRPr lang="en-US"/>
          </a:p>
        </p:txBody>
      </p:sp>
    </p:spTree>
    <p:extLst>
      <p:ext uri="{BB962C8B-B14F-4D97-AF65-F5344CB8AC3E}">
        <p14:creationId xmlns:p14="http://schemas.microsoft.com/office/powerpoint/2010/main" val="24277463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41</a:t>
            </a:fld>
            <a:endParaRPr lang="en-US"/>
          </a:p>
        </p:txBody>
      </p:sp>
    </p:spTree>
    <p:extLst>
      <p:ext uri="{BB962C8B-B14F-4D97-AF65-F5344CB8AC3E}">
        <p14:creationId xmlns:p14="http://schemas.microsoft.com/office/powerpoint/2010/main" val="519831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Structured Teaching refers</a:t>
            </a:r>
            <a:r>
              <a:rPr lang="en-US" baseline="0" dirty="0" smtClean="0"/>
              <a:t> to setting up the necessary structures and consistencies in the program to support learning. These include:</a:t>
            </a:r>
          </a:p>
          <a:p>
            <a:pPr marL="628650" lvl="1" indent="-171450">
              <a:buFont typeface="Wingdings" panose="05000000000000000000" pitchFamily="2" charset="2"/>
              <a:buChar char="§"/>
            </a:pPr>
            <a:r>
              <a:rPr lang="en-US" baseline="0" dirty="0" smtClean="0"/>
              <a:t>Setting up the physical environment in a way that is conducive to learning (having a predictable physical arrangement, an environment that is not overstimulating).</a:t>
            </a:r>
          </a:p>
          <a:p>
            <a:pPr marL="628650" lvl="1" indent="-171450">
              <a:buFont typeface="Wingdings" panose="05000000000000000000" pitchFamily="2" charset="2"/>
              <a:buChar char="§"/>
            </a:pPr>
            <a:r>
              <a:rPr lang="en-US" baseline="0" dirty="0" smtClean="0"/>
              <a:t>Having a consistent, predictable daily schedule.</a:t>
            </a:r>
          </a:p>
          <a:p>
            <a:pPr marL="628650" lvl="1" indent="-171450">
              <a:buFont typeface="Wingdings" panose="05000000000000000000" pitchFamily="2" charset="2"/>
              <a:buChar char="§"/>
            </a:pPr>
            <a:r>
              <a:rPr lang="en-US" baseline="0" dirty="0" smtClean="0"/>
              <a:t>Having consistent, predictable routines.</a:t>
            </a:r>
          </a:p>
          <a:p>
            <a:pPr marL="628650" lvl="1" indent="-171450">
              <a:buFont typeface="Wingdings" panose="05000000000000000000" pitchFamily="2" charset="2"/>
              <a:buChar char="§"/>
            </a:pPr>
            <a:r>
              <a:rPr lang="en-US" baseline="0" dirty="0" smtClean="0"/>
              <a:t>Using a variety of visuals.</a:t>
            </a:r>
          </a:p>
          <a:p>
            <a:pPr marL="171450" indent="-171450">
              <a:buFont typeface="Arial" panose="020B0604020202020204" pitchFamily="34" charset="0"/>
              <a:buChar char="•"/>
            </a:pPr>
            <a:r>
              <a:rPr lang="en-US" baseline="0" dirty="0" smtClean="0"/>
              <a:t>While all of these items are important for all children, they are particularly important for children with ASD.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42</a:t>
            </a:fld>
            <a:endParaRPr lang="en-US"/>
          </a:p>
        </p:txBody>
      </p:sp>
    </p:spTree>
    <p:extLst>
      <p:ext uri="{BB962C8B-B14F-4D97-AF65-F5344CB8AC3E}">
        <p14:creationId xmlns:p14="http://schemas.microsoft.com/office/powerpoint/2010/main" val="1031015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Because</a:t>
            </a:r>
            <a:r>
              <a:rPr lang="en-US" baseline="0" dirty="0" smtClean="0"/>
              <a:t> children with ASD often have challenges in communicating, it is important that they have a way that they can effectively communicate their wants and needs.</a:t>
            </a:r>
          </a:p>
          <a:p>
            <a:pPr marL="171450" indent="-171450">
              <a:buFont typeface="Arial" panose="020B0604020202020204" pitchFamily="34" charset="0"/>
              <a:buChar char="•"/>
            </a:pPr>
            <a:r>
              <a:rPr lang="en-US" baseline="0" dirty="0" smtClean="0"/>
              <a:t>Often, challenging behaviors result when children do not have a functional means of communicating.</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43</a:t>
            </a:fld>
            <a:endParaRPr lang="en-US"/>
          </a:p>
        </p:txBody>
      </p:sp>
    </p:spTree>
    <p:extLst>
      <p:ext uri="{BB962C8B-B14F-4D97-AF65-F5344CB8AC3E}">
        <p14:creationId xmlns:p14="http://schemas.microsoft.com/office/powerpoint/2010/main" val="4027517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Augmentative communication devices is one way</a:t>
            </a:r>
            <a:r>
              <a:rPr lang="en-US" baseline="0" dirty="0" smtClean="0"/>
              <a:t> to assist a child with ASD to communicate their wants and needs.</a:t>
            </a:r>
          </a:p>
          <a:p>
            <a:pPr marL="171450" indent="-171450">
              <a:buFont typeface="Arial" panose="020B0604020202020204" pitchFamily="34" charset="0"/>
              <a:buChar char="•"/>
            </a:pPr>
            <a:r>
              <a:rPr lang="en-US" baseline="0" dirty="0" smtClean="0"/>
              <a:t>Your autism specialist or speech language pathologist can work with you to see if this type of device would be useful.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44</a:t>
            </a:fld>
            <a:endParaRPr lang="en-US"/>
          </a:p>
        </p:txBody>
      </p:sp>
    </p:spTree>
    <p:extLst>
      <p:ext uri="{BB962C8B-B14F-4D97-AF65-F5344CB8AC3E}">
        <p14:creationId xmlns:p14="http://schemas.microsoft.com/office/powerpoint/2010/main" val="2746507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Visual pictures that show different choices is a useful strategy.</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45</a:t>
            </a:fld>
            <a:endParaRPr lang="en-US"/>
          </a:p>
        </p:txBody>
      </p:sp>
    </p:spTree>
    <p:extLst>
      <p:ext uri="{BB962C8B-B14F-4D97-AF65-F5344CB8AC3E}">
        <p14:creationId xmlns:p14="http://schemas.microsoft.com/office/powerpoint/2010/main" val="3780165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use of visual prompts or props can help the child with ASD more</a:t>
            </a:r>
            <a:r>
              <a:rPr lang="en-US" baseline="0" dirty="0" smtClean="0"/>
              <a:t> seamlessly transition from one activity to another.</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46</a:t>
            </a:fld>
            <a:endParaRPr lang="en-US"/>
          </a:p>
        </p:txBody>
      </p:sp>
    </p:spTree>
    <p:extLst>
      <p:ext uri="{BB962C8B-B14F-4D97-AF65-F5344CB8AC3E}">
        <p14:creationId xmlns:p14="http://schemas.microsoft.com/office/powerpoint/2010/main" val="836945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 is another example of visuals that can help a child with ASD communicate their feelings, wants and needs. </a:t>
            </a:r>
          </a:p>
          <a:p>
            <a:pPr marL="171450" indent="-171450">
              <a:buFont typeface="Arial" panose="020B0604020202020204" pitchFamily="34" charset="0"/>
              <a:buChar char="•"/>
            </a:pPr>
            <a:r>
              <a:rPr lang="en-US" dirty="0" smtClean="0"/>
              <a:t>Your</a:t>
            </a:r>
            <a:r>
              <a:rPr lang="en-US" baseline="0" dirty="0" smtClean="0"/>
              <a:t> autism specialist or speech language pathologist can help you with these types of visuals.</a:t>
            </a:r>
          </a:p>
          <a:p>
            <a:pPr marL="171450" indent="-171450">
              <a:buFont typeface="Arial" panose="020B0604020202020204" pitchFamily="34" charset="0"/>
              <a:buChar char="•"/>
            </a:pPr>
            <a:r>
              <a:rPr lang="en-US" baseline="0" dirty="0" smtClean="0"/>
              <a:t>These visuals can also be created using computer software programs such as </a:t>
            </a:r>
            <a:r>
              <a:rPr lang="en-US" baseline="0" dirty="0" err="1" smtClean="0"/>
              <a:t>Boardmaker</a:t>
            </a:r>
            <a:r>
              <a:rPr lang="en-US" baseline="0" dirty="0" smtClean="0"/>
              <a:t>.</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47</a:t>
            </a:fld>
            <a:endParaRPr lang="en-US"/>
          </a:p>
        </p:txBody>
      </p:sp>
    </p:spTree>
    <p:extLst>
      <p:ext uri="{BB962C8B-B14F-4D97-AF65-F5344CB8AC3E}">
        <p14:creationId xmlns:p14="http://schemas.microsoft.com/office/powerpoint/2010/main" val="3587425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visual</a:t>
            </a:r>
            <a:r>
              <a:rPr lang="en-US" baseline="0" dirty="0" smtClean="0"/>
              <a:t> is an example of a card that can be used when a child exhibits an inappropriate behavior and then an acceptable positive alternative behavior.</a:t>
            </a:r>
          </a:p>
          <a:p>
            <a:pPr marL="171450" indent="-171450">
              <a:buFont typeface="Arial" panose="020B0604020202020204" pitchFamily="34" charset="0"/>
              <a:buChar char="•"/>
            </a:pPr>
            <a:r>
              <a:rPr lang="en-US" baseline="0" dirty="0" smtClean="0"/>
              <a:t>In this case the inappropriate behavior – hitting and a positive behavior holding their hand.</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48</a:t>
            </a:fld>
            <a:endParaRPr lang="en-US"/>
          </a:p>
        </p:txBody>
      </p:sp>
    </p:spTree>
    <p:extLst>
      <p:ext uri="{BB962C8B-B14F-4D97-AF65-F5344CB8AC3E}">
        <p14:creationId xmlns:p14="http://schemas.microsoft.com/office/powerpoint/2010/main" val="36527096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These example are visuals to prompt or warn a child about a transition.</a:t>
            </a:r>
          </a:p>
          <a:p>
            <a:pPr marL="171450" indent="-171450">
              <a:buFont typeface="Arial" panose="020B0604020202020204" pitchFamily="34" charset="0"/>
              <a:buChar char="•"/>
            </a:pPr>
            <a:r>
              <a:rPr lang="en-US" dirty="0" smtClean="0"/>
              <a:t>In the first example, in 2 minutes it is time to put on you shoes.</a:t>
            </a:r>
          </a:p>
          <a:p>
            <a:pPr marL="171450" indent="-171450">
              <a:buFont typeface="Arial" panose="020B0604020202020204" pitchFamily="34" charset="0"/>
              <a:buChar char="•"/>
            </a:pPr>
            <a:r>
              <a:rPr lang="en-US" dirty="0" smtClean="0"/>
              <a:t>The second example is a visual to prompt a child to clean up his toys.</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49</a:t>
            </a:fld>
            <a:endParaRPr lang="en-US"/>
          </a:p>
        </p:txBody>
      </p:sp>
    </p:spTree>
    <p:extLst>
      <p:ext uri="{BB962C8B-B14F-4D97-AF65-F5344CB8AC3E}">
        <p14:creationId xmlns:p14="http://schemas.microsoft.com/office/powerpoint/2010/main" val="2853768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is an example of a social story.</a:t>
            </a:r>
          </a:p>
          <a:p>
            <a:pPr marL="171450" indent="-171450">
              <a:buFont typeface="Arial" panose="020B0604020202020204" pitchFamily="34" charset="0"/>
              <a:buChar char="•"/>
            </a:pPr>
            <a:r>
              <a:rPr lang="en-US" dirty="0" smtClean="0"/>
              <a:t>This social story tell a story of an</a:t>
            </a:r>
            <a:r>
              <a:rPr lang="en-US" baseline="0" dirty="0" smtClean="0"/>
              <a:t> inappropriate behavior and the consequence and what happens when the child acts appropriately.</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50</a:t>
            </a:fld>
            <a:endParaRPr lang="en-US"/>
          </a:p>
        </p:txBody>
      </p:sp>
    </p:spTree>
    <p:extLst>
      <p:ext uri="{BB962C8B-B14F-4D97-AF65-F5344CB8AC3E}">
        <p14:creationId xmlns:p14="http://schemas.microsoft.com/office/powerpoint/2010/main" val="224806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Review the handout of the session agenda. Let them know that this is a 3-hour training and the agenda outlines</a:t>
            </a:r>
            <a:r>
              <a:rPr lang="en-US" baseline="0" dirty="0" smtClean="0"/>
              <a:t> the order of the topics that will be covered. There will be a formal break about half way through the session.</a:t>
            </a:r>
          </a:p>
          <a:p>
            <a:pPr marL="171450" indent="-171450">
              <a:buFont typeface="Arial" panose="020B0604020202020204" pitchFamily="34" charset="0"/>
              <a:buChar char="•"/>
            </a:pPr>
            <a:r>
              <a:rPr lang="en-US" baseline="0" dirty="0" smtClean="0"/>
              <a:t>Explain the materials – handouts that include copies of PowerPoint slides, agenda, workshop evaluation, the handout on Pervasive Developmental Disorders, and the handout on Oregon ASD eligibility requirements.</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5</a:t>
            </a:fld>
            <a:endParaRPr lang="en-US"/>
          </a:p>
        </p:txBody>
      </p:sp>
    </p:spTree>
    <p:extLst>
      <p:ext uri="{BB962C8B-B14F-4D97-AF65-F5344CB8AC3E}">
        <p14:creationId xmlns:p14="http://schemas.microsoft.com/office/powerpoint/2010/main" val="2790996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 scripted</a:t>
            </a:r>
            <a:r>
              <a:rPr lang="en-US" baseline="0" dirty="0" smtClean="0"/>
              <a:t> routine is used to break out a common task so that all staff working with a child does the activity in the same way. This structure is particularly important for a child with ASD who needs a predictable routine.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51</a:t>
            </a:fld>
            <a:endParaRPr lang="en-US"/>
          </a:p>
        </p:txBody>
      </p:sp>
    </p:spTree>
    <p:extLst>
      <p:ext uri="{BB962C8B-B14F-4D97-AF65-F5344CB8AC3E}">
        <p14:creationId xmlns:p14="http://schemas.microsoft.com/office/powerpoint/2010/main" val="41399465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 scripted response breaks down the response that should be used by all staff when a certain behavior occurs.</a:t>
            </a:r>
          </a:p>
          <a:p>
            <a:pPr marL="171450" indent="-171450">
              <a:buFont typeface="Arial" panose="020B0604020202020204" pitchFamily="34" charset="0"/>
              <a:buChar char="•"/>
            </a:pPr>
            <a:r>
              <a:rPr lang="en-US" dirty="0" smtClean="0"/>
              <a:t>Once again, a</a:t>
            </a:r>
            <a:r>
              <a:rPr lang="en-US" baseline="0" dirty="0" smtClean="0"/>
              <a:t> consistent response from all staff is important.</a:t>
            </a:r>
            <a:endParaRPr lang="en-US" dirty="0" smtClean="0"/>
          </a:p>
          <a:p>
            <a:pPr marL="171450" indent="-171450">
              <a:buFont typeface="Arial" panose="020B0604020202020204" pitchFamily="34" charset="0"/>
              <a:buChar char="•"/>
            </a:pP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52</a:t>
            </a:fld>
            <a:endParaRPr lang="en-US"/>
          </a:p>
        </p:txBody>
      </p:sp>
    </p:spTree>
    <p:extLst>
      <p:ext uri="{BB962C8B-B14F-4D97-AF65-F5344CB8AC3E}">
        <p14:creationId xmlns:p14="http://schemas.microsoft.com/office/powerpoint/2010/main" val="7151317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is a short video from the CONNECT series of videos</a:t>
            </a:r>
            <a:r>
              <a:rPr lang="en-US" baseline="0" dirty="0" smtClean="0"/>
              <a:t> produced by the University of North Carolina at Chapel Hill.</a:t>
            </a:r>
          </a:p>
          <a:p>
            <a:pPr marL="171450" indent="-171450">
              <a:buFont typeface="Arial" panose="020B0604020202020204" pitchFamily="34" charset="0"/>
              <a:buChar char="•"/>
            </a:pPr>
            <a:r>
              <a:rPr lang="en-US" baseline="0" dirty="0" smtClean="0"/>
              <a:t>This video shows an occupational therapist working with a child with ASD in a </a:t>
            </a:r>
            <a:r>
              <a:rPr lang="en-US" baseline="0" smtClean="0"/>
              <a:t>preschool program. </a:t>
            </a:r>
            <a:r>
              <a:rPr lang="en-US" baseline="0" dirty="0" smtClean="0"/>
              <a:t>It shows the use visual supports.</a:t>
            </a:r>
          </a:p>
          <a:p>
            <a:pPr marL="171450" indent="-171450">
              <a:buFont typeface="Arial" panose="020B0604020202020204" pitchFamily="34" charset="0"/>
              <a:buChar char="•"/>
            </a:pPr>
            <a:r>
              <a:rPr lang="en-US" baseline="0" dirty="0" smtClean="0"/>
              <a:t>The video lasts about 3 minutes.</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53</a:t>
            </a:fld>
            <a:endParaRPr lang="en-US"/>
          </a:p>
        </p:txBody>
      </p:sp>
    </p:spTree>
    <p:extLst>
      <p:ext uri="{BB962C8B-B14F-4D97-AF65-F5344CB8AC3E}">
        <p14:creationId xmlns:p14="http://schemas.microsoft.com/office/powerpoint/2010/main" val="3602659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final topic that we will be covering during</a:t>
            </a:r>
            <a:r>
              <a:rPr lang="en-US" baseline="0" dirty="0" smtClean="0"/>
              <a:t> this workshop is collaborating with families who have a child with ASD.</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54</a:t>
            </a:fld>
            <a:endParaRPr lang="en-US"/>
          </a:p>
        </p:txBody>
      </p:sp>
    </p:spTree>
    <p:extLst>
      <p:ext uri="{BB962C8B-B14F-4D97-AF65-F5344CB8AC3E}">
        <p14:creationId xmlns:p14="http://schemas.microsoft.com/office/powerpoint/2010/main" val="7785149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When working with families we believe that p</a:t>
            </a:r>
            <a:r>
              <a:rPr lang="en-US" sz="1200" dirty="0" smtClean="0"/>
              <a:t>arents have the right and responsibility to share in decisions about their child</a:t>
            </a:r>
            <a:r>
              <a:rPr lang="ja-JP" altLang="en-US" sz="1200" dirty="0" smtClean="0"/>
              <a:t>’</a:t>
            </a:r>
            <a:r>
              <a:rPr lang="en-US" sz="1200" dirty="0" smtClean="0"/>
              <a:t>s care and education. We use this as the basis in working with parents.</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55</a:t>
            </a:fld>
            <a:endParaRPr lang="en-US"/>
          </a:p>
        </p:txBody>
      </p:sp>
    </p:spTree>
    <p:extLst>
      <p:ext uri="{BB962C8B-B14F-4D97-AF65-F5344CB8AC3E}">
        <p14:creationId xmlns:p14="http://schemas.microsoft.com/office/powerpoint/2010/main" val="15607642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Have participants get into a small group of 3-5. Give each group a piece of chart paper and a marker.</a:t>
            </a:r>
          </a:p>
          <a:p>
            <a:pPr marL="171450" indent="-171450">
              <a:buFont typeface="Arial" panose="020B0604020202020204" pitchFamily="34" charset="0"/>
              <a:buChar char="•"/>
            </a:pPr>
            <a:r>
              <a:rPr lang="en-US" dirty="0" smtClean="0"/>
              <a:t>Have the</a:t>
            </a:r>
            <a:r>
              <a:rPr lang="en-US" baseline="0" dirty="0" smtClean="0"/>
              <a:t> groups identify at least 3 things that they can do as a provider to support parents who have a child with ASD.</a:t>
            </a:r>
          </a:p>
          <a:p>
            <a:pPr marL="171450" indent="-171450">
              <a:buFont typeface="Arial" panose="020B0604020202020204" pitchFamily="34" charset="0"/>
              <a:buChar char="•"/>
            </a:pPr>
            <a:r>
              <a:rPr lang="en-US" baseline="0" dirty="0" smtClean="0"/>
              <a:t>After the groups are finished, have one person from each group share their strategies with the whole group.</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56</a:t>
            </a:fld>
            <a:endParaRPr lang="en-US"/>
          </a:p>
        </p:txBody>
      </p:sp>
    </p:spTree>
    <p:extLst>
      <p:ext uri="{BB962C8B-B14F-4D97-AF65-F5344CB8AC3E}">
        <p14:creationId xmlns:p14="http://schemas.microsoft.com/office/powerpoint/2010/main" val="34457360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Review the points on the slide.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57</a:t>
            </a:fld>
            <a:endParaRPr lang="en-US"/>
          </a:p>
        </p:txBody>
      </p:sp>
    </p:spTree>
    <p:extLst>
      <p:ext uri="{BB962C8B-B14F-4D97-AF65-F5344CB8AC3E}">
        <p14:creationId xmlns:p14="http://schemas.microsoft.com/office/powerpoint/2010/main" val="3949267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Review the points on the slide.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58</a:t>
            </a:fld>
            <a:endParaRPr lang="en-US"/>
          </a:p>
        </p:txBody>
      </p:sp>
    </p:spTree>
    <p:extLst>
      <p:ext uri="{BB962C8B-B14F-4D97-AF65-F5344CB8AC3E}">
        <p14:creationId xmlns:p14="http://schemas.microsoft.com/office/powerpoint/2010/main" val="5162557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are going to conclude the workshop with a few closing activities.</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59</a:t>
            </a:fld>
            <a:endParaRPr lang="en-US"/>
          </a:p>
        </p:txBody>
      </p:sp>
    </p:spTree>
    <p:extLst>
      <p:ext uri="{BB962C8B-B14F-4D97-AF65-F5344CB8AC3E}">
        <p14:creationId xmlns:p14="http://schemas.microsoft.com/office/powerpoint/2010/main" val="24563318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Have the participants complete the Professional Action Activity.</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60</a:t>
            </a:fld>
            <a:endParaRPr lang="en-US"/>
          </a:p>
        </p:txBody>
      </p:sp>
    </p:spTree>
    <p:extLst>
      <p:ext uri="{BB962C8B-B14F-4D97-AF65-F5344CB8AC3E}">
        <p14:creationId xmlns:p14="http://schemas.microsoft.com/office/powerpoint/2010/main" val="978890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Before you get into the content of the workshop, have them do one more introductory</a:t>
            </a:r>
            <a:r>
              <a:rPr lang="en-US" baseline="0" dirty="0" smtClean="0"/>
              <a:t> activity.</a:t>
            </a:r>
          </a:p>
          <a:p>
            <a:pPr marL="171450" indent="-171450">
              <a:buFont typeface="Arial" panose="020B0604020202020204" pitchFamily="34" charset="0"/>
              <a:buChar char="•"/>
            </a:pPr>
            <a:r>
              <a:rPr lang="en-US" baseline="0" dirty="0" smtClean="0"/>
              <a:t>Have participants respond to the statement on the PP slide by holding up 1 to 5 fingers (1 finger means that they know nothing about ASD, 5 fingers means that they believe that they have a very good understanding of ASD) in response to the statement on the slide.</a:t>
            </a:r>
          </a:p>
          <a:p>
            <a:pPr marL="171450" indent="-171450">
              <a:buFont typeface="Arial" panose="020B0604020202020204" pitchFamily="34" charset="0"/>
              <a:buChar char="•"/>
            </a:pPr>
            <a:r>
              <a:rPr lang="en-US" baseline="0" dirty="0" smtClean="0"/>
              <a:t>This should give you (presenter/trainer) additional insight into the participant’s initial understanding of ASD.</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6</a:t>
            </a:fld>
            <a:endParaRPr lang="en-US"/>
          </a:p>
        </p:txBody>
      </p:sp>
    </p:spTree>
    <p:extLst>
      <p:ext uri="{BB962C8B-B14F-4D97-AF65-F5344CB8AC3E}">
        <p14:creationId xmlns:p14="http://schemas.microsoft.com/office/powerpoint/2010/main" val="3488062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Have the participants line up again like they did for the opening activity.</a:t>
            </a:r>
          </a:p>
          <a:p>
            <a:pPr marL="171450" indent="-171450">
              <a:buFont typeface="Arial" panose="020B0604020202020204" pitchFamily="34" charset="0"/>
              <a:buChar char="•"/>
            </a:pPr>
            <a:r>
              <a:rPr lang="en-US" dirty="0" smtClean="0"/>
              <a:t>Have them line</a:t>
            </a:r>
            <a:r>
              <a:rPr lang="en-US" baseline="0" dirty="0" smtClean="0"/>
              <a:t> up based on how comfortable they feel working with children with ASD (a scale of 1-10).</a:t>
            </a:r>
          </a:p>
          <a:p>
            <a:pPr marL="171450" indent="-171450">
              <a:buFont typeface="Arial" panose="020B0604020202020204" pitchFamily="34" charset="0"/>
              <a:buChar char="•"/>
            </a:pPr>
            <a:r>
              <a:rPr lang="en-US" baseline="0" dirty="0" smtClean="0"/>
              <a:t>Ask for volunteers to share whether or not the changed their position from earlier in the training and why.</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61</a:t>
            </a:fld>
            <a:endParaRPr lang="en-US"/>
          </a:p>
        </p:txBody>
      </p:sp>
    </p:spTree>
    <p:extLst>
      <p:ext uri="{BB962C8B-B14F-4D97-AF65-F5344CB8AC3E}">
        <p14:creationId xmlns:p14="http://schemas.microsoft.com/office/powerpoint/2010/main" val="30689145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Have the participants</a:t>
            </a:r>
            <a:r>
              <a:rPr lang="en-US" baseline="0" dirty="0" smtClean="0"/>
              <a:t> complete the Workshop Evaluation and turn it in.</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62</a:t>
            </a:fld>
            <a:endParaRPr lang="en-US"/>
          </a:p>
        </p:txBody>
      </p:sp>
    </p:spTree>
    <p:extLst>
      <p:ext uri="{BB962C8B-B14F-4D97-AF65-F5344CB8AC3E}">
        <p14:creationId xmlns:p14="http://schemas.microsoft.com/office/powerpoint/2010/main" val="12317318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Thank the participants for attending</a:t>
            </a:r>
            <a:r>
              <a:rPr lang="en-US" baseline="0" dirty="0" smtClean="0"/>
              <a:t> </a:t>
            </a:r>
            <a:r>
              <a:rPr lang="en-US" baseline="0" smtClean="0"/>
              <a:t>the workshop.</a:t>
            </a:r>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63</a:t>
            </a:fld>
            <a:endParaRPr lang="en-US"/>
          </a:p>
        </p:txBody>
      </p:sp>
    </p:spTree>
    <p:extLst>
      <p:ext uri="{BB962C8B-B14F-4D97-AF65-F5344CB8AC3E}">
        <p14:creationId xmlns:p14="http://schemas.microsoft.com/office/powerpoint/2010/main" val="1510552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first topic that will be covered is the characteristics of ASD and how these impact the child’s learning and development.</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7</a:t>
            </a:fld>
            <a:endParaRPr lang="en-US"/>
          </a:p>
        </p:txBody>
      </p:sp>
    </p:spTree>
    <p:extLst>
      <p:ext uri="{BB962C8B-B14F-4D97-AF65-F5344CB8AC3E}">
        <p14:creationId xmlns:p14="http://schemas.microsoft.com/office/powerpoint/2010/main" val="1213656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Have the participants get into small groups of 3-5 (depending on the number of participants). Hand each group two index cards.</a:t>
            </a:r>
          </a:p>
          <a:p>
            <a:pPr marL="171450" indent="-171450">
              <a:buFont typeface="Arial" panose="020B0604020202020204" pitchFamily="34" charset="0"/>
              <a:buChar char="•"/>
            </a:pPr>
            <a:r>
              <a:rPr lang="en-US" dirty="0" smtClean="0"/>
              <a:t>On one of the cards, have them as a group write down at least 3 characteristics of children with ASD.</a:t>
            </a:r>
          </a:p>
          <a:p>
            <a:pPr marL="171450" indent="-171450">
              <a:buFont typeface="Arial" panose="020B0604020202020204" pitchFamily="34" charset="0"/>
              <a:buChar char="•"/>
            </a:pPr>
            <a:r>
              <a:rPr lang="en-US" dirty="0" smtClean="0"/>
              <a:t>Once they have completed this, on the second card, have them write </a:t>
            </a:r>
            <a:r>
              <a:rPr lang="en-US" sz="1200" dirty="0" smtClean="0"/>
              <a:t>down how these characteristics affect the child’s learning and development.</a:t>
            </a:r>
          </a:p>
          <a:p>
            <a:pPr marL="171450" indent="-171450">
              <a:buFont typeface="Arial" panose="020B0604020202020204" pitchFamily="34" charset="0"/>
              <a:buChar char="•"/>
            </a:pPr>
            <a:r>
              <a:rPr lang="en-US" sz="1200" dirty="0" smtClean="0"/>
              <a:t>Ask for a volunteer from each group to share what their group came up with, first the characteristics, then how these affect learning</a:t>
            </a:r>
            <a:r>
              <a:rPr lang="en-US" sz="1200" baseline="0" dirty="0" smtClean="0"/>
              <a:t> and development</a:t>
            </a:r>
            <a:r>
              <a:rPr lang="en-US" sz="1200" dirty="0" smtClean="0"/>
              <a:t>.</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8</a:t>
            </a:fld>
            <a:endParaRPr lang="en-US"/>
          </a:p>
        </p:txBody>
      </p:sp>
    </p:spTree>
    <p:extLst>
      <p:ext uri="{BB962C8B-B14F-4D97-AF65-F5344CB8AC3E}">
        <p14:creationId xmlns:p14="http://schemas.microsoft.com/office/powerpoint/2010/main" val="1995321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the points on the slide:</a:t>
            </a:r>
          </a:p>
          <a:p>
            <a:pPr marL="171450" indent="-171450">
              <a:buFont typeface="Arial" panose="020B0604020202020204" pitchFamily="34" charset="0"/>
              <a:buChar char="•"/>
            </a:pPr>
            <a:r>
              <a:rPr lang="en-US" baseline="0" dirty="0" smtClean="0"/>
              <a:t>ASD is a life long developmental disability. This means that this disability impacts the person’s development and cannot be cured. While it cannot be cured, we can help the child lessen the effects of the disability and equip them with skills to cope with the disability.</a:t>
            </a:r>
          </a:p>
          <a:p>
            <a:pPr marL="171450" indent="-171450">
              <a:buFont typeface="Arial" panose="020B0604020202020204" pitchFamily="34" charset="0"/>
              <a:buChar char="•"/>
            </a:pPr>
            <a:r>
              <a:rPr lang="en-US" baseline="0" dirty="0" smtClean="0"/>
              <a:t>ASD affects the central nervous system – something in the brain does not develop normally.</a:t>
            </a:r>
          </a:p>
          <a:p>
            <a:pPr marL="171450" indent="-171450">
              <a:buFont typeface="Arial" panose="020B0604020202020204" pitchFamily="34" charset="0"/>
              <a:buChar char="•"/>
            </a:pPr>
            <a:r>
              <a:rPr lang="en-US" baseline="0" dirty="0" smtClean="0"/>
              <a:t>When we talk about ASD we often look at the disorder in presenting challenges in three primary areas:</a:t>
            </a:r>
          </a:p>
          <a:p>
            <a:pPr marL="628650" lvl="1" indent="-171450">
              <a:buFont typeface="Wingdings" panose="05000000000000000000" pitchFamily="2" charset="2"/>
              <a:buChar char="§"/>
            </a:pPr>
            <a:r>
              <a:rPr lang="en-US" baseline="0" dirty="0" smtClean="0"/>
              <a:t>Social interactions – children often have difficulty in interacting with their peers and adults.</a:t>
            </a:r>
          </a:p>
          <a:p>
            <a:pPr marL="628650" lvl="1" indent="-171450">
              <a:buFont typeface="Wingdings" panose="05000000000000000000" pitchFamily="2" charset="2"/>
              <a:buChar char="§"/>
            </a:pPr>
            <a:r>
              <a:rPr lang="en-US" baseline="0" dirty="0" smtClean="0"/>
              <a:t>Communication – children with ASD often have difficulty in communicating. Children with ASD may not speak at all or have limited communication skills.</a:t>
            </a:r>
          </a:p>
          <a:p>
            <a:pPr marL="628650" lvl="1" indent="-171450">
              <a:buFont typeface="Wingdings" panose="05000000000000000000" pitchFamily="2" charset="2"/>
              <a:buChar char="§"/>
            </a:pPr>
            <a:r>
              <a:rPr lang="en-US" baseline="0" dirty="0" smtClean="0"/>
              <a:t>Behavior – children with ASD often have behavioral challenges.</a:t>
            </a:r>
          </a:p>
          <a:p>
            <a:pPr marL="628650" lvl="1" indent="-171450">
              <a:buFont typeface="Wingdings" panose="05000000000000000000" pitchFamily="2" charset="2"/>
              <a:buChar char="§"/>
            </a:pPr>
            <a:r>
              <a:rPr lang="en-US" baseline="0" dirty="0" smtClean="0"/>
              <a:t>We will talk about these challenges in more detail in a few minutes.</a:t>
            </a:r>
          </a:p>
          <a:p>
            <a:pPr marL="171450" lvl="0" indent="-171450">
              <a:buFont typeface="Wingdings" panose="05000000000000000000" pitchFamily="2" charset="2"/>
              <a:buChar char="§"/>
            </a:pPr>
            <a:r>
              <a:rPr lang="en-US" baseline="0" dirty="0" smtClean="0"/>
              <a:t>As stated earlier, ASD affects a child’s </a:t>
            </a:r>
            <a:r>
              <a:rPr lang="en-US" sz="1200" dirty="0" smtClean="0"/>
              <a:t>understanding and using language and interactions with people and events. </a:t>
            </a:r>
          </a:p>
          <a:p>
            <a:pPr marL="171450" lvl="0" indent="-171450">
              <a:buFont typeface="Wingdings" panose="05000000000000000000" pitchFamily="2" charset="2"/>
              <a:buChar char="§"/>
            </a:pPr>
            <a:r>
              <a:rPr lang="en-US" sz="1200" baseline="0" dirty="0" smtClean="0"/>
              <a:t>ASD also affects a child’s response to things they see, hear, touches and smell.</a:t>
            </a:r>
          </a:p>
          <a:p>
            <a:pPr marL="171450" lvl="0" indent="-171450">
              <a:buFont typeface="Wingdings" panose="05000000000000000000" pitchFamily="2" charset="2"/>
              <a:buChar char="§"/>
            </a:pPr>
            <a:r>
              <a:rPr lang="en-US" baseline="0" dirty="0" smtClean="0"/>
              <a:t>A “spectrum disorder” means that there may be a wide range of symptoms, skills and levels of disability. (Not every child with ASD is the same) </a:t>
            </a:r>
          </a:p>
          <a:p>
            <a:pPr marL="628650" lvl="1" indent="-171450">
              <a:buFont typeface="Wingdings" panose="05000000000000000000" pitchFamily="2" charset="2"/>
              <a:buChar char="§"/>
            </a:pP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0E23AF6-9FC4-4DE3-B887-608E5373F757}" type="slidenum">
              <a:rPr lang="en-US" smtClean="0"/>
              <a:pPr/>
              <a:t>9</a:t>
            </a:fld>
            <a:endParaRPr lang="en-US"/>
          </a:p>
        </p:txBody>
      </p:sp>
    </p:spTree>
    <p:extLst>
      <p:ext uri="{BB962C8B-B14F-4D97-AF65-F5344CB8AC3E}">
        <p14:creationId xmlns:p14="http://schemas.microsoft.com/office/powerpoint/2010/main" val="3878228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25337E8-2282-4CA6-8A92-65D7453367F8}"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3958C-B00D-45E2-A6D6-951EEC21AAC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5467A896-DCD5-454D-A492-44666D21DCD0}"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51575"/>
            <a:ext cx="1981200" cy="457200"/>
          </a:xfrm>
        </p:spPr>
        <p:txBody>
          <a:bodyPr/>
          <a:lstStyle>
            <a:lvl1pPr>
              <a:defRPr/>
            </a:lvl1pPr>
          </a:lstStyle>
          <a:p>
            <a:endParaRPr lang="en-US"/>
          </a:p>
        </p:txBody>
      </p:sp>
      <p:sp>
        <p:nvSpPr>
          <p:cNvPr id="6" name="Footer Placeholder 5"/>
          <p:cNvSpPr>
            <a:spLocks noGrp="1"/>
          </p:cNvSpPr>
          <p:nvPr>
            <p:ph type="ftr" sz="quarter" idx="11"/>
          </p:nvPr>
        </p:nvSpPr>
        <p:spPr>
          <a:xfrm>
            <a:off x="3352800" y="6248400"/>
            <a:ext cx="2971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fld id="{65A485ED-B119-41BE-BC3C-872D19D4E177}" type="slidenum">
              <a:rPr lang="en-US"/>
              <a:pPr/>
              <a:t>‹#›</a:t>
            </a:fld>
            <a:endParaRPr lang="en-US"/>
          </a:p>
        </p:txBody>
      </p:sp>
    </p:spTree>
    <p:extLst>
      <p:ext uri="{BB962C8B-B14F-4D97-AF65-F5344CB8AC3E}">
        <p14:creationId xmlns:p14="http://schemas.microsoft.com/office/powerpoint/2010/main" val="60305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C5CC6417-BB37-4004-ACCD-ECBB4294D919}"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723B757-8A02-4A43-8A1B-2CF04B55B1FE}"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685121-FF49-40F4-BD50-4C2706D31F60}"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51A09E48-0282-4C5C-9AEA-74585A593675}"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C3458282-0AD8-4017-A10C-7D4502D308B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87E22EA7-A5C2-4204-8532-FDD7575A9EA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A1C4340-1F02-455B-BFFD-27D2D5C3AA72}"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F8A0249C-3BC4-4A9E-9CFE-BC4724D8621F}"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6585DAF-15B9-41C6-AEB2-1D3071F368F1}"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2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Microsoft_Word_97_-_2003_Document1.doc"/><Relationship Id="rId5" Type="http://schemas.openxmlformats.org/officeDocument/2006/relationships/image" Target="../media/image24.w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oleObject" Target="../embeddings/Microsoft_Word_97_-_2003_Document2.doc"/></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28.emf"/><Relationship Id="rId4" Type="http://schemas.openxmlformats.org/officeDocument/2006/relationships/oleObject" Target="../embeddings/Microsoft_Word_97_-_2003_Document3.doc"/></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9.wmf"/><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533400" y="3501008"/>
            <a:ext cx="7854696" cy="1656184"/>
          </a:xfrm>
          <a:extLst>
            <a:ext uri="{FAA26D3D-D897-4be2-8F04-BA451C77F1D7}">
              <ma14:placeholderFlag xmlns="" xmlns:ma14="http://schemas.microsoft.com/office/mac/drawingml/2011/main" val="1"/>
            </a:ext>
          </a:extLst>
        </p:spPr>
        <p:txBody>
          <a:bodyPr>
            <a:normAutofit/>
          </a:bodyPr>
          <a:lstStyle/>
          <a:p>
            <a:pPr eaLnBrk="1" hangingPunct="1">
              <a:lnSpc>
                <a:spcPct val="80000"/>
              </a:lnSpc>
            </a:pPr>
            <a:endParaRPr lang="en-US" sz="2800" b="1" dirty="0" smtClean="0">
              <a:solidFill>
                <a:schemeClr val="tx2"/>
              </a:solidFill>
              <a:ea typeface="ＭＳ Ｐゴシック" pitchFamily="34" charset="-128"/>
            </a:endParaRPr>
          </a:p>
          <a:p>
            <a:pPr eaLnBrk="1" hangingPunct="1">
              <a:lnSpc>
                <a:spcPct val="80000"/>
              </a:lnSpc>
            </a:pPr>
            <a:r>
              <a:rPr lang="en-US" cap="none" dirty="0" smtClean="0">
                <a:solidFill>
                  <a:schemeClr val="tx1"/>
                </a:solidFill>
                <a:ea typeface="ＭＳ Ｐゴシック" pitchFamily="34" charset="-128"/>
              </a:rPr>
              <a:t>Gary Glasenapp</a:t>
            </a:r>
          </a:p>
          <a:p>
            <a:pPr eaLnBrk="1" hangingPunct="1">
              <a:lnSpc>
                <a:spcPct val="80000"/>
              </a:lnSpc>
            </a:pPr>
            <a:r>
              <a:rPr lang="en-US" cap="none" dirty="0" smtClean="0">
                <a:solidFill>
                  <a:schemeClr val="tx1"/>
                </a:solidFill>
                <a:ea typeface="ＭＳ Ｐゴシック" pitchFamily="34" charset="-128"/>
              </a:rPr>
              <a:t>The Research Institute</a:t>
            </a:r>
          </a:p>
          <a:p>
            <a:pPr eaLnBrk="1" hangingPunct="1">
              <a:lnSpc>
                <a:spcPct val="80000"/>
              </a:lnSpc>
            </a:pPr>
            <a:r>
              <a:rPr lang="en-US" cap="none" dirty="0" smtClean="0">
                <a:solidFill>
                  <a:schemeClr val="tx1"/>
                </a:solidFill>
                <a:ea typeface="ＭＳ Ｐゴシック" pitchFamily="34" charset="-128"/>
              </a:rPr>
              <a:t>Western Oregon University</a:t>
            </a:r>
          </a:p>
          <a:p>
            <a:pPr eaLnBrk="1" hangingPunct="1">
              <a:lnSpc>
                <a:spcPct val="80000"/>
              </a:lnSpc>
            </a:pPr>
            <a:r>
              <a:rPr lang="en-US" cap="none" dirty="0" smtClean="0">
                <a:solidFill>
                  <a:schemeClr val="tx1"/>
                </a:solidFill>
                <a:ea typeface="ＭＳ Ｐゴシック" pitchFamily="34" charset="-128"/>
              </a:rPr>
              <a:t>glaseng@wou.edu </a:t>
            </a:r>
          </a:p>
        </p:txBody>
      </p:sp>
      <p:sp>
        <p:nvSpPr>
          <p:cNvPr id="3074" name="Rectangle 2"/>
          <p:cNvSpPr>
            <a:spLocks noGrp="1" noChangeArrowheads="1"/>
          </p:cNvSpPr>
          <p:nvPr>
            <p:ph type="ctrTitle"/>
          </p:nvPr>
        </p:nvSpPr>
        <p:spPr>
          <a:xfrm>
            <a:off x="691732" y="476672"/>
            <a:ext cx="7772400" cy="1752600"/>
          </a:xfrm>
          <a:extLst>
            <a:ext uri="{FAA26D3D-D897-4be2-8F04-BA451C77F1D7}">
              <ma14:placeholderFlag xmlns="" xmlns:ma14="http://schemas.microsoft.com/office/mac/drawingml/2011/main" val="1"/>
            </a:ext>
          </a:extLst>
        </p:spPr>
        <p:txBody>
          <a:bodyPr>
            <a:normAutofit fontScale="90000"/>
          </a:bodyPr>
          <a:lstStyle/>
          <a:p>
            <a:pPr eaLnBrk="1" hangingPunct="1"/>
            <a:r>
              <a:rPr lang="en-US" sz="3600" b="1" dirty="0"/>
              <a:t>Inclusion in Action: Strategies for Supporting Young Children with Autism Spectrum Disorder and Their Families </a:t>
            </a:r>
            <a:endParaRPr lang="en-US" sz="4400" b="1"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8056" y="1016732"/>
            <a:ext cx="8229600" cy="650336"/>
          </a:xfrm>
        </p:spPr>
        <p:txBody>
          <a:bodyPr>
            <a:noAutofit/>
          </a:bodyPr>
          <a:lstStyle/>
          <a:p>
            <a:pPr algn="ctr"/>
            <a:r>
              <a:rPr lang="en-US" sz="4000" dirty="0" smtClean="0"/>
              <a:t>Pervasive Developmental Disorders</a:t>
            </a:r>
            <a:br>
              <a:rPr lang="en-US" sz="4000" dirty="0" smtClean="0"/>
            </a:br>
            <a:r>
              <a:rPr lang="en-US" sz="4000" dirty="0" smtClean="0"/>
              <a:t>(Autism Spectrum Disorders)</a:t>
            </a:r>
            <a:endParaRPr lang="en-US" sz="40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682367276"/>
              </p:ext>
            </p:extLst>
          </p:nvPr>
        </p:nvGraphicFramePr>
        <p:xfrm>
          <a:off x="286361" y="1952836"/>
          <a:ext cx="850423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120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56097652-1434-43B7-AE97-AAE8B4E73309}"/>
                                            </p:graphicEl>
                                          </p:spTgt>
                                        </p:tgtEl>
                                        <p:attrNameLst>
                                          <p:attrName>style.visibility</p:attrName>
                                        </p:attrNameLst>
                                      </p:cBhvr>
                                      <p:to>
                                        <p:strVal val="visible"/>
                                      </p:to>
                                    </p:set>
                                    <p:animEffect transition="in" filter="fade">
                                      <p:cBhvr>
                                        <p:cTn id="7" dur="500"/>
                                        <p:tgtEl>
                                          <p:spTgt spid="4">
                                            <p:graphicEl>
                                              <a:dgm id="{56097652-1434-43B7-AE97-AAE8B4E7330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ABAAFE9-8393-4A01-82C2-5BD66ACE5D97}"/>
                                            </p:graphicEl>
                                          </p:spTgt>
                                        </p:tgtEl>
                                        <p:attrNameLst>
                                          <p:attrName>style.visibility</p:attrName>
                                        </p:attrNameLst>
                                      </p:cBhvr>
                                      <p:to>
                                        <p:strVal val="visible"/>
                                      </p:to>
                                    </p:set>
                                    <p:animEffect transition="in" filter="fade">
                                      <p:cBhvr>
                                        <p:cTn id="12" dur="500"/>
                                        <p:tgtEl>
                                          <p:spTgt spid="4">
                                            <p:graphicEl>
                                              <a:dgm id="{AABAAFE9-8393-4A01-82C2-5BD66ACE5D97}"/>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48652F18-3371-445B-8C47-0C25EA12CB01}"/>
                                            </p:graphicEl>
                                          </p:spTgt>
                                        </p:tgtEl>
                                        <p:attrNameLst>
                                          <p:attrName>style.visibility</p:attrName>
                                        </p:attrNameLst>
                                      </p:cBhvr>
                                      <p:to>
                                        <p:strVal val="visible"/>
                                      </p:to>
                                    </p:set>
                                    <p:animEffect transition="in" filter="fade">
                                      <p:cBhvr>
                                        <p:cTn id="15" dur="500"/>
                                        <p:tgtEl>
                                          <p:spTgt spid="4">
                                            <p:graphicEl>
                                              <a:dgm id="{48652F18-3371-445B-8C47-0C25EA12CB0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46F13538-3593-4E50-8D84-3C557C966C34}"/>
                                            </p:graphicEl>
                                          </p:spTgt>
                                        </p:tgtEl>
                                        <p:attrNameLst>
                                          <p:attrName>style.visibility</p:attrName>
                                        </p:attrNameLst>
                                      </p:cBhvr>
                                      <p:to>
                                        <p:strVal val="visible"/>
                                      </p:to>
                                    </p:set>
                                    <p:animEffect transition="in" filter="fade">
                                      <p:cBhvr>
                                        <p:cTn id="20" dur="500"/>
                                        <p:tgtEl>
                                          <p:spTgt spid="4">
                                            <p:graphicEl>
                                              <a:dgm id="{46F13538-3593-4E50-8D84-3C557C966C34}"/>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F15877BD-FF44-43B3-8DE4-32CC9474689F}"/>
                                            </p:graphicEl>
                                          </p:spTgt>
                                        </p:tgtEl>
                                        <p:attrNameLst>
                                          <p:attrName>style.visibility</p:attrName>
                                        </p:attrNameLst>
                                      </p:cBhvr>
                                      <p:to>
                                        <p:strVal val="visible"/>
                                      </p:to>
                                    </p:set>
                                    <p:animEffect transition="in" filter="fade">
                                      <p:cBhvr>
                                        <p:cTn id="23" dur="500"/>
                                        <p:tgtEl>
                                          <p:spTgt spid="4">
                                            <p:graphicEl>
                                              <a:dgm id="{F15877BD-FF44-43B3-8DE4-32CC9474689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9F72F4E2-4409-4058-BB29-2718CEA4AF1F}"/>
                                            </p:graphicEl>
                                          </p:spTgt>
                                        </p:tgtEl>
                                        <p:attrNameLst>
                                          <p:attrName>style.visibility</p:attrName>
                                        </p:attrNameLst>
                                      </p:cBhvr>
                                      <p:to>
                                        <p:strVal val="visible"/>
                                      </p:to>
                                    </p:set>
                                    <p:animEffect transition="in" filter="fade">
                                      <p:cBhvr>
                                        <p:cTn id="28" dur="500"/>
                                        <p:tgtEl>
                                          <p:spTgt spid="4">
                                            <p:graphicEl>
                                              <a:dgm id="{9F72F4E2-4409-4058-BB29-2718CEA4AF1F}"/>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544B8FB9-9437-4C9F-9B43-3142FE9EBB59}"/>
                                            </p:graphicEl>
                                          </p:spTgt>
                                        </p:tgtEl>
                                        <p:attrNameLst>
                                          <p:attrName>style.visibility</p:attrName>
                                        </p:attrNameLst>
                                      </p:cBhvr>
                                      <p:to>
                                        <p:strVal val="visible"/>
                                      </p:to>
                                    </p:set>
                                    <p:animEffect transition="in" filter="fade">
                                      <p:cBhvr>
                                        <p:cTn id="31" dur="500"/>
                                        <p:tgtEl>
                                          <p:spTgt spid="4">
                                            <p:graphicEl>
                                              <a:dgm id="{544B8FB9-9437-4C9F-9B43-3142FE9EBB59}"/>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B39A673E-83AE-40F3-B0BA-9444EB2646EB}"/>
                                            </p:graphicEl>
                                          </p:spTgt>
                                        </p:tgtEl>
                                        <p:attrNameLst>
                                          <p:attrName>style.visibility</p:attrName>
                                        </p:attrNameLst>
                                      </p:cBhvr>
                                      <p:to>
                                        <p:strVal val="visible"/>
                                      </p:to>
                                    </p:set>
                                    <p:animEffect transition="in" filter="fade">
                                      <p:cBhvr>
                                        <p:cTn id="36" dur="500"/>
                                        <p:tgtEl>
                                          <p:spTgt spid="4">
                                            <p:graphicEl>
                                              <a:dgm id="{B39A673E-83AE-40F3-B0BA-9444EB2646EB}"/>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4D821EA5-4E17-42FC-828F-3D28491B790C}"/>
                                            </p:graphicEl>
                                          </p:spTgt>
                                        </p:tgtEl>
                                        <p:attrNameLst>
                                          <p:attrName>style.visibility</p:attrName>
                                        </p:attrNameLst>
                                      </p:cBhvr>
                                      <p:to>
                                        <p:strVal val="visible"/>
                                      </p:to>
                                    </p:set>
                                    <p:animEffect transition="in" filter="fade">
                                      <p:cBhvr>
                                        <p:cTn id="39" dur="500"/>
                                        <p:tgtEl>
                                          <p:spTgt spid="4">
                                            <p:graphicEl>
                                              <a:dgm id="{4D821EA5-4E17-42FC-828F-3D28491B790C}"/>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graphicEl>
                                              <a:dgm id="{313D759B-2719-40FF-9786-9C6E88C5AC6B}"/>
                                            </p:graphicEl>
                                          </p:spTgt>
                                        </p:tgtEl>
                                        <p:attrNameLst>
                                          <p:attrName>style.visibility</p:attrName>
                                        </p:attrNameLst>
                                      </p:cBhvr>
                                      <p:to>
                                        <p:strVal val="visible"/>
                                      </p:to>
                                    </p:set>
                                    <p:animEffect transition="in" filter="fade">
                                      <p:cBhvr>
                                        <p:cTn id="44" dur="500"/>
                                        <p:tgtEl>
                                          <p:spTgt spid="4">
                                            <p:graphicEl>
                                              <a:dgm id="{313D759B-2719-40FF-9786-9C6E88C5AC6B}"/>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graphicEl>
                                              <a:dgm id="{80DB339F-235B-4B25-88B3-C0F2969014C7}"/>
                                            </p:graphicEl>
                                          </p:spTgt>
                                        </p:tgtEl>
                                        <p:attrNameLst>
                                          <p:attrName>style.visibility</p:attrName>
                                        </p:attrNameLst>
                                      </p:cBhvr>
                                      <p:to>
                                        <p:strVal val="visible"/>
                                      </p:to>
                                    </p:set>
                                    <p:animEffect transition="in" filter="fade">
                                      <p:cBhvr>
                                        <p:cTn id="47" dur="500"/>
                                        <p:tgtEl>
                                          <p:spTgt spid="4">
                                            <p:graphicEl>
                                              <a:dgm id="{80DB339F-235B-4B25-88B3-C0F2969014C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algn="ctr" eaLnBrk="1" hangingPunct="1">
              <a:defRPr/>
            </a:pPr>
            <a:r>
              <a:rPr lang="en-US" sz="4000" dirty="0"/>
              <a:t>What Causes </a:t>
            </a:r>
            <a:r>
              <a:rPr lang="en-US" sz="4000" dirty="0" smtClean="0"/>
              <a:t>ASD?</a:t>
            </a:r>
            <a:endParaRPr lang="en-US" sz="4000" dirty="0"/>
          </a:p>
        </p:txBody>
      </p:sp>
      <p:sp>
        <p:nvSpPr>
          <p:cNvPr id="12291" name="Rectangle 3"/>
          <p:cNvSpPr>
            <a:spLocks noGrp="1" noChangeArrowheads="1"/>
          </p:cNvSpPr>
          <p:nvPr>
            <p:ph sz="quarter" idx="1"/>
          </p:nvPr>
        </p:nvSpPr>
        <p:spPr>
          <a:xfrm>
            <a:off x="604868" y="1828072"/>
            <a:ext cx="8229600" cy="5073196"/>
          </a:xfrm>
        </p:spPr>
        <p:txBody>
          <a:bodyPr/>
          <a:lstStyle/>
          <a:p>
            <a:pPr eaLnBrk="1" hangingPunct="1">
              <a:spcAft>
                <a:spcPts val="1800"/>
              </a:spcAft>
            </a:pPr>
            <a:r>
              <a:rPr lang="en-US" sz="2800" dirty="0" smtClean="0">
                <a:ea typeface="ＭＳ Ｐゴシック" pitchFamily="34" charset="-128"/>
              </a:rPr>
              <a:t>No known single cause. </a:t>
            </a:r>
          </a:p>
          <a:p>
            <a:pPr eaLnBrk="1" hangingPunct="1">
              <a:spcAft>
                <a:spcPts val="1800"/>
              </a:spcAft>
            </a:pPr>
            <a:r>
              <a:rPr lang="en-US" sz="2800" dirty="0" smtClean="0">
                <a:ea typeface="ＭＳ Ｐゴシック" pitchFamily="34" charset="-128"/>
              </a:rPr>
              <a:t>Usually the cause for individual cases is unknown.</a:t>
            </a:r>
          </a:p>
          <a:p>
            <a:pPr eaLnBrk="1" hangingPunct="1">
              <a:spcAft>
                <a:spcPts val="1800"/>
              </a:spcAft>
            </a:pPr>
            <a:r>
              <a:rPr lang="en-US" sz="2800" dirty="0" smtClean="0">
                <a:ea typeface="ＭＳ Ｐゴシック" pitchFamily="34" charset="-128"/>
              </a:rPr>
              <a:t>Anything that could cause a central nervous dysfunction could be a possible cause.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5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fade">
                                      <p:cBhvr>
                                        <p:cTn id="12" dur="500"/>
                                        <p:tgtEl>
                                          <p:spTgt spid="12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fade">
                                      <p:cBhvr>
                                        <p:cTn id="17" dur="5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20636" y="188640"/>
            <a:ext cx="7924800" cy="843223"/>
          </a:xfrm>
        </p:spPr>
        <p:txBody>
          <a:bodyPr>
            <a:noAutofit/>
          </a:bodyPr>
          <a:lstStyle/>
          <a:p>
            <a:pPr algn="ctr" eaLnBrk="1" hangingPunct="1">
              <a:defRPr/>
            </a:pPr>
            <a:r>
              <a:rPr lang="en-US" sz="4000" dirty="0" smtClean="0"/>
              <a:t>Possible Causes </a:t>
            </a:r>
            <a:r>
              <a:rPr lang="en-US" sz="4000" dirty="0"/>
              <a:t>of </a:t>
            </a:r>
            <a:r>
              <a:rPr lang="en-US" sz="4000" dirty="0" smtClean="0"/>
              <a:t>ASD</a:t>
            </a:r>
            <a:endParaRPr lang="en-US" sz="4000" dirty="0"/>
          </a:p>
        </p:txBody>
      </p:sp>
      <p:sp>
        <p:nvSpPr>
          <p:cNvPr id="11267" name="Rectangle 3"/>
          <p:cNvSpPr>
            <a:spLocks noGrp="1" noChangeArrowheads="1"/>
          </p:cNvSpPr>
          <p:nvPr>
            <p:ph sz="quarter" idx="1"/>
          </p:nvPr>
        </p:nvSpPr>
        <p:spPr>
          <a:xfrm>
            <a:off x="530932" y="1844824"/>
            <a:ext cx="7924800" cy="4278052"/>
          </a:xfrm>
        </p:spPr>
        <p:txBody>
          <a:bodyPr>
            <a:normAutofit/>
          </a:bodyPr>
          <a:lstStyle/>
          <a:p>
            <a:pPr eaLnBrk="1" hangingPunct="1">
              <a:spcAft>
                <a:spcPts val="1800"/>
              </a:spcAft>
            </a:pPr>
            <a:r>
              <a:rPr lang="en-US" sz="2800" dirty="0" smtClean="0">
                <a:ea typeface="ＭＳ Ｐゴシック" pitchFamily="34" charset="-128"/>
              </a:rPr>
              <a:t>Genetics</a:t>
            </a:r>
          </a:p>
          <a:p>
            <a:pPr eaLnBrk="1" hangingPunct="1">
              <a:spcAft>
                <a:spcPts val="1800"/>
              </a:spcAft>
            </a:pPr>
            <a:r>
              <a:rPr lang="en-US" sz="2800" dirty="0" smtClean="0">
                <a:ea typeface="ＭＳ Ｐゴシック" pitchFamily="34" charset="-128"/>
              </a:rPr>
              <a:t>Metabolic imbalances (chemical processes)</a:t>
            </a:r>
          </a:p>
          <a:p>
            <a:pPr eaLnBrk="1" hangingPunct="1">
              <a:spcAft>
                <a:spcPts val="1800"/>
              </a:spcAft>
            </a:pPr>
            <a:r>
              <a:rPr lang="en-US" sz="2800" dirty="0" smtClean="0">
                <a:ea typeface="ＭＳ Ｐゴシック" pitchFamily="34" charset="-128"/>
              </a:rPr>
              <a:t>Viral infections</a:t>
            </a:r>
          </a:p>
          <a:p>
            <a:pPr eaLnBrk="1" hangingPunct="1">
              <a:spcAft>
                <a:spcPts val="1800"/>
              </a:spcAft>
            </a:pPr>
            <a:r>
              <a:rPr lang="en-US" sz="2800" dirty="0" smtClean="0">
                <a:ea typeface="ＭＳ Ｐゴシック" pitchFamily="34" charset="-128"/>
              </a:rPr>
              <a:t>Pre, </a:t>
            </a:r>
            <a:r>
              <a:rPr lang="en-US" sz="2800" dirty="0" err="1" smtClean="0">
                <a:ea typeface="ＭＳ Ｐゴシック" pitchFamily="34" charset="-128"/>
              </a:rPr>
              <a:t>peri</a:t>
            </a:r>
            <a:r>
              <a:rPr lang="en-US" sz="2800" dirty="0" smtClean="0">
                <a:ea typeface="ＭＳ Ｐゴシック" pitchFamily="34" charset="-128"/>
              </a:rPr>
              <a:t> or post natal trauma</a:t>
            </a:r>
          </a:p>
          <a:p>
            <a:pPr eaLnBrk="1" hangingPunct="1">
              <a:spcAft>
                <a:spcPts val="1800"/>
              </a:spcAft>
            </a:pPr>
            <a:r>
              <a:rPr lang="en-US" sz="2800" dirty="0" smtClean="0">
                <a:ea typeface="ＭＳ Ｐゴシック" pitchFamily="34" charset="-128"/>
              </a:rPr>
              <a:t>Environmental toxins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fade">
                                      <p:cBhvr>
                                        <p:cTn id="12" dur="5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fade">
                                      <p:cBhvr>
                                        <p:cTn id="17" dur="500"/>
                                        <p:tgtEl>
                                          <p:spTgt spid="1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fade">
                                      <p:cBhvr>
                                        <p:cTn id="22" dur="500"/>
                                        <p:tgtEl>
                                          <p:spTgt spid="112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fade">
                                      <p:cBhvr>
                                        <p:cTn id="27"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What DOESN’T Cause ASD?</a:t>
            </a:r>
            <a:endParaRPr lang="en-US" sz="4000" dirty="0"/>
          </a:p>
        </p:txBody>
      </p:sp>
      <p:sp>
        <p:nvSpPr>
          <p:cNvPr id="3" name="Content Placeholder 2"/>
          <p:cNvSpPr>
            <a:spLocks noGrp="1"/>
          </p:cNvSpPr>
          <p:nvPr>
            <p:ph sz="quarter" idx="1"/>
          </p:nvPr>
        </p:nvSpPr>
        <p:spPr>
          <a:xfrm>
            <a:off x="467856" y="2468880"/>
            <a:ext cx="8229600" cy="4389120"/>
          </a:xfrm>
        </p:spPr>
        <p:txBody>
          <a:bodyPr>
            <a:normAutofit/>
          </a:bodyPr>
          <a:lstStyle/>
          <a:p>
            <a:pPr>
              <a:spcAft>
                <a:spcPts val="1800"/>
              </a:spcAft>
            </a:pPr>
            <a:endParaRPr lang="en-US" sz="2800" dirty="0"/>
          </a:p>
        </p:txBody>
      </p:sp>
      <p:pic>
        <p:nvPicPr>
          <p:cNvPr id="11266" name="Picture 2" descr="C:\Users\glaseng\AppData\Local\Microsoft\Windows\Temporary Internet Files\Content.IE5\OWJCRRLI\needl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35" y="2611964"/>
            <a:ext cx="1994338" cy="1483788"/>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glaseng\AppData\Local\Microsoft\Windows\Temporary Internet Files\Content.IE5\DJ0IEJ8P\cartoon_frazzled_mother_doing_many_things_at_once_royalty_free_clipart_picture_090404-233608-47904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180" y="2476504"/>
            <a:ext cx="1548172" cy="195147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Users\glaseng\AppData\Local\Microsoft\Windows\Temporary Internet Files\Content.IE5\CWJ6P6Q8\heathers_pic_1[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9892" y="4095752"/>
            <a:ext cx="1728192" cy="193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2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fade">
                                      <p:cBhvr>
                                        <p:cTn id="17" dur="500"/>
                                        <p:tgtEl>
                                          <p:spTgt spid="112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70"/>
                                        </p:tgtEl>
                                        <p:attrNameLst>
                                          <p:attrName>style.visibility</p:attrName>
                                        </p:attrNameLst>
                                      </p:cBhvr>
                                      <p:to>
                                        <p:strVal val="visible"/>
                                      </p:to>
                                    </p:set>
                                    <p:animEffect transition="in" filter="fade">
                                      <p:cBhvr>
                                        <p:cTn id="22"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02364" y="-171400"/>
            <a:ext cx="7924800" cy="1311275"/>
          </a:xfrm>
        </p:spPr>
        <p:txBody>
          <a:bodyPr>
            <a:noAutofit/>
          </a:bodyPr>
          <a:lstStyle/>
          <a:p>
            <a:pPr algn="ctr" eaLnBrk="1" hangingPunct="1">
              <a:defRPr/>
            </a:pPr>
            <a:r>
              <a:rPr lang="en-US" sz="4000" dirty="0"/>
              <a:t>What is the Prevalence of </a:t>
            </a:r>
            <a:r>
              <a:rPr lang="en-US" sz="4000" dirty="0" smtClean="0"/>
              <a:t>ASD?</a:t>
            </a:r>
            <a:endParaRPr lang="en-US" sz="4000" dirty="0"/>
          </a:p>
        </p:txBody>
      </p:sp>
      <p:sp>
        <p:nvSpPr>
          <p:cNvPr id="14339" name="Rectangle 3"/>
          <p:cNvSpPr>
            <a:spLocks noGrp="1" noChangeArrowheads="1"/>
          </p:cNvSpPr>
          <p:nvPr>
            <p:ph sz="quarter" idx="1"/>
          </p:nvPr>
        </p:nvSpPr>
        <p:spPr>
          <a:xfrm>
            <a:off x="488096" y="1628800"/>
            <a:ext cx="7924800" cy="4896544"/>
          </a:xfrm>
        </p:spPr>
        <p:txBody>
          <a:bodyPr>
            <a:noAutofit/>
          </a:bodyPr>
          <a:lstStyle/>
          <a:p>
            <a:pPr eaLnBrk="1" hangingPunct="1">
              <a:spcAft>
                <a:spcPts val="1200"/>
              </a:spcAft>
            </a:pPr>
            <a:r>
              <a:rPr lang="en-US" sz="2400" dirty="0" smtClean="0">
                <a:ea typeface="ＭＳ Ｐゴシック" pitchFamily="34" charset="-128"/>
              </a:rPr>
              <a:t>One in 45/50/68 U.S. children has ASD. (Oregon has the second highest rate in U.S. for children ages 6-17).</a:t>
            </a:r>
          </a:p>
          <a:p>
            <a:pPr eaLnBrk="1" hangingPunct="1">
              <a:spcAft>
                <a:spcPts val="1200"/>
              </a:spcAft>
            </a:pPr>
            <a:r>
              <a:rPr lang="en-US" sz="2400" dirty="0" smtClean="0">
                <a:ea typeface="ＭＳ Ｐゴシック" pitchFamily="34" charset="-128"/>
              </a:rPr>
              <a:t>5 times more boys than girls.</a:t>
            </a:r>
          </a:p>
          <a:p>
            <a:pPr eaLnBrk="1" hangingPunct="1">
              <a:spcAft>
                <a:spcPts val="1200"/>
              </a:spcAft>
            </a:pPr>
            <a:r>
              <a:rPr lang="en-US" sz="2400" dirty="0" smtClean="0">
                <a:ea typeface="ＭＳ Ｐゴシック" pitchFamily="34" charset="-128"/>
              </a:rPr>
              <a:t>3.5 million Americans today are believed to have some form of autism.</a:t>
            </a:r>
          </a:p>
          <a:p>
            <a:pPr eaLnBrk="1" hangingPunct="1">
              <a:spcAft>
                <a:spcPts val="1200"/>
              </a:spcAft>
            </a:pPr>
            <a:r>
              <a:rPr lang="en-US" sz="2400" dirty="0" smtClean="0">
                <a:ea typeface="ＭＳ Ｐゴシック" pitchFamily="34" charset="-128"/>
              </a:rPr>
              <a:t>67 children are diagnosed per day.</a:t>
            </a:r>
          </a:p>
          <a:p>
            <a:pPr eaLnBrk="1" hangingPunct="1">
              <a:spcAft>
                <a:spcPts val="1200"/>
              </a:spcAft>
            </a:pPr>
            <a:r>
              <a:rPr lang="en-US" sz="2400" dirty="0" smtClean="0">
                <a:ea typeface="ＭＳ Ｐゴシック" pitchFamily="34" charset="-128"/>
              </a:rPr>
              <a:t>A new case is diagnosed every 20 minutes.</a:t>
            </a:r>
          </a:p>
          <a:p>
            <a:pPr eaLnBrk="1" hangingPunct="1">
              <a:spcAft>
                <a:spcPts val="1200"/>
              </a:spcAft>
            </a:pPr>
            <a:r>
              <a:rPr lang="en-US" sz="2400" dirty="0" smtClean="0">
                <a:ea typeface="ＭＳ Ｐゴシック" pitchFamily="34" charset="-128"/>
              </a:rPr>
              <a:t>More children will be diagnosed with ASD this year than with AIDS, diabetes &amp; cancer combined.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5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fade">
                                      <p:cBhvr>
                                        <p:cTn id="12" dur="500"/>
                                        <p:tgtEl>
                                          <p:spTgt spid="14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fade">
                                      <p:cBhvr>
                                        <p:cTn id="17" dur="500"/>
                                        <p:tgtEl>
                                          <p:spTgt spid="143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339">
                                            <p:txEl>
                                              <p:pRg st="3" end="3"/>
                                            </p:txEl>
                                          </p:spTgt>
                                        </p:tgtEl>
                                        <p:attrNameLst>
                                          <p:attrName>style.visibility</p:attrName>
                                        </p:attrNameLst>
                                      </p:cBhvr>
                                      <p:to>
                                        <p:strVal val="visible"/>
                                      </p:to>
                                    </p:set>
                                    <p:animEffect transition="in" filter="fade">
                                      <p:cBhvr>
                                        <p:cTn id="22" dur="500"/>
                                        <p:tgtEl>
                                          <p:spTgt spid="143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339">
                                            <p:txEl>
                                              <p:pRg st="4" end="4"/>
                                            </p:txEl>
                                          </p:spTgt>
                                        </p:tgtEl>
                                        <p:attrNameLst>
                                          <p:attrName>style.visibility</p:attrName>
                                        </p:attrNameLst>
                                      </p:cBhvr>
                                      <p:to>
                                        <p:strVal val="visible"/>
                                      </p:to>
                                    </p:set>
                                    <p:animEffect transition="in" filter="fade">
                                      <p:cBhvr>
                                        <p:cTn id="27" dur="500"/>
                                        <p:tgtEl>
                                          <p:spTgt spid="143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339">
                                            <p:txEl>
                                              <p:pRg st="5" end="5"/>
                                            </p:txEl>
                                          </p:spTgt>
                                        </p:tgtEl>
                                        <p:attrNameLst>
                                          <p:attrName>style.visibility</p:attrName>
                                        </p:attrNameLst>
                                      </p:cBhvr>
                                      <p:to>
                                        <p:strVal val="visible"/>
                                      </p:to>
                                    </p:set>
                                    <p:animEffect transition="in" filter="fade">
                                      <p:cBhvr>
                                        <p:cTn id="32" dur="5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22744" y="418594"/>
            <a:ext cx="7924800" cy="615950"/>
          </a:xfrm>
        </p:spPr>
        <p:txBody>
          <a:bodyPr>
            <a:noAutofit/>
          </a:bodyPr>
          <a:lstStyle/>
          <a:p>
            <a:pPr algn="ctr" eaLnBrk="1" hangingPunct="1">
              <a:defRPr/>
            </a:pPr>
            <a:r>
              <a:rPr lang="en-US" sz="4000" dirty="0"/>
              <a:t>Medical </a:t>
            </a:r>
            <a:r>
              <a:rPr lang="en-US" sz="4000" dirty="0" smtClean="0"/>
              <a:t>Diagnoses</a:t>
            </a:r>
            <a:endParaRPr lang="en-US" sz="4000" dirty="0"/>
          </a:p>
        </p:txBody>
      </p:sp>
      <p:sp>
        <p:nvSpPr>
          <p:cNvPr id="13315" name="Rectangle 3"/>
          <p:cNvSpPr>
            <a:spLocks noGrp="1" noChangeArrowheads="1"/>
          </p:cNvSpPr>
          <p:nvPr>
            <p:ph sz="quarter" idx="1"/>
          </p:nvPr>
        </p:nvSpPr>
        <p:spPr>
          <a:xfrm>
            <a:off x="529608" y="1844824"/>
            <a:ext cx="7924800" cy="4354512"/>
          </a:xfrm>
        </p:spPr>
        <p:txBody>
          <a:bodyPr>
            <a:normAutofit/>
          </a:bodyPr>
          <a:lstStyle/>
          <a:p>
            <a:pPr eaLnBrk="1" hangingPunct="1">
              <a:spcAft>
                <a:spcPts val="600"/>
              </a:spcAft>
            </a:pPr>
            <a:r>
              <a:rPr lang="en-US" dirty="0" smtClean="0">
                <a:ea typeface="ＭＳ Ｐゴシック" pitchFamily="34" charset="-128"/>
              </a:rPr>
              <a:t>No medical tests for diagnosing.</a:t>
            </a:r>
          </a:p>
          <a:p>
            <a:pPr eaLnBrk="1" hangingPunct="1">
              <a:spcAft>
                <a:spcPts val="600"/>
              </a:spcAft>
            </a:pPr>
            <a:r>
              <a:rPr lang="en-US" dirty="0" smtClean="0">
                <a:ea typeface="ＭＳ Ｐゴシック" pitchFamily="34" charset="-128"/>
              </a:rPr>
              <a:t>Diagnosis is based on the Diagnostic and Statistical Manual of the American Psychiatric Association (DSM-5).</a:t>
            </a:r>
          </a:p>
          <a:p>
            <a:pPr eaLnBrk="1" hangingPunct="1">
              <a:spcAft>
                <a:spcPts val="600"/>
              </a:spcAft>
            </a:pPr>
            <a:r>
              <a:rPr lang="en-US" dirty="0" smtClean="0">
                <a:ea typeface="ＭＳ Ｐゴシック" pitchFamily="34" charset="-128"/>
              </a:rPr>
              <a:t>Identifies behaviors the child displays that lead to a diagnosis.</a:t>
            </a:r>
          </a:p>
          <a:p>
            <a:pPr eaLnBrk="1" hangingPunct="1">
              <a:spcAft>
                <a:spcPts val="600"/>
              </a:spcAft>
            </a:pPr>
            <a:r>
              <a:rPr lang="en-US" dirty="0" smtClean="0">
                <a:ea typeface="ＭＳ Ｐゴシック" pitchFamily="34" charset="-128"/>
              </a:rPr>
              <a:t>Diagnosis must be based on observation of  individual's communication, behavior and developmental levels.</a:t>
            </a:r>
          </a:p>
        </p:txBody>
      </p:sp>
      <p:pic>
        <p:nvPicPr>
          <p:cNvPr id="5128" name="Picture 8" descr="C:\Users\glaseng\AppData\Local\Microsoft\Windows\Temporary Internet Files\Content.IE5\CWJ6P6Q8\cartoon_doctor[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284" y="260648"/>
            <a:ext cx="1219200" cy="1971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fade">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fade">
                                      <p:cBhvr>
                                        <p:cTn id="17" dur="500"/>
                                        <p:tgtEl>
                                          <p:spTgt spid="13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fade">
                                      <p:cBhvr>
                                        <p:cTn id="22" dur="5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92380" y="224644"/>
            <a:ext cx="7924800" cy="807219"/>
          </a:xfrm>
        </p:spPr>
        <p:txBody>
          <a:bodyPr>
            <a:noAutofit/>
          </a:bodyPr>
          <a:lstStyle/>
          <a:p>
            <a:pPr algn="ctr" eaLnBrk="1" hangingPunct="1">
              <a:defRPr/>
            </a:pPr>
            <a:r>
              <a:rPr lang="en-US" sz="4000" dirty="0"/>
              <a:t>Educational Eligibility</a:t>
            </a:r>
          </a:p>
        </p:txBody>
      </p:sp>
      <p:sp>
        <p:nvSpPr>
          <p:cNvPr id="14339" name="Rectangle 3"/>
          <p:cNvSpPr>
            <a:spLocks noGrp="1" noChangeArrowheads="1"/>
          </p:cNvSpPr>
          <p:nvPr>
            <p:ph sz="quarter" idx="1"/>
          </p:nvPr>
        </p:nvSpPr>
        <p:spPr>
          <a:xfrm>
            <a:off x="543876" y="2240868"/>
            <a:ext cx="8286750" cy="3810000"/>
          </a:xfrm>
        </p:spPr>
        <p:txBody>
          <a:bodyPr/>
          <a:lstStyle/>
          <a:p>
            <a:pPr marL="0" indent="0" eaLnBrk="1" hangingPunct="1">
              <a:buNone/>
              <a:defRPr/>
            </a:pPr>
            <a:r>
              <a:rPr lang="en-US" sz="2800" dirty="0" smtClean="0"/>
              <a:t>Educational </a:t>
            </a:r>
            <a:r>
              <a:rPr lang="en-US" sz="2800" dirty="0"/>
              <a:t>eligibility is identified through behavioral characteristics as outlined by State of Oregon </a:t>
            </a:r>
            <a:r>
              <a:rPr lang="en-US" sz="2800" dirty="0" smtClean="0"/>
              <a:t>requirements (see handout).</a:t>
            </a:r>
            <a:endParaRPr lang="en-US" sz="2800" dirty="0"/>
          </a:p>
        </p:txBody>
      </p:sp>
      <p:pic>
        <p:nvPicPr>
          <p:cNvPr id="24580" name="Picture 4" descr="boy with bubb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5877" y="4005064"/>
            <a:ext cx="1997806" cy="192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51312" y="332656"/>
            <a:ext cx="7924800" cy="828092"/>
          </a:xfrm>
        </p:spPr>
        <p:txBody>
          <a:bodyPr>
            <a:normAutofit fontScale="90000"/>
          </a:bodyPr>
          <a:lstStyle/>
          <a:p>
            <a:pPr algn="ctr"/>
            <a:r>
              <a:rPr lang="en-US" b="1" dirty="0" smtClean="0">
                <a:ea typeface="ＭＳ Ｐゴシック" pitchFamily="34" charset="-128"/>
              </a:rPr>
              <a:t/>
            </a:r>
            <a:br>
              <a:rPr lang="en-US" b="1" dirty="0" smtClean="0">
                <a:ea typeface="ＭＳ Ｐゴシック" pitchFamily="34" charset="-128"/>
              </a:rPr>
            </a:br>
            <a:r>
              <a:rPr lang="en-US" sz="4400" dirty="0">
                <a:ea typeface="ＭＳ Ｐゴシック" pitchFamily="34" charset="-128"/>
              </a:rPr>
              <a:t>Early Recognition of ASD</a:t>
            </a:r>
            <a:endParaRPr lang="en-US" sz="4400" dirty="0" smtClean="0">
              <a:ea typeface="ＭＳ Ｐゴシック" pitchFamily="34" charset="-128"/>
            </a:endParaRPr>
          </a:p>
        </p:txBody>
      </p:sp>
      <p:sp>
        <p:nvSpPr>
          <p:cNvPr id="15363" name="Rectangle 3"/>
          <p:cNvSpPr>
            <a:spLocks noGrp="1" noChangeArrowheads="1"/>
          </p:cNvSpPr>
          <p:nvPr>
            <p:ph sz="quarter" idx="1"/>
          </p:nvPr>
        </p:nvSpPr>
        <p:spPr>
          <a:xfrm>
            <a:off x="533400" y="2133600"/>
            <a:ext cx="7924800" cy="4391025"/>
          </a:xfrm>
        </p:spPr>
        <p:txBody>
          <a:bodyPr>
            <a:noAutofit/>
          </a:bodyPr>
          <a:lstStyle/>
          <a:p>
            <a:pPr eaLnBrk="1" hangingPunct="1">
              <a:spcAft>
                <a:spcPts val="1200"/>
              </a:spcAft>
            </a:pPr>
            <a:r>
              <a:rPr lang="en-US" sz="2800" dirty="0" smtClean="0">
                <a:ea typeface="ＭＳ Ｐゴシック" pitchFamily="34" charset="-128"/>
              </a:rPr>
              <a:t>Can reliably be diagnosed at 18 months.</a:t>
            </a:r>
          </a:p>
          <a:p>
            <a:pPr eaLnBrk="1" hangingPunct="1">
              <a:spcAft>
                <a:spcPts val="1200"/>
              </a:spcAft>
            </a:pPr>
            <a:r>
              <a:rPr lang="en-US" sz="2800" dirty="0" smtClean="0">
                <a:ea typeface="ＭＳ Ｐゴシック" pitchFamily="34" charset="-128"/>
              </a:rPr>
              <a:t>Researchers are pursuing methods for detecting warning signs in children even younger, in some cases as young as 12 months.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500"/>
                                        <p:tgtEl>
                                          <p:spTgt spid="153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25212" y="-135396"/>
            <a:ext cx="8229600" cy="1143000"/>
          </a:xfrm>
        </p:spPr>
        <p:txBody>
          <a:bodyPr>
            <a:normAutofit/>
          </a:bodyPr>
          <a:lstStyle/>
          <a:p>
            <a:pPr algn="ctr" eaLnBrk="1" hangingPunct="1">
              <a:defRPr/>
            </a:pPr>
            <a:r>
              <a:rPr lang="en-US" sz="4000" dirty="0"/>
              <a:t>Early Warning </a:t>
            </a:r>
            <a:r>
              <a:rPr lang="en-US" sz="4000" dirty="0" smtClean="0"/>
              <a:t>Signs </a:t>
            </a:r>
            <a:endParaRPr lang="en-US" sz="4000" dirty="0"/>
          </a:p>
        </p:txBody>
      </p:sp>
      <p:sp>
        <p:nvSpPr>
          <p:cNvPr id="16387" name="Rectangle 3"/>
          <p:cNvSpPr>
            <a:spLocks noGrp="1" noChangeArrowheads="1"/>
          </p:cNvSpPr>
          <p:nvPr>
            <p:ph sz="quarter" idx="1"/>
          </p:nvPr>
        </p:nvSpPr>
        <p:spPr>
          <a:xfrm>
            <a:off x="533400" y="1664804"/>
            <a:ext cx="8359775" cy="4686300"/>
          </a:xfrm>
        </p:spPr>
        <p:txBody>
          <a:bodyPr>
            <a:normAutofit fontScale="92500" lnSpcReduction="10000"/>
          </a:bodyPr>
          <a:lstStyle/>
          <a:p>
            <a:pPr eaLnBrk="1" hangingPunct="1">
              <a:lnSpc>
                <a:spcPct val="110000"/>
              </a:lnSpc>
              <a:spcAft>
                <a:spcPts val="600"/>
              </a:spcAft>
            </a:pPr>
            <a:r>
              <a:rPr lang="en-US" sz="2800" dirty="0" smtClean="0">
                <a:ea typeface="ＭＳ Ｐゴシック" pitchFamily="34" charset="-128"/>
              </a:rPr>
              <a:t>Lack of pre-verbal gestural communication (pointing or gestures).</a:t>
            </a:r>
          </a:p>
          <a:p>
            <a:pPr eaLnBrk="1" hangingPunct="1">
              <a:lnSpc>
                <a:spcPct val="110000"/>
              </a:lnSpc>
              <a:spcAft>
                <a:spcPts val="600"/>
              </a:spcAft>
            </a:pPr>
            <a:r>
              <a:rPr lang="en-US" sz="2800" dirty="0" smtClean="0">
                <a:ea typeface="ＭＳ Ｐゴシック" pitchFamily="34" charset="-128"/>
              </a:rPr>
              <a:t>Lack of joint attention and eye contact.</a:t>
            </a:r>
          </a:p>
          <a:p>
            <a:pPr eaLnBrk="1" hangingPunct="1">
              <a:lnSpc>
                <a:spcPct val="110000"/>
              </a:lnSpc>
              <a:spcAft>
                <a:spcPts val="600"/>
              </a:spcAft>
            </a:pPr>
            <a:r>
              <a:rPr lang="en-US" sz="2800" dirty="0" smtClean="0">
                <a:ea typeface="ＭＳ Ｐゴシック" pitchFamily="34" charset="-128"/>
              </a:rPr>
              <a:t>Lack of smiling.</a:t>
            </a:r>
          </a:p>
          <a:p>
            <a:pPr eaLnBrk="1" hangingPunct="1">
              <a:lnSpc>
                <a:spcPct val="110000"/>
              </a:lnSpc>
              <a:spcAft>
                <a:spcPts val="600"/>
              </a:spcAft>
            </a:pPr>
            <a:r>
              <a:rPr lang="en-US" sz="2800" dirty="0" smtClean="0">
                <a:ea typeface="ＭＳ Ｐゴシック" pitchFamily="34" charset="-128"/>
              </a:rPr>
              <a:t>No single words by 16 months.</a:t>
            </a:r>
          </a:p>
          <a:p>
            <a:pPr eaLnBrk="1" hangingPunct="1">
              <a:lnSpc>
                <a:spcPct val="110000"/>
              </a:lnSpc>
              <a:spcAft>
                <a:spcPts val="600"/>
              </a:spcAft>
            </a:pPr>
            <a:r>
              <a:rPr lang="en-US" sz="2800" dirty="0" smtClean="0">
                <a:ea typeface="ＭＳ Ｐゴシック" pitchFamily="34" charset="-128"/>
              </a:rPr>
              <a:t>Loss of language or social skills at any age.</a:t>
            </a:r>
          </a:p>
          <a:p>
            <a:pPr eaLnBrk="1" hangingPunct="1">
              <a:lnSpc>
                <a:spcPct val="110000"/>
              </a:lnSpc>
              <a:spcAft>
                <a:spcPts val="600"/>
              </a:spcAft>
            </a:pPr>
            <a:r>
              <a:rPr lang="en-US" sz="2800" dirty="0" smtClean="0">
                <a:ea typeface="ＭＳ Ｐゴシック" pitchFamily="34" charset="-128"/>
              </a:rPr>
              <a:t>Obsessive interest in certain objects, activities, or parts of objects.</a:t>
            </a:r>
          </a:p>
          <a:p>
            <a:pPr eaLnBrk="1" hangingPunct="1">
              <a:lnSpc>
                <a:spcPct val="110000"/>
              </a:lnSpc>
              <a:spcAft>
                <a:spcPts val="600"/>
              </a:spcAft>
            </a:pPr>
            <a:r>
              <a:rPr lang="en-US" sz="2800" dirty="0" smtClean="0">
                <a:ea typeface="ＭＳ Ｐゴシック" pitchFamily="34" charset="-128"/>
              </a:rPr>
              <a:t>Unusual responses to sensory information.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fade">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fade">
                                      <p:cBhvr>
                                        <p:cTn id="17" dur="500"/>
                                        <p:tgtEl>
                                          <p:spTgt spid="16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fade">
                                      <p:cBhvr>
                                        <p:cTn id="22" dur="500"/>
                                        <p:tgtEl>
                                          <p:spTgt spid="163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fade">
                                      <p:cBhvr>
                                        <p:cTn id="27" dur="500"/>
                                        <p:tgtEl>
                                          <p:spTgt spid="163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87">
                                            <p:txEl>
                                              <p:pRg st="5" end="5"/>
                                            </p:txEl>
                                          </p:spTgt>
                                        </p:tgtEl>
                                        <p:attrNameLst>
                                          <p:attrName>style.visibility</p:attrName>
                                        </p:attrNameLst>
                                      </p:cBhvr>
                                      <p:to>
                                        <p:strVal val="visible"/>
                                      </p:to>
                                    </p:set>
                                    <p:animEffect transition="in" filter="fade">
                                      <p:cBhvr>
                                        <p:cTn id="32" dur="500"/>
                                        <p:tgtEl>
                                          <p:spTgt spid="163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87">
                                            <p:txEl>
                                              <p:pRg st="6" end="6"/>
                                            </p:txEl>
                                          </p:spTgt>
                                        </p:tgtEl>
                                        <p:attrNameLst>
                                          <p:attrName>style.visibility</p:attrName>
                                        </p:attrNameLst>
                                      </p:cBhvr>
                                      <p:to>
                                        <p:strVal val="visible"/>
                                      </p:to>
                                    </p:set>
                                    <p:animEffect transition="in" filter="fade">
                                      <p:cBhvr>
                                        <p:cTn id="37" dur="500"/>
                                        <p:tgtEl>
                                          <p:spTgt spid="163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sz="3200" b="0" cap="none" dirty="0" smtClean="0">
                <a:solidFill>
                  <a:schemeClr val="tx1"/>
                </a:solidFill>
              </a:rPr>
              <a:t>What do Autism Spectrum Disorders Look Like?</a:t>
            </a:r>
            <a:endParaRPr lang="en-US" sz="3200" b="0" cap="none" dirty="0">
              <a:solidFill>
                <a:schemeClr val="tx1"/>
              </a:solidFill>
            </a:endParaRPr>
          </a:p>
        </p:txBody>
      </p:sp>
      <p:sp>
        <p:nvSpPr>
          <p:cNvPr id="18434" name="Rectangle 7"/>
          <p:cNvSpPr>
            <a:spLocks noGrp="1" noChangeArrowheads="1"/>
          </p:cNvSpPr>
          <p:nvPr>
            <p:ph type="title"/>
          </p:nvPr>
        </p:nvSpPr>
        <p:spPr>
          <a:extLst>
            <a:ext uri="{FAA26D3D-D897-4be2-8F04-BA451C77F1D7}">
              <ma14:placeholderFlag xmlns="" xmlns:ma14="http://schemas.microsoft.com/office/mac/drawingml/2011/main" val="1"/>
            </a:ext>
          </a:extLst>
        </p:spPr>
        <p:txBody>
          <a:bodyPr/>
          <a:lstStyle/>
          <a:p>
            <a:pPr eaLnBrk="1" hangingPunct="1">
              <a:defRPr/>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36104"/>
          </a:xfrm>
        </p:spPr>
        <p:txBody>
          <a:bodyPr>
            <a:normAutofit/>
          </a:bodyPr>
          <a:lstStyle/>
          <a:p>
            <a:pPr algn="ctr"/>
            <a:r>
              <a:rPr lang="en-US" sz="4000" dirty="0" smtClean="0"/>
              <a:t>Getting to Know You….</a:t>
            </a:r>
            <a:endParaRPr lang="en-US" sz="4000" dirty="0"/>
          </a:p>
        </p:txBody>
      </p:sp>
      <p:sp>
        <p:nvSpPr>
          <p:cNvPr id="3" name="Content Placeholder 2"/>
          <p:cNvSpPr>
            <a:spLocks noGrp="1"/>
          </p:cNvSpPr>
          <p:nvPr>
            <p:ph sz="half" idx="1"/>
          </p:nvPr>
        </p:nvSpPr>
        <p:spPr>
          <a:xfrm>
            <a:off x="251520" y="1700808"/>
            <a:ext cx="4038600" cy="4434840"/>
          </a:xfrm>
        </p:spPr>
        <p:txBody>
          <a:bodyPr>
            <a:normAutofit/>
          </a:bodyPr>
          <a:lstStyle/>
          <a:p>
            <a:pPr>
              <a:spcAft>
                <a:spcPts val="600"/>
              </a:spcAft>
            </a:pPr>
            <a:r>
              <a:rPr lang="en-US" sz="2600" dirty="0" smtClean="0"/>
              <a:t>Community preschool/ center-based child care provider</a:t>
            </a:r>
          </a:p>
          <a:p>
            <a:pPr>
              <a:spcAft>
                <a:spcPts val="600"/>
              </a:spcAft>
            </a:pPr>
            <a:r>
              <a:rPr lang="en-US" sz="2600" dirty="0" smtClean="0"/>
              <a:t>Family provider</a:t>
            </a:r>
          </a:p>
          <a:p>
            <a:pPr>
              <a:spcAft>
                <a:spcPts val="600"/>
              </a:spcAft>
            </a:pPr>
            <a:r>
              <a:rPr lang="en-US" sz="2600" dirty="0" smtClean="0"/>
              <a:t>Head Start</a:t>
            </a:r>
          </a:p>
          <a:p>
            <a:pPr>
              <a:spcAft>
                <a:spcPts val="600"/>
              </a:spcAft>
            </a:pPr>
            <a:r>
              <a:rPr lang="en-US" sz="2600" dirty="0" smtClean="0"/>
              <a:t>Home visitor</a:t>
            </a:r>
          </a:p>
        </p:txBody>
      </p:sp>
      <p:sp>
        <p:nvSpPr>
          <p:cNvPr id="4" name="Content Placeholder 3"/>
          <p:cNvSpPr>
            <a:spLocks noGrp="1"/>
          </p:cNvSpPr>
          <p:nvPr>
            <p:ph sz="half" idx="2"/>
          </p:nvPr>
        </p:nvSpPr>
        <p:spPr>
          <a:xfrm>
            <a:off x="4644008" y="1700808"/>
            <a:ext cx="4248472" cy="4434840"/>
          </a:xfrm>
        </p:spPr>
        <p:txBody>
          <a:bodyPr>
            <a:normAutofit/>
          </a:bodyPr>
          <a:lstStyle/>
          <a:p>
            <a:pPr>
              <a:spcAft>
                <a:spcPts val="600"/>
              </a:spcAft>
            </a:pPr>
            <a:r>
              <a:rPr lang="en-US" sz="2600" dirty="0" smtClean="0"/>
              <a:t>Director/administrator/ supervisor</a:t>
            </a:r>
            <a:endParaRPr lang="en-US" sz="2600" dirty="0"/>
          </a:p>
          <a:p>
            <a:pPr>
              <a:spcAft>
                <a:spcPts val="600"/>
              </a:spcAft>
            </a:pPr>
            <a:r>
              <a:rPr lang="en-US" sz="2600" dirty="0"/>
              <a:t>Teacher</a:t>
            </a:r>
          </a:p>
          <a:p>
            <a:pPr>
              <a:spcAft>
                <a:spcPts val="600"/>
              </a:spcAft>
            </a:pPr>
            <a:r>
              <a:rPr lang="en-US" sz="2600" dirty="0"/>
              <a:t>Assistant teacher</a:t>
            </a:r>
            <a:r>
              <a:rPr lang="en-US" sz="2600" dirty="0" smtClean="0"/>
              <a:t>/ </a:t>
            </a:r>
            <a:r>
              <a:rPr lang="en-US" sz="2600" dirty="0" err="1" smtClean="0"/>
              <a:t>paraeducator</a:t>
            </a:r>
            <a:endParaRPr lang="en-US" sz="2600" dirty="0"/>
          </a:p>
          <a:p>
            <a:pPr>
              <a:spcAft>
                <a:spcPts val="600"/>
              </a:spcAft>
            </a:pPr>
            <a:r>
              <a:rPr lang="en-US" sz="2600" dirty="0" smtClean="0"/>
              <a:t>Have or had a child with ASD in your program</a:t>
            </a:r>
            <a:endParaRPr lang="en-US" sz="2600" dirty="0"/>
          </a:p>
          <a:p>
            <a:endParaRPr lang="en-US" dirty="0"/>
          </a:p>
        </p:txBody>
      </p:sp>
      <p:pic>
        <p:nvPicPr>
          <p:cNvPr id="1026" name="Picture 2" descr="C:\Documents and Settings\glaseng\Local Settings\Temporary Internet Files\Content.IE5\5X2S154O\MC90010473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612" y="4761148"/>
            <a:ext cx="2196244" cy="1024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55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29208"/>
            <a:ext cx="8229600" cy="1143000"/>
          </a:xfrm>
        </p:spPr>
        <p:txBody>
          <a:bodyPr>
            <a:noAutofit/>
          </a:bodyPr>
          <a:lstStyle/>
          <a:p>
            <a:pPr algn="ctr" eaLnBrk="1" hangingPunct="1">
              <a:defRPr/>
            </a:pPr>
            <a:r>
              <a:rPr lang="en-US" sz="3600" dirty="0"/>
              <a:t>How </a:t>
            </a:r>
            <a:r>
              <a:rPr lang="en-US" sz="3600" dirty="0" smtClean="0"/>
              <a:t>Might </a:t>
            </a:r>
            <a:r>
              <a:rPr lang="en-US" sz="3600" dirty="0"/>
              <a:t>a </a:t>
            </a:r>
            <a:r>
              <a:rPr lang="en-US" sz="3600" dirty="0" smtClean="0"/>
              <a:t>Child </a:t>
            </a:r>
            <a:r>
              <a:rPr lang="en-US" sz="3600" dirty="0"/>
              <a:t>with ASD </a:t>
            </a:r>
            <a:r>
              <a:rPr lang="en-US" sz="3600" dirty="0" smtClean="0"/>
              <a:t>Behave </a:t>
            </a:r>
            <a:r>
              <a:rPr lang="en-US" sz="3600" dirty="0"/>
              <a:t>in an Early Childhood </a:t>
            </a:r>
            <a:r>
              <a:rPr lang="en-US" sz="3600" dirty="0" smtClean="0"/>
              <a:t>Program? </a:t>
            </a:r>
            <a:endParaRPr lang="en-US" sz="3600" dirty="0"/>
          </a:p>
        </p:txBody>
      </p:sp>
      <p:sp>
        <p:nvSpPr>
          <p:cNvPr id="9219" name="Rectangle 3"/>
          <p:cNvSpPr>
            <a:spLocks noGrp="1" noChangeArrowheads="1"/>
          </p:cNvSpPr>
          <p:nvPr>
            <p:ph sz="quarter" idx="1"/>
          </p:nvPr>
        </p:nvSpPr>
        <p:spPr>
          <a:xfrm>
            <a:off x="471892" y="1844824"/>
            <a:ext cx="7924800" cy="4315544"/>
          </a:xfrm>
        </p:spPr>
        <p:txBody>
          <a:bodyPr>
            <a:normAutofit/>
          </a:bodyPr>
          <a:lstStyle/>
          <a:p>
            <a:pPr eaLnBrk="1" hangingPunct="1">
              <a:spcAft>
                <a:spcPts val="600"/>
              </a:spcAft>
              <a:defRPr/>
            </a:pPr>
            <a:r>
              <a:rPr lang="en-US" sz="2800" dirty="0" smtClean="0"/>
              <a:t>Communication  and behavior difficulties.</a:t>
            </a:r>
          </a:p>
          <a:p>
            <a:pPr eaLnBrk="1" hangingPunct="1">
              <a:spcAft>
                <a:spcPts val="600"/>
              </a:spcAft>
              <a:defRPr/>
            </a:pPr>
            <a:r>
              <a:rPr lang="en-US" sz="2800" dirty="0" smtClean="0"/>
              <a:t>Obsession </a:t>
            </a:r>
            <a:r>
              <a:rPr lang="en-US" sz="2800" dirty="0"/>
              <a:t>with specific </a:t>
            </a:r>
            <a:r>
              <a:rPr lang="en-US" sz="2800" dirty="0" smtClean="0"/>
              <a:t>objects and/or topics.</a:t>
            </a:r>
          </a:p>
          <a:p>
            <a:pPr eaLnBrk="1" hangingPunct="1">
              <a:spcAft>
                <a:spcPts val="600"/>
              </a:spcAft>
              <a:defRPr/>
            </a:pPr>
            <a:r>
              <a:rPr lang="en-US" sz="2800" dirty="0" smtClean="0"/>
              <a:t>Challenges with </a:t>
            </a:r>
            <a:r>
              <a:rPr lang="en-US" sz="2800" dirty="0" smtClean="0"/>
              <a:t>fine motor </a:t>
            </a:r>
            <a:r>
              <a:rPr lang="en-US" sz="2800" dirty="0" smtClean="0"/>
              <a:t>activities.</a:t>
            </a:r>
          </a:p>
          <a:p>
            <a:pPr eaLnBrk="1" hangingPunct="1">
              <a:spcAft>
                <a:spcPts val="600"/>
              </a:spcAft>
              <a:defRPr/>
            </a:pPr>
            <a:r>
              <a:rPr lang="en-US" sz="2800" dirty="0" smtClean="0"/>
              <a:t>Prolonged </a:t>
            </a:r>
            <a:r>
              <a:rPr lang="en-US" sz="2800" dirty="0"/>
              <a:t>interest in common </a:t>
            </a:r>
            <a:r>
              <a:rPr lang="en-US" sz="2800" dirty="0" smtClean="0"/>
              <a:t>occurrences. </a:t>
            </a:r>
          </a:p>
          <a:p>
            <a:pPr eaLnBrk="1" hangingPunct="1">
              <a:spcAft>
                <a:spcPts val="600"/>
              </a:spcAft>
              <a:defRPr/>
            </a:pPr>
            <a:r>
              <a:rPr lang="en-US" sz="2800" dirty="0" smtClean="0"/>
              <a:t>Difficulty with social cues.</a:t>
            </a:r>
          </a:p>
          <a:p>
            <a:pPr eaLnBrk="1" hangingPunct="1">
              <a:spcAft>
                <a:spcPts val="600"/>
              </a:spcAft>
              <a:defRPr/>
            </a:pPr>
            <a:r>
              <a:rPr lang="en-US" sz="2800" dirty="0" smtClean="0"/>
              <a:t>Adherence </a:t>
            </a:r>
            <a:r>
              <a:rPr lang="en-US" sz="2800" dirty="0"/>
              <a:t>to </a:t>
            </a:r>
            <a:r>
              <a:rPr lang="en-US" sz="2800" dirty="0" smtClean="0"/>
              <a:t>rituals/repetitive behaviors. </a:t>
            </a:r>
          </a:p>
          <a:p>
            <a:pPr eaLnBrk="1" hangingPunct="1">
              <a:spcAft>
                <a:spcPts val="600"/>
              </a:spcAft>
              <a:defRPr/>
            </a:pPr>
            <a:r>
              <a:rPr lang="en-US" sz="2800" dirty="0" smtClean="0"/>
              <a:t>Difficulty with context.</a:t>
            </a:r>
            <a:endParaRPr lang="en-US" sz="2800" dirty="0"/>
          </a:p>
        </p:txBody>
      </p:sp>
    </p:spTree>
    <p:extLst>
      <p:ext uri="{BB962C8B-B14F-4D97-AF65-F5344CB8AC3E}">
        <p14:creationId xmlns:p14="http://schemas.microsoft.com/office/powerpoint/2010/main" val="154625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fade">
                                      <p:cBhvr>
                                        <p:cTn id="12" dur="500"/>
                                        <p:tgtEl>
                                          <p:spTgt spid="9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fade">
                                      <p:cBhvr>
                                        <p:cTn id="17" dur="500"/>
                                        <p:tgtEl>
                                          <p:spTgt spid="92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Effect transition="in" filter="fade">
                                      <p:cBhvr>
                                        <p:cTn id="22" dur="500"/>
                                        <p:tgtEl>
                                          <p:spTgt spid="92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Effect transition="in" filter="fade">
                                      <p:cBhvr>
                                        <p:cTn id="27" dur="500"/>
                                        <p:tgtEl>
                                          <p:spTgt spid="92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19">
                                            <p:txEl>
                                              <p:pRg st="5" end="5"/>
                                            </p:txEl>
                                          </p:spTgt>
                                        </p:tgtEl>
                                        <p:attrNameLst>
                                          <p:attrName>style.visibility</p:attrName>
                                        </p:attrNameLst>
                                      </p:cBhvr>
                                      <p:to>
                                        <p:strVal val="visible"/>
                                      </p:to>
                                    </p:set>
                                    <p:animEffect transition="in" filter="fade">
                                      <p:cBhvr>
                                        <p:cTn id="32" dur="500"/>
                                        <p:tgtEl>
                                          <p:spTgt spid="92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219">
                                            <p:txEl>
                                              <p:pRg st="6" end="6"/>
                                            </p:txEl>
                                          </p:spTgt>
                                        </p:tgtEl>
                                        <p:attrNameLst>
                                          <p:attrName>style.visibility</p:attrName>
                                        </p:attrNameLst>
                                      </p:cBhvr>
                                      <p:to>
                                        <p:strVal val="visible"/>
                                      </p:to>
                                    </p:set>
                                    <p:animEffect transition="in" filter="fade">
                                      <p:cBhvr>
                                        <p:cTn id="37" dur="500"/>
                                        <p:tgtEl>
                                          <p:spTgt spid="9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69784" y="260648"/>
            <a:ext cx="8229600" cy="758348"/>
          </a:xfrm>
        </p:spPr>
        <p:txBody>
          <a:bodyPr>
            <a:noAutofit/>
          </a:bodyPr>
          <a:lstStyle/>
          <a:p>
            <a:pPr algn="ctr" eaLnBrk="1" hangingPunct="1">
              <a:defRPr/>
            </a:pPr>
            <a:r>
              <a:rPr lang="en-US" sz="4000" dirty="0" smtClean="0"/>
              <a:t>Communication Characteristics</a:t>
            </a:r>
            <a:endParaRPr lang="en-US" sz="4000" dirty="0"/>
          </a:p>
        </p:txBody>
      </p:sp>
      <p:sp>
        <p:nvSpPr>
          <p:cNvPr id="20483" name="Rectangle 3"/>
          <p:cNvSpPr>
            <a:spLocks noGrp="1" noChangeArrowheads="1"/>
          </p:cNvSpPr>
          <p:nvPr>
            <p:ph sz="quarter" idx="1"/>
          </p:nvPr>
        </p:nvSpPr>
        <p:spPr>
          <a:xfrm>
            <a:off x="301752" y="1527048"/>
            <a:ext cx="8503920" cy="4710264"/>
          </a:xfrm>
        </p:spPr>
        <p:txBody>
          <a:bodyPr>
            <a:normAutofit fontScale="92500" lnSpcReduction="10000"/>
          </a:bodyPr>
          <a:lstStyle/>
          <a:p>
            <a:pPr eaLnBrk="1" hangingPunct="1">
              <a:lnSpc>
                <a:spcPct val="110000"/>
              </a:lnSpc>
              <a:spcAft>
                <a:spcPts val="1200"/>
              </a:spcAft>
            </a:pPr>
            <a:r>
              <a:rPr lang="en-US" sz="2400" dirty="0" smtClean="0">
                <a:ea typeface="ＭＳ Ｐゴシック" pitchFamily="34" charset="-128"/>
              </a:rPr>
              <a:t>Limited or no speech and/or lack the typical communicative gestures. </a:t>
            </a:r>
          </a:p>
          <a:p>
            <a:pPr eaLnBrk="1" hangingPunct="1">
              <a:lnSpc>
                <a:spcPct val="110000"/>
              </a:lnSpc>
              <a:spcAft>
                <a:spcPts val="1200"/>
              </a:spcAft>
            </a:pPr>
            <a:r>
              <a:rPr lang="en-US" sz="2400" dirty="0" smtClean="0">
                <a:ea typeface="ＭＳ Ｐゴシック" pitchFamily="34" charset="-128"/>
              </a:rPr>
              <a:t>For those who have speech, may have unusual speech patterns and repetitive phrases, questions and topics. </a:t>
            </a:r>
          </a:p>
          <a:p>
            <a:pPr eaLnBrk="1" hangingPunct="1">
              <a:lnSpc>
                <a:spcPct val="110000"/>
              </a:lnSpc>
              <a:spcAft>
                <a:spcPts val="1200"/>
              </a:spcAft>
            </a:pPr>
            <a:r>
              <a:rPr lang="en-US" sz="2400" dirty="0" smtClean="0">
                <a:ea typeface="ＭＳ Ｐゴシック" pitchFamily="34" charset="-128"/>
              </a:rPr>
              <a:t>May revert to use of nonverbal behaviors when confused or anxious.</a:t>
            </a:r>
          </a:p>
          <a:p>
            <a:pPr>
              <a:lnSpc>
                <a:spcPct val="110000"/>
              </a:lnSpc>
              <a:spcAft>
                <a:spcPts val="1200"/>
              </a:spcAft>
            </a:pPr>
            <a:r>
              <a:rPr lang="en-US" sz="2400" dirty="0" smtClean="0">
                <a:ea typeface="ＭＳ Ｐゴシック" pitchFamily="34" charset="-128"/>
              </a:rPr>
              <a:t>May speak in complete sentences but not be able to carry on or maintain interactive conversation.</a:t>
            </a:r>
          </a:p>
          <a:p>
            <a:pPr eaLnBrk="1" hangingPunct="1">
              <a:lnSpc>
                <a:spcPct val="110000"/>
              </a:lnSpc>
              <a:spcAft>
                <a:spcPts val="1200"/>
              </a:spcAft>
            </a:pPr>
            <a:r>
              <a:rPr lang="en-US" sz="2400" dirty="0" smtClean="0">
                <a:ea typeface="ＭＳ Ｐゴシック" pitchFamily="34" charset="-128"/>
              </a:rPr>
              <a:t>May use repetitive/stereotypic sounds or repeat certain questions over and over which makes him seem non-communicative.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fade">
                                      <p:cBhvr>
                                        <p:cTn id="12" dur="5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fade">
                                      <p:cBhvr>
                                        <p:cTn id="17" dur="500"/>
                                        <p:tgtEl>
                                          <p:spTgt spid="20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fade">
                                      <p:cBhvr>
                                        <p:cTn id="22" dur="500"/>
                                        <p:tgtEl>
                                          <p:spTgt spid="20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fade">
                                      <p:cBhvr>
                                        <p:cTn id="27" dur="5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defRPr/>
            </a:pPr>
            <a:r>
              <a:rPr lang="en-US" sz="4000" dirty="0" smtClean="0"/>
              <a:t>Communication Characteristics</a:t>
            </a:r>
            <a:endParaRPr lang="en-US" sz="4000" dirty="0"/>
          </a:p>
        </p:txBody>
      </p:sp>
      <p:sp>
        <p:nvSpPr>
          <p:cNvPr id="21507" name="Rectangle 3"/>
          <p:cNvSpPr>
            <a:spLocks noGrp="1" noChangeArrowheads="1"/>
          </p:cNvSpPr>
          <p:nvPr>
            <p:ph sz="quarter" idx="1"/>
          </p:nvPr>
        </p:nvSpPr>
        <p:spPr>
          <a:xfrm>
            <a:off x="533400" y="1700808"/>
            <a:ext cx="7924800" cy="4175125"/>
          </a:xfrm>
        </p:spPr>
        <p:txBody>
          <a:bodyPr/>
          <a:lstStyle/>
          <a:p>
            <a:pPr eaLnBrk="1" hangingPunct="1">
              <a:spcAft>
                <a:spcPts val="1200"/>
              </a:spcAft>
            </a:pPr>
            <a:r>
              <a:rPr lang="en-US" sz="2400" dirty="0" smtClean="0">
                <a:ea typeface="ＭＳ Ｐゴシック" pitchFamily="34" charset="-128"/>
              </a:rPr>
              <a:t>Echolalia. </a:t>
            </a:r>
          </a:p>
          <a:p>
            <a:pPr eaLnBrk="1" hangingPunct="1">
              <a:spcAft>
                <a:spcPts val="1200"/>
              </a:spcAft>
            </a:pPr>
            <a:r>
              <a:rPr lang="en-US" sz="2400" dirty="0" smtClean="0">
                <a:ea typeface="ＭＳ Ｐゴシック" pitchFamily="34" charset="-128"/>
              </a:rPr>
              <a:t>Reverse pronouns. </a:t>
            </a:r>
          </a:p>
          <a:p>
            <a:pPr eaLnBrk="1" hangingPunct="1">
              <a:spcAft>
                <a:spcPts val="1200"/>
              </a:spcAft>
            </a:pPr>
            <a:r>
              <a:rPr lang="en-US" sz="2400" dirty="0" smtClean="0">
                <a:ea typeface="ＭＳ Ｐゴシック" pitchFamily="34" charset="-128"/>
              </a:rPr>
              <a:t>Difficulty understanding instructions or language out of context.</a:t>
            </a:r>
          </a:p>
          <a:p>
            <a:pPr eaLnBrk="1" hangingPunct="1">
              <a:spcAft>
                <a:spcPts val="1200"/>
              </a:spcAft>
            </a:pPr>
            <a:r>
              <a:rPr lang="en-US" sz="2400" dirty="0" smtClean="0">
                <a:ea typeface="ＭＳ Ｐゴシック" pitchFamily="34" charset="-128"/>
              </a:rPr>
              <a:t>Understanding and use of language may be very literal and concrete.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fad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fade">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fade">
                                      <p:cBhvr>
                                        <p:cTn id="22"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20000"/>
            <a:lumOff val="80000"/>
          </a:schemeClr>
        </a:solidFill>
        <a:effectLst/>
      </p:bgPr>
    </p:bg>
    <p:spTree>
      <p:nvGrpSpPr>
        <p:cNvPr id="1" name=""/>
        <p:cNvGrpSpPr/>
        <p:nvPr/>
      </p:nvGrpSpPr>
      <p:grpSpPr>
        <a:xfrm>
          <a:off x="0" y="0"/>
          <a:ext cx="0" cy="0"/>
          <a:chOff x="0" y="0"/>
          <a:chExt cx="0" cy="0"/>
        </a:xfrm>
      </p:grpSpPr>
      <p:pic>
        <p:nvPicPr>
          <p:cNvPr id="31746" name="Picture 4" descr="drawb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38" y="452438"/>
            <a:ext cx="7526337"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88640"/>
            <a:ext cx="8229600" cy="794352"/>
          </a:xfrm>
        </p:spPr>
        <p:txBody>
          <a:bodyPr>
            <a:noAutofit/>
          </a:bodyPr>
          <a:lstStyle/>
          <a:p>
            <a:pPr algn="ctr" eaLnBrk="1" hangingPunct="1">
              <a:defRPr/>
            </a:pPr>
            <a:r>
              <a:rPr lang="en-US" sz="4000" dirty="0"/>
              <a:t>Social Interactions</a:t>
            </a:r>
          </a:p>
        </p:txBody>
      </p:sp>
      <p:sp>
        <p:nvSpPr>
          <p:cNvPr id="30723" name="Rectangle 3"/>
          <p:cNvSpPr>
            <a:spLocks noGrp="1" noChangeArrowheads="1"/>
          </p:cNvSpPr>
          <p:nvPr>
            <p:ph sz="quarter" idx="1"/>
          </p:nvPr>
        </p:nvSpPr>
        <p:spPr/>
        <p:txBody>
          <a:bodyPr>
            <a:normAutofit/>
          </a:bodyPr>
          <a:lstStyle/>
          <a:p>
            <a:pPr eaLnBrk="1" hangingPunct="1">
              <a:spcAft>
                <a:spcPts val="1200"/>
              </a:spcAft>
            </a:pPr>
            <a:r>
              <a:rPr lang="en-US" sz="2400" dirty="0" smtClean="0">
                <a:ea typeface="ＭＳ Ｐゴシック" pitchFamily="34" charset="-128"/>
              </a:rPr>
              <a:t>Seem to lack the ability to initiate social interactions or maintain conversations or games. </a:t>
            </a:r>
          </a:p>
          <a:p>
            <a:pPr eaLnBrk="1" hangingPunct="1">
              <a:spcAft>
                <a:spcPts val="1200"/>
              </a:spcAft>
            </a:pPr>
            <a:r>
              <a:rPr lang="en-US" sz="2400" dirty="0" smtClean="0">
                <a:ea typeface="ＭＳ Ｐゴシック" pitchFamily="34" charset="-128"/>
              </a:rPr>
              <a:t>Show fear of strangers or new activities and materials by avoiding or resisting contact or by coming too close to explore by touching, smelling or staring.</a:t>
            </a:r>
          </a:p>
          <a:p>
            <a:pPr eaLnBrk="1" hangingPunct="1">
              <a:spcAft>
                <a:spcPts val="1200"/>
              </a:spcAft>
            </a:pPr>
            <a:r>
              <a:rPr lang="en-US" sz="2400" dirty="0" smtClean="0">
                <a:ea typeface="ＭＳ Ｐゴシック" pitchFamily="34" charset="-128"/>
              </a:rPr>
              <a:t>Cling to people and seek physical contact or may be unusually sensitive to touch (especially light touch).</a:t>
            </a:r>
          </a:p>
          <a:p>
            <a:pPr eaLnBrk="1" hangingPunct="1">
              <a:spcAft>
                <a:spcPts val="1200"/>
              </a:spcAft>
            </a:pPr>
            <a:r>
              <a:rPr lang="en-US" sz="2400" dirty="0" smtClean="0">
                <a:ea typeface="ＭＳ Ｐゴシック" pitchFamily="34" charset="-128"/>
              </a:rPr>
              <a:t>Poor eye contact and limited play and social interactions.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fade">
                                      <p:cBhvr>
                                        <p:cTn id="12" dur="500"/>
                                        <p:tgtEl>
                                          <p:spTgt spid="30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fade">
                                      <p:cBhvr>
                                        <p:cTn id="17" dur="500"/>
                                        <p:tgtEl>
                                          <p:spTgt spid="30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723">
                                            <p:txEl>
                                              <p:pRg st="3" end="3"/>
                                            </p:txEl>
                                          </p:spTgt>
                                        </p:tgtEl>
                                        <p:attrNameLst>
                                          <p:attrName>style.visibility</p:attrName>
                                        </p:attrNameLst>
                                      </p:cBhvr>
                                      <p:to>
                                        <p:strVal val="visible"/>
                                      </p:to>
                                    </p:set>
                                    <p:animEffect transition="in" filter="fade">
                                      <p:cBhvr>
                                        <p:cTn id="22" dur="500"/>
                                        <p:tgtEl>
                                          <p:spTgt spid="30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14736" y="224644"/>
            <a:ext cx="7924800" cy="915231"/>
          </a:xfrm>
        </p:spPr>
        <p:txBody>
          <a:bodyPr>
            <a:normAutofit/>
          </a:bodyPr>
          <a:lstStyle/>
          <a:p>
            <a:pPr algn="ctr" eaLnBrk="1" hangingPunct="1">
              <a:defRPr/>
            </a:pPr>
            <a:r>
              <a:rPr lang="en-US" sz="4000" dirty="0"/>
              <a:t>Social </a:t>
            </a:r>
            <a:r>
              <a:rPr lang="en-US" sz="4000" dirty="0" smtClean="0"/>
              <a:t>Interactions</a:t>
            </a:r>
            <a:endParaRPr lang="en-US" sz="4000" dirty="0"/>
          </a:p>
        </p:txBody>
      </p:sp>
      <p:sp>
        <p:nvSpPr>
          <p:cNvPr id="31747" name="Rectangle 3"/>
          <p:cNvSpPr>
            <a:spLocks noGrp="1" noChangeArrowheads="1"/>
          </p:cNvSpPr>
          <p:nvPr>
            <p:ph sz="quarter" idx="1"/>
          </p:nvPr>
        </p:nvSpPr>
        <p:spPr>
          <a:xfrm>
            <a:off x="514736" y="1772816"/>
            <a:ext cx="7924800" cy="4737100"/>
          </a:xfrm>
        </p:spPr>
        <p:txBody>
          <a:bodyPr/>
          <a:lstStyle/>
          <a:p>
            <a:pPr eaLnBrk="1" hangingPunct="1">
              <a:spcAft>
                <a:spcPts val="1200"/>
              </a:spcAft>
            </a:pPr>
            <a:r>
              <a:rPr lang="en-US" sz="2400" dirty="0" smtClean="0">
                <a:ea typeface="ＭＳ Ｐゴシック" pitchFamily="34" charset="-128"/>
              </a:rPr>
              <a:t>Frequently prefers to be alone.</a:t>
            </a:r>
          </a:p>
          <a:p>
            <a:pPr eaLnBrk="1" hangingPunct="1">
              <a:spcAft>
                <a:spcPts val="1200"/>
              </a:spcAft>
            </a:pPr>
            <a:r>
              <a:rPr lang="en-US" sz="2400" dirty="0" smtClean="0">
                <a:ea typeface="ＭＳ Ｐゴシック" pitchFamily="34" charset="-128"/>
              </a:rPr>
              <a:t>Display a complete lack of interest in peers.</a:t>
            </a:r>
          </a:p>
          <a:p>
            <a:pPr eaLnBrk="1" hangingPunct="1">
              <a:spcAft>
                <a:spcPts val="1200"/>
              </a:spcAft>
            </a:pPr>
            <a:r>
              <a:rPr lang="en-US" sz="2400" dirty="0" smtClean="0">
                <a:ea typeface="ＭＳ Ｐゴシック" pitchFamily="34" charset="-128"/>
              </a:rPr>
              <a:t>Difficulty understanding social cues - such as facial expressions, body language and the feelings of other people.</a:t>
            </a:r>
          </a:p>
          <a:p>
            <a:pPr eaLnBrk="1" hangingPunct="1">
              <a:spcAft>
                <a:spcPts val="1200"/>
              </a:spcAft>
            </a:pPr>
            <a:r>
              <a:rPr lang="en-US" sz="2400" dirty="0" smtClean="0">
                <a:ea typeface="ＭＳ Ｐゴシック" pitchFamily="34" charset="-128"/>
              </a:rPr>
              <a:t>Play often will not include interacting with peers and sharing toys.</a:t>
            </a:r>
          </a:p>
          <a:p>
            <a:pPr eaLnBrk="1" hangingPunct="1">
              <a:spcAft>
                <a:spcPts val="1200"/>
              </a:spcAft>
            </a:pPr>
            <a:r>
              <a:rPr lang="en-US" sz="2400" dirty="0" smtClean="0">
                <a:ea typeface="ＭＳ Ｐゴシック" pitchFamily="34" charset="-128"/>
              </a:rPr>
              <a:t>Play may be limited to functional play and lack imaginative components.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fade">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fade">
                                      <p:cBhvr>
                                        <p:cTn id="17" dur="5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fade">
                                      <p:cBhvr>
                                        <p:cTn id="22" dur="500"/>
                                        <p:tgtEl>
                                          <p:spTgt spid="31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747">
                                            <p:txEl>
                                              <p:pRg st="4" end="4"/>
                                            </p:txEl>
                                          </p:spTgt>
                                        </p:tgtEl>
                                        <p:attrNameLst>
                                          <p:attrName>style.visibility</p:attrName>
                                        </p:attrNameLst>
                                      </p:cBhvr>
                                      <p:to>
                                        <p:strVal val="visible"/>
                                      </p:to>
                                    </p:set>
                                    <p:animEffect transition="in" filter="fade">
                                      <p:cBhvr>
                                        <p:cTn id="27" dur="500"/>
                                        <p:tgtEl>
                                          <p:spTgt spid="31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algn="ctr" eaLnBrk="1" hangingPunct="1">
              <a:defRPr/>
            </a:pPr>
            <a:r>
              <a:rPr lang="en-US" sz="4000" dirty="0" smtClean="0"/>
              <a:t>Cognitive Characteristics</a:t>
            </a:r>
            <a:endParaRPr lang="en-US" sz="4000" dirty="0"/>
          </a:p>
        </p:txBody>
      </p:sp>
      <p:sp>
        <p:nvSpPr>
          <p:cNvPr id="26627" name="Rectangle 3"/>
          <p:cNvSpPr>
            <a:spLocks noGrp="1" noChangeArrowheads="1"/>
          </p:cNvSpPr>
          <p:nvPr>
            <p:ph sz="quarter" idx="1"/>
          </p:nvPr>
        </p:nvSpPr>
        <p:spPr>
          <a:xfrm>
            <a:off x="457200" y="1628800"/>
            <a:ext cx="8229600" cy="4625868"/>
          </a:xfrm>
        </p:spPr>
        <p:txBody>
          <a:bodyPr>
            <a:normAutofit fontScale="77500" lnSpcReduction="20000"/>
          </a:bodyPr>
          <a:lstStyle/>
          <a:p>
            <a:pPr eaLnBrk="1" hangingPunct="1">
              <a:lnSpc>
                <a:spcPct val="120000"/>
              </a:lnSpc>
              <a:spcAft>
                <a:spcPts val="600"/>
              </a:spcAft>
            </a:pPr>
            <a:r>
              <a:rPr lang="en-US" sz="2800" dirty="0" smtClean="0">
                <a:ea typeface="ＭＳ Ｐゴシック" pitchFamily="34" charset="-128"/>
              </a:rPr>
              <a:t>Selective attention.</a:t>
            </a:r>
          </a:p>
          <a:p>
            <a:pPr>
              <a:lnSpc>
                <a:spcPct val="120000"/>
              </a:lnSpc>
              <a:spcAft>
                <a:spcPts val="600"/>
              </a:spcAft>
            </a:pPr>
            <a:r>
              <a:rPr lang="en-US" sz="2800" dirty="0">
                <a:ea typeface="ＭＳ Ｐゴシック" pitchFamily="34" charset="-128"/>
              </a:rPr>
              <a:t>Often focus on details and are unable to see the whole.</a:t>
            </a:r>
          </a:p>
          <a:p>
            <a:pPr eaLnBrk="1" hangingPunct="1">
              <a:lnSpc>
                <a:spcPct val="120000"/>
              </a:lnSpc>
              <a:spcAft>
                <a:spcPts val="600"/>
              </a:spcAft>
            </a:pPr>
            <a:r>
              <a:rPr lang="en-US" sz="2800" dirty="0" smtClean="0">
                <a:ea typeface="ＭＳ Ｐゴシック" pitchFamily="34" charset="-128"/>
              </a:rPr>
              <a:t>Concrete processing.</a:t>
            </a:r>
          </a:p>
          <a:p>
            <a:pPr eaLnBrk="1" hangingPunct="1">
              <a:lnSpc>
                <a:spcPct val="120000"/>
              </a:lnSpc>
              <a:spcAft>
                <a:spcPts val="600"/>
              </a:spcAft>
            </a:pPr>
            <a:r>
              <a:rPr lang="en-US" sz="2800" dirty="0" smtClean="0">
                <a:ea typeface="ＭＳ Ｐゴシック" pitchFamily="34" charset="-128"/>
              </a:rPr>
              <a:t>Rote memory.</a:t>
            </a:r>
          </a:p>
          <a:p>
            <a:pPr eaLnBrk="1" hangingPunct="1">
              <a:lnSpc>
                <a:spcPct val="120000"/>
              </a:lnSpc>
              <a:spcAft>
                <a:spcPts val="600"/>
              </a:spcAft>
            </a:pPr>
            <a:r>
              <a:rPr lang="en-US" sz="2800" dirty="0" smtClean="0">
                <a:ea typeface="ＭＳ Ｐゴシック" pitchFamily="34" charset="-128"/>
              </a:rPr>
              <a:t>Difficulty generalizing.</a:t>
            </a:r>
          </a:p>
          <a:p>
            <a:pPr>
              <a:lnSpc>
                <a:spcPct val="120000"/>
              </a:lnSpc>
              <a:spcAft>
                <a:spcPts val="600"/>
              </a:spcAft>
            </a:pPr>
            <a:r>
              <a:rPr lang="en-US" sz="2800" dirty="0">
                <a:ea typeface="ＭＳ Ｐゴシック" pitchFamily="34" charset="-128"/>
              </a:rPr>
              <a:t>Have a difficult time understanding abstract concepts such as clean and dirty.</a:t>
            </a:r>
          </a:p>
          <a:p>
            <a:pPr>
              <a:lnSpc>
                <a:spcPct val="120000"/>
              </a:lnSpc>
              <a:spcAft>
                <a:spcPts val="600"/>
              </a:spcAft>
            </a:pPr>
            <a:r>
              <a:rPr lang="en-US" sz="2800" dirty="0">
                <a:ea typeface="ＭＳ Ｐゴシック" pitchFamily="34" charset="-128"/>
              </a:rPr>
              <a:t>Have trouble with beginnings and endings</a:t>
            </a:r>
            <a:r>
              <a:rPr lang="en-US" sz="2800" dirty="0" smtClean="0">
                <a:ea typeface="ＭＳ Ｐゴシック" pitchFamily="34" charset="-128"/>
              </a:rPr>
              <a:t>.</a:t>
            </a:r>
          </a:p>
          <a:p>
            <a:pPr>
              <a:lnSpc>
                <a:spcPct val="120000"/>
              </a:lnSpc>
              <a:spcAft>
                <a:spcPts val="600"/>
              </a:spcAft>
            </a:pPr>
            <a:r>
              <a:rPr lang="en-US" sz="2800" dirty="0">
                <a:ea typeface="ＭＳ Ｐゴシック" pitchFamily="34" charset="-128"/>
              </a:rPr>
              <a:t>May have a very limited number of interests and activities</a:t>
            </a:r>
            <a:r>
              <a:rPr lang="en-US" sz="2800" dirty="0" smtClean="0">
                <a:ea typeface="ＭＳ Ｐゴシック"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fade">
                                      <p:cBhvr>
                                        <p:cTn id="12" dur="5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fade">
                                      <p:cBhvr>
                                        <p:cTn id="17" dur="5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fade">
                                      <p:cBhvr>
                                        <p:cTn id="22" dur="500"/>
                                        <p:tgtEl>
                                          <p:spTgt spid="266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fade">
                                      <p:cBhvr>
                                        <p:cTn id="27" dur="500"/>
                                        <p:tgtEl>
                                          <p:spTgt spid="266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627">
                                            <p:txEl>
                                              <p:pRg st="5" end="5"/>
                                            </p:txEl>
                                          </p:spTgt>
                                        </p:tgtEl>
                                        <p:attrNameLst>
                                          <p:attrName>style.visibility</p:attrName>
                                        </p:attrNameLst>
                                      </p:cBhvr>
                                      <p:to>
                                        <p:strVal val="visible"/>
                                      </p:to>
                                    </p:set>
                                    <p:animEffect transition="in" filter="fade">
                                      <p:cBhvr>
                                        <p:cTn id="32" dur="500"/>
                                        <p:tgtEl>
                                          <p:spTgt spid="266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627">
                                            <p:txEl>
                                              <p:pRg st="6" end="6"/>
                                            </p:txEl>
                                          </p:spTgt>
                                        </p:tgtEl>
                                        <p:attrNameLst>
                                          <p:attrName>style.visibility</p:attrName>
                                        </p:attrNameLst>
                                      </p:cBhvr>
                                      <p:to>
                                        <p:strVal val="visible"/>
                                      </p:to>
                                    </p:set>
                                    <p:animEffect transition="in" filter="fade">
                                      <p:cBhvr>
                                        <p:cTn id="37" dur="500"/>
                                        <p:tgtEl>
                                          <p:spTgt spid="266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627">
                                            <p:txEl>
                                              <p:pRg st="7" end="7"/>
                                            </p:txEl>
                                          </p:spTgt>
                                        </p:tgtEl>
                                        <p:attrNameLst>
                                          <p:attrName>style.visibility</p:attrName>
                                        </p:attrNameLst>
                                      </p:cBhvr>
                                      <p:to>
                                        <p:strVal val="visible"/>
                                      </p:to>
                                    </p:set>
                                    <p:animEffect transition="in" filter="fade">
                                      <p:cBhvr>
                                        <p:cTn id="42" dur="500"/>
                                        <p:tgtEl>
                                          <p:spTgt spid="266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31540" y="188640"/>
            <a:ext cx="8323076" cy="1090613"/>
          </a:xfrm>
        </p:spPr>
        <p:txBody>
          <a:bodyPr>
            <a:noAutofit/>
          </a:bodyPr>
          <a:lstStyle/>
          <a:p>
            <a:pPr algn="ctr" eaLnBrk="1" hangingPunct="1"/>
            <a:r>
              <a:rPr lang="en-US" sz="3800" dirty="0" smtClean="0">
                <a:ea typeface="ＭＳ Ｐゴシック" pitchFamily="34" charset="-128"/>
              </a:rPr>
              <a:t>Restrictive, Repetitive, or Stereotypical Behaviors</a:t>
            </a:r>
            <a:endParaRPr lang="en-US" sz="3800" i="1" dirty="0" smtClean="0">
              <a:ea typeface="ＭＳ Ｐゴシック" pitchFamily="34" charset="-128"/>
            </a:endParaRPr>
          </a:p>
        </p:txBody>
      </p:sp>
      <p:sp>
        <p:nvSpPr>
          <p:cNvPr id="34819" name="Rectangle 3"/>
          <p:cNvSpPr>
            <a:spLocks noGrp="1" noChangeArrowheads="1"/>
          </p:cNvSpPr>
          <p:nvPr>
            <p:ph sz="quarter" idx="1"/>
          </p:nvPr>
        </p:nvSpPr>
        <p:spPr>
          <a:xfrm>
            <a:off x="533400" y="1772816"/>
            <a:ext cx="7924800" cy="4392488"/>
          </a:xfrm>
        </p:spPr>
        <p:txBody>
          <a:bodyPr>
            <a:normAutofit/>
          </a:bodyPr>
          <a:lstStyle/>
          <a:p>
            <a:pPr eaLnBrk="1" hangingPunct="1">
              <a:spcAft>
                <a:spcPts val="1200"/>
              </a:spcAft>
            </a:pPr>
            <a:r>
              <a:rPr lang="en-US" sz="2400" dirty="0" smtClean="0">
                <a:ea typeface="ＭＳ Ｐゴシック" pitchFamily="34" charset="-128"/>
              </a:rPr>
              <a:t>Play repetitively with objects or toys and may not use them for intended purposes.</a:t>
            </a:r>
          </a:p>
          <a:p>
            <a:pPr eaLnBrk="1" hangingPunct="1">
              <a:spcAft>
                <a:spcPts val="1200"/>
              </a:spcAft>
            </a:pPr>
            <a:r>
              <a:rPr lang="en-US" sz="2400" dirty="0" smtClean="0">
                <a:ea typeface="ＭＳ Ｐゴシック" pitchFamily="34" charset="-128"/>
              </a:rPr>
              <a:t>Develop a strong attraction to certain object, routines, and rituals. </a:t>
            </a:r>
          </a:p>
          <a:p>
            <a:pPr eaLnBrk="1" hangingPunct="1">
              <a:spcAft>
                <a:spcPts val="1200"/>
              </a:spcAft>
            </a:pPr>
            <a:r>
              <a:rPr lang="en-US" sz="2400" dirty="0" smtClean="0">
                <a:ea typeface="ＭＳ Ｐゴシック" pitchFamily="34" charset="-128"/>
              </a:rPr>
              <a:t>Show anxiety about certain events and schedules.</a:t>
            </a:r>
          </a:p>
          <a:p>
            <a:pPr>
              <a:spcAft>
                <a:spcPts val="1200"/>
              </a:spcAft>
            </a:pPr>
            <a:r>
              <a:rPr lang="en-US" sz="2400" dirty="0" smtClean="0">
                <a:ea typeface="ＭＳ Ｐゴシック" pitchFamily="34" charset="-128"/>
              </a:rPr>
              <a:t>Drift randomly from place to place or object to object with no apparent purpose. </a:t>
            </a:r>
          </a:p>
          <a:p>
            <a:pPr>
              <a:spcAft>
                <a:spcPts val="1200"/>
              </a:spcAft>
            </a:pPr>
            <a:r>
              <a:rPr lang="en-US" sz="2400" dirty="0" smtClean="0">
                <a:ea typeface="ＭＳ Ｐゴシック" pitchFamily="34" charset="-128"/>
              </a:rPr>
              <a:t>Difficulty </a:t>
            </a:r>
            <a:r>
              <a:rPr lang="en-US" sz="2400" dirty="0">
                <a:ea typeface="ＭＳ Ｐゴシック" pitchFamily="34" charset="-128"/>
              </a:rPr>
              <a:t>with changes in the environment, schedules and the people around them</a:t>
            </a:r>
            <a:r>
              <a:rPr lang="en-US" sz="2400" dirty="0" smtClean="0">
                <a:ea typeface="ＭＳ Ｐゴシック"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fade">
                                      <p:cBhvr>
                                        <p:cTn id="12" dur="500"/>
                                        <p:tgtEl>
                                          <p:spTgt spid="34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fade">
                                      <p:cBhvr>
                                        <p:cTn id="17" dur="500"/>
                                        <p:tgtEl>
                                          <p:spTgt spid="348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Effect transition="in" filter="fade">
                                      <p:cBhvr>
                                        <p:cTn id="22" dur="500"/>
                                        <p:tgtEl>
                                          <p:spTgt spid="348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819">
                                            <p:txEl>
                                              <p:pRg st="4" end="4"/>
                                            </p:txEl>
                                          </p:spTgt>
                                        </p:tgtEl>
                                        <p:attrNameLst>
                                          <p:attrName>style.visibility</p:attrName>
                                        </p:attrNameLst>
                                      </p:cBhvr>
                                      <p:to>
                                        <p:strVal val="visible"/>
                                      </p:to>
                                    </p:set>
                                    <p:animEffect transition="in" filter="fade">
                                      <p:cBhvr>
                                        <p:cTn id="27" dur="500"/>
                                        <p:tgtEl>
                                          <p:spTgt spid="3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pPr algn="ctr" eaLnBrk="1" hangingPunct="1">
              <a:defRPr/>
            </a:pPr>
            <a:r>
              <a:rPr lang="en-US" sz="4000" dirty="0"/>
              <a:t>Sensory Issues</a:t>
            </a:r>
          </a:p>
        </p:txBody>
      </p:sp>
      <p:sp>
        <p:nvSpPr>
          <p:cNvPr id="29699" name="Rectangle 3"/>
          <p:cNvSpPr>
            <a:spLocks noGrp="1" noChangeArrowheads="1"/>
          </p:cNvSpPr>
          <p:nvPr>
            <p:ph sz="quarter" idx="1"/>
          </p:nvPr>
        </p:nvSpPr>
        <p:spPr/>
        <p:txBody>
          <a:bodyPr/>
          <a:lstStyle/>
          <a:p>
            <a:pPr eaLnBrk="1" hangingPunct="1">
              <a:spcAft>
                <a:spcPts val="1800"/>
              </a:spcAft>
            </a:pPr>
            <a:r>
              <a:rPr lang="en-US" sz="2800" dirty="0" smtClean="0">
                <a:ea typeface="ＭＳ Ｐゴシック" pitchFamily="34" charset="-128"/>
              </a:rPr>
              <a:t>Extreme over reaction or under reaction to sensory stimulation.</a:t>
            </a:r>
          </a:p>
          <a:p>
            <a:pPr eaLnBrk="1" hangingPunct="1">
              <a:spcAft>
                <a:spcPts val="1800"/>
              </a:spcAft>
            </a:pPr>
            <a:r>
              <a:rPr lang="en-US" sz="2800" dirty="0" smtClean="0">
                <a:ea typeface="ＭＳ Ｐゴシック" pitchFamily="34" charset="-128"/>
              </a:rPr>
              <a:t>Unusually sensitive to environmental conditions and unable to screen out irrelevant stimuli. </a:t>
            </a:r>
          </a:p>
          <a:p>
            <a:pPr eaLnBrk="1" hangingPunct="1">
              <a:spcAft>
                <a:spcPts val="1800"/>
              </a:spcAft>
            </a:pPr>
            <a:r>
              <a:rPr lang="en-US" sz="2800" dirty="0" smtClean="0">
                <a:ea typeface="ＭＳ Ｐゴシック" pitchFamily="34" charset="-128"/>
              </a:rPr>
              <a:t>Ability to attend and respond may vary from day to day.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fade">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fade">
                                      <p:cBhvr>
                                        <p:cTn id="17" dur="5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pPr algn="ctr" eaLnBrk="1" hangingPunct="1">
              <a:defRPr/>
            </a:pPr>
            <a:r>
              <a:rPr lang="en-US" sz="4000" dirty="0"/>
              <a:t>Auditory Stimuli</a:t>
            </a:r>
          </a:p>
        </p:txBody>
      </p:sp>
      <p:sp>
        <p:nvSpPr>
          <p:cNvPr id="30723" name="Rectangle 3"/>
          <p:cNvSpPr>
            <a:spLocks noGrp="1" noChangeArrowheads="1"/>
          </p:cNvSpPr>
          <p:nvPr>
            <p:ph sz="quarter" idx="1"/>
          </p:nvPr>
        </p:nvSpPr>
        <p:spPr>
          <a:xfrm>
            <a:off x="326152" y="1700808"/>
            <a:ext cx="8503920" cy="4572000"/>
          </a:xfrm>
        </p:spPr>
        <p:txBody>
          <a:bodyPr/>
          <a:lstStyle/>
          <a:p>
            <a:pPr eaLnBrk="1" hangingPunct="1">
              <a:spcAft>
                <a:spcPts val="1800"/>
              </a:spcAft>
            </a:pPr>
            <a:r>
              <a:rPr lang="en-US" sz="2800" dirty="0" smtClean="0">
                <a:ea typeface="ＭＳ Ｐゴシック" pitchFamily="34" charset="-128"/>
              </a:rPr>
              <a:t>Ignore some sounds but over react or be extra sensitive to other sounds.  </a:t>
            </a:r>
          </a:p>
          <a:p>
            <a:pPr eaLnBrk="1" hangingPunct="1">
              <a:spcAft>
                <a:spcPts val="1800"/>
              </a:spcAft>
            </a:pPr>
            <a:r>
              <a:rPr lang="en-US" sz="2800" dirty="0" smtClean="0">
                <a:ea typeface="ＭＳ Ｐゴシック" pitchFamily="34" charset="-128"/>
              </a:rPr>
              <a:t>Play with, seek out, or selectively react to certain sounds.</a:t>
            </a:r>
            <a:r>
              <a:rPr lang="en-US" dirty="0" smtClean="0">
                <a:ea typeface="ＭＳ Ｐゴシック" pitchFamily="34"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fade">
                                      <p:cBhvr>
                                        <p:cTn id="12" dur="500"/>
                                        <p:tgtEl>
                                          <p:spTgt spid="307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Activity</a:t>
            </a:r>
            <a:endParaRPr lang="en-US" sz="4000" dirty="0"/>
          </a:p>
        </p:txBody>
      </p:sp>
      <p:sp>
        <p:nvSpPr>
          <p:cNvPr id="3" name="Content Placeholder 2"/>
          <p:cNvSpPr>
            <a:spLocks noGrp="1"/>
          </p:cNvSpPr>
          <p:nvPr>
            <p:ph sz="quarter" idx="1"/>
          </p:nvPr>
        </p:nvSpPr>
        <p:spPr/>
        <p:txBody>
          <a:bodyPr/>
          <a:lstStyle/>
          <a:p>
            <a:pPr>
              <a:spcAft>
                <a:spcPts val="600"/>
              </a:spcAft>
            </a:pPr>
            <a:r>
              <a:rPr lang="en-US" dirty="0" smtClean="0"/>
              <a:t>Form a line based on the number of years of experience you have in working with children with ASD.</a:t>
            </a:r>
          </a:p>
          <a:p>
            <a:pPr lvl="1">
              <a:spcAft>
                <a:spcPts val="600"/>
              </a:spcAft>
            </a:pPr>
            <a:r>
              <a:rPr lang="en-US" dirty="0" smtClean="0">
                <a:solidFill>
                  <a:schemeClr val="tx1"/>
                </a:solidFill>
              </a:rPr>
              <a:t>Fold together… Share one strategy you have used.</a:t>
            </a:r>
          </a:p>
          <a:p>
            <a:pPr>
              <a:spcAft>
                <a:spcPts val="600"/>
              </a:spcAft>
            </a:pPr>
            <a:r>
              <a:rPr lang="en-US" dirty="0" smtClean="0"/>
              <a:t>Line up again based on how comfortable you feel working with children with ASD (on a scale of 1-10).</a:t>
            </a:r>
          </a:p>
          <a:p>
            <a:pPr lvl="1">
              <a:spcAft>
                <a:spcPts val="600"/>
              </a:spcAft>
            </a:pPr>
            <a:r>
              <a:rPr lang="en-US" dirty="0" smtClean="0">
                <a:solidFill>
                  <a:schemeClr val="tx1"/>
                </a:solidFill>
              </a:rPr>
              <a:t>Fold together again… Share why you gave yourself the number.</a:t>
            </a:r>
          </a:p>
          <a:p>
            <a:endParaRPr lang="en-US" dirty="0"/>
          </a:p>
        </p:txBody>
      </p:sp>
      <p:pic>
        <p:nvPicPr>
          <p:cNvPr id="4" name="Picture 3" descr="C:\Users\glaseng\AppData\Local\Microsoft\Windows\Temporary Internet Files\Content.IE5\CWJ6P6Q8\standing-in-lin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1499" y="4905164"/>
            <a:ext cx="1905000" cy="134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56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algn="ctr" eaLnBrk="1" hangingPunct="1">
              <a:defRPr/>
            </a:pPr>
            <a:r>
              <a:rPr lang="en-US" sz="4000" dirty="0"/>
              <a:t>Visual </a:t>
            </a:r>
            <a:r>
              <a:rPr lang="en-US" sz="4000" dirty="0" smtClean="0"/>
              <a:t>Stimuli</a:t>
            </a:r>
            <a:endParaRPr lang="en-US" sz="4000" dirty="0"/>
          </a:p>
        </p:txBody>
      </p:sp>
      <p:sp>
        <p:nvSpPr>
          <p:cNvPr id="31747" name="Rectangle 3"/>
          <p:cNvSpPr>
            <a:spLocks noGrp="1" noChangeArrowheads="1"/>
          </p:cNvSpPr>
          <p:nvPr>
            <p:ph sz="quarter" idx="1"/>
          </p:nvPr>
        </p:nvSpPr>
        <p:spPr/>
        <p:txBody>
          <a:bodyPr/>
          <a:lstStyle/>
          <a:p>
            <a:pPr eaLnBrk="1" hangingPunct="1">
              <a:spcAft>
                <a:spcPts val="1800"/>
              </a:spcAft>
            </a:pPr>
            <a:r>
              <a:rPr lang="en-US" sz="2800" dirty="0" smtClean="0">
                <a:ea typeface="ＭＳ Ｐゴシック" pitchFamily="34" charset="-128"/>
              </a:rPr>
              <a:t>Eye contact may be actively avoided, fleeting or lacking in social intents, or may use peripheral vision. </a:t>
            </a:r>
            <a:r>
              <a:rPr lang="en-US" sz="1400" dirty="0" smtClean="0">
                <a:ea typeface="ＭＳ Ｐゴシック" pitchFamily="34" charset="-128"/>
              </a:rPr>
              <a:t> </a:t>
            </a:r>
          </a:p>
          <a:p>
            <a:pPr eaLnBrk="1" hangingPunct="1">
              <a:spcAft>
                <a:spcPts val="1800"/>
              </a:spcAft>
            </a:pPr>
            <a:r>
              <a:rPr lang="en-US" sz="2800" dirty="0" smtClean="0">
                <a:ea typeface="ＭＳ Ｐゴシック" pitchFamily="34" charset="-128"/>
              </a:rPr>
              <a:t>Focus intently on the small visual details of walls, furniture objects, print, pictures or body parts.  </a:t>
            </a:r>
          </a:p>
          <a:p>
            <a:pPr eaLnBrk="1" hangingPunct="1">
              <a:spcAft>
                <a:spcPts val="1800"/>
              </a:spcAft>
            </a:pPr>
            <a:r>
              <a:rPr lang="en-US" sz="2800" dirty="0" smtClean="0">
                <a:ea typeface="ＭＳ Ｐゴシック" pitchFamily="34" charset="-128"/>
              </a:rPr>
              <a:t>Show intense interest in light or shiny, reflective surfaces.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fade">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fade">
                                      <p:cBhvr>
                                        <p:cTn id="17" dur="5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algn="ctr" eaLnBrk="1" hangingPunct="1">
              <a:defRPr/>
            </a:pPr>
            <a:r>
              <a:rPr lang="en-US" sz="4000" dirty="0"/>
              <a:t>Taste and </a:t>
            </a:r>
            <a:r>
              <a:rPr lang="en-US" sz="4000" dirty="0" smtClean="0"/>
              <a:t>Smell</a:t>
            </a:r>
            <a:endParaRPr lang="en-US" sz="4000" dirty="0"/>
          </a:p>
        </p:txBody>
      </p:sp>
      <p:sp>
        <p:nvSpPr>
          <p:cNvPr id="32771" name="Rectangle 3"/>
          <p:cNvSpPr>
            <a:spLocks noGrp="1" noChangeArrowheads="1"/>
          </p:cNvSpPr>
          <p:nvPr>
            <p:ph sz="quarter" idx="1"/>
          </p:nvPr>
        </p:nvSpPr>
        <p:spPr/>
        <p:txBody>
          <a:bodyPr/>
          <a:lstStyle/>
          <a:p>
            <a:pPr eaLnBrk="1" hangingPunct="1">
              <a:spcAft>
                <a:spcPts val="1800"/>
              </a:spcAft>
            </a:pPr>
            <a:r>
              <a:rPr lang="en-US" sz="2800" dirty="0" smtClean="0">
                <a:ea typeface="ＭＳ Ｐゴシック" pitchFamily="34" charset="-128"/>
              </a:rPr>
              <a:t>Explore by smelling or mouthing objects, people, surfaces.  </a:t>
            </a:r>
          </a:p>
          <a:p>
            <a:pPr eaLnBrk="1" hangingPunct="1">
              <a:spcAft>
                <a:spcPts val="1800"/>
              </a:spcAft>
            </a:pPr>
            <a:r>
              <a:rPr lang="en-US" sz="2800" dirty="0" smtClean="0">
                <a:ea typeface="ＭＳ Ｐゴシック" pitchFamily="34" charset="-128"/>
              </a:rPr>
              <a:t>Eating problems that may be related to the odor, texture or flavor of the food.  </a:t>
            </a:r>
          </a:p>
          <a:p>
            <a:pPr eaLnBrk="1" hangingPunct="1">
              <a:spcAft>
                <a:spcPts val="1800"/>
              </a:spcAft>
            </a:pPr>
            <a:r>
              <a:rPr lang="en-US" sz="2800" dirty="0" smtClean="0">
                <a:ea typeface="ＭＳ Ｐゴシック" pitchFamily="34" charset="-128"/>
              </a:rPr>
              <a:t>Chew or eat things that are not food.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fade">
                                      <p:cBhvr>
                                        <p:cTn id="12" dur="500"/>
                                        <p:tgtEl>
                                          <p:spTgt spid="32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fade">
                                      <p:cBhvr>
                                        <p:cTn id="17"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05728"/>
            <a:ext cx="8229600" cy="996720"/>
          </a:xfrm>
        </p:spPr>
        <p:txBody>
          <a:bodyPr>
            <a:normAutofit/>
          </a:bodyPr>
          <a:lstStyle/>
          <a:p>
            <a:pPr algn="ctr" eaLnBrk="1" hangingPunct="1">
              <a:defRPr/>
            </a:pPr>
            <a:r>
              <a:rPr lang="en-US" sz="4000" dirty="0" smtClean="0"/>
              <a:t>Tactile/Kinesthetic Stimuli</a:t>
            </a:r>
            <a:endParaRPr lang="en-US" sz="4000" dirty="0"/>
          </a:p>
        </p:txBody>
      </p:sp>
      <p:sp>
        <p:nvSpPr>
          <p:cNvPr id="33795" name="Rectangle 3"/>
          <p:cNvSpPr>
            <a:spLocks noGrp="1" noChangeArrowheads="1"/>
          </p:cNvSpPr>
          <p:nvPr>
            <p:ph sz="quarter" idx="1"/>
          </p:nvPr>
        </p:nvSpPr>
        <p:spPr>
          <a:xfrm>
            <a:off x="301752" y="1700808"/>
            <a:ext cx="8503920" cy="4572000"/>
          </a:xfrm>
        </p:spPr>
        <p:txBody>
          <a:bodyPr>
            <a:normAutofit/>
          </a:bodyPr>
          <a:lstStyle/>
          <a:p>
            <a:pPr eaLnBrk="1" hangingPunct="1">
              <a:spcAft>
                <a:spcPts val="1800"/>
              </a:spcAft>
            </a:pPr>
            <a:r>
              <a:rPr lang="en-US" sz="2400" dirty="0" smtClean="0">
                <a:ea typeface="ＭＳ Ｐゴシック" pitchFamily="34" charset="-128"/>
              </a:rPr>
              <a:t>Delayed or no response to obvious painful events.  </a:t>
            </a:r>
          </a:p>
          <a:p>
            <a:pPr eaLnBrk="1" hangingPunct="1">
              <a:spcAft>
                <a:spcPts val="1800"/>
              </a:spcAft>
            </a:pPr>
            <a:r>
              <a:rPr lang="en-US" sz="2400" dirty="0" smtClean="0">
                <a:ea typeface="ＭＳ Ｐゴシック" pitchFamily="34" charset="-128"/>
              </a:rPr>
              <a:t>Seek out vibrations or engage in repetitive motions such as rocking, bouncing, flapping arms and hands, or spinning with no apparent dizziness.</a:t>
            </a:r>
          </a:p>
          <a:p>
            <a:pPr eaLnBrk="1" hangingPunct="1">
              <a:spcAft>
                <a:spcPts val="1800"/>
              </a:spcAft>
            </a:pPr>
            <a:r>
              <a:rPr lang="en-US" sz="2400" dirty="0" smtClean="0">
                <a:ea typeface="ＭＳ Ｐゴシック" pitchFamily="34" charset="-128"/>
              </a:rPr>
              <a:t>Hold or move hands or body in unusual (often rigid) postures.</a:t>
            </a:r>
          </a:p>
          <a:p>
            <a:pPr eaLnBrk="1" hangingPunct="1">
              <a:spcAft>
                <a:spcPts val="1800"/>
              </a:spcAft>
            </a:pPr>
            <a:r>
              <a:rPr lang="en-US" sz="2400" dirty="0" smtClean="0">
                <a:ea typeface="ＭＳ Ｐゴシック" pitchFamily="34" charset="-128"/>
              </a:rPr>
              <a:t>Difficulty with position of body in space and motor planning.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fade">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fade">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fade">
                                      <p:cBhvr>
                                        <p:cTn id="22" dur="500"/>
                                        <p:tgtEl>
                                          <p:spTgt spid="33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2743200"/>
            <a:ext cx="6731966" cy="1673225"/>
          </a:xfrm>
        </p:spPr>
        <p:txBody>
          <a:bodyPr>
            <a:noAutofit/>
          </a:bodyPr>
          <a:lstStyle/>
          <a:p>
            <a:r>
              <a:rPr lang="en-US" sz="3200" b="0" cap="none" dirty="0" smtClean="0">
                <a:solidFill>
                  <a:schemeClr val="tx1"/>
                </a:solidFill>
              </a:rPr>
              <a:t>Selected Strategies for Helping Children with ASD Function in Preschool and Child Care Settings</a:t>
            </a:r>
            <a:endParaRPr lang="en-US" sz="3200" b="0" cap="none" dirty="0">
              <a:solidFill>
                <a:schemeClr val="tx1"/>
              </a:solidFill>
            </a:endParaRPr>
          </a:p>
        </p:txBody>
      </p:sp>
      <p:sp>
        <p:nvSpPr>
          <p:cNvPr id="38914" name="Rectangle 7"/>
          <p:cNvSpPr>
            <a:spLocks noGrp="1" noChangeArrowheads="1"/>
          </p:cNvSpPr>
          <p:nvPr>
            <p:ph type="title"/>
          </p:nvPr>
        </p:nvSpPr>
        <p:spPr>
          <a:extLst>
            <a:ext uri="{FAA26D3D-D897-4be2-8F04-BA451C77F1D7}">
              <ma14:placeholderFlag xmlns="" xmlns:ma14="http://schemas.microsoft.com/office/mac/drawingml/2011/main" val="1"/>
            </a:ext>
          </a:extLst>
        </p:spPr>
        <p:txBody>
          <a:bodyPr/>
          <a:lstStyle/>
          <a:p>
            <a:pPr eaLnBrk="1" hangingPunct="1">
              <a:defRPr/>
            </a:pPr>
            <a:endParaRPr lang="en-US" sz="44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Early Care and Educator’s Role</a:t>
            </a:r>
            <a:endParaRPr lang="en-US" dirty="0"/>
          </a:p>
        </p:txBody>
      </p:sp>
      <p:sp>
        <p:nvSpPr>
          <p:cNvPr id="5" name="Content Placeholder 4"/>
          <p:cNvSpPr>
            <a:spLocks noGrp="1"/>
          </p:cNvSpPr>
          <p:nvPr>
            <p:ph sz="quarter" idx="1"/>
          </p:nvPr>
        </p:nvSpPr>
        <p:spPr/>
        <p:txBody>
          <a:bodyPr/>
          <a:lstStyle/>
          <a:p>
            <a:pPr>
              <a:spcAft>
                <a:spcPts val="1200"/>
              </a:spcAft>
            </a:pPr>
            <a:r>
              <a:rPr lang="en-US" dirty="0" smtClean="0"/>
              <a:t>Do not diagnose.</a:t>
            </a:r>
          </a:p>
          <a:p>
            <a:pPr>
              <a:spcAft>
                <a:spcPts val="1200"/>
              </a:spcAft>
            </a:pPr>
            <a:r>
              <a:rPr lang="en-US" dirty="0" smtClean="0"/>
              <a:t>Share concerns with parents.</a:t>
            </a:r>
          </a:p>
          <a:p>
            <a:pPr>
              <a:spcAft>
                <a:spcPts val="1200"/>
              </a:spcAft>
            </a:pPr>
            <a:r>
              <a:rPr lang="en-US" dirty="0" smtClean="0"/>
              <a:t>Refer parents to resources (ESD, School District, CCR&amp;R).</a:t>
            </a:r>
          </a:p>
          <a:p>
            <a:pPr>
              <a:spcAft>
                <a:spcPts val="1200"/>
              </a:spcAft>
            </a:pPr>
            <a:r>
              <a:rPr lang="en-US" dirty="0" smtClean="0"/>
              <a:t>Support parents.</a:t>
            </a:r>
          </a:p>
          <a:p>
            <a:pPr>
              <a:spcAft>
                <a:spcPts val="1200"/>
              </a:spcAft>
            </a:pPr>
            <a:r>
              <a:rPr lang="en-US" dirty="0" smtClean="0"/>
              <a:t>Implement strategies prescribed by specialists.</a:t>
            </a:r>
          </a:p>
          <a:p>
            <a:pPr>
              <a:spcAft>
                <a:spcPts val="1200"/>
              </a:spcAft>
            </a:pPr>
            <a:r>
              <a:rPr lang="en-US" dirty="0" smtClean="0"/>
              <a:t>Communicate with parents and specialists.</a:t>
            </a:r>
            <a:endParaRPr lang="en-US" dirty="0"/>
          </a:p>
        </p:txBody>
      </p:sp>
    </p:spTree>
    <p:extLst>
      <p:ext uri="{BB962C8B-B14F-4D97-AF65-F5344CB8AC3E}">
        <p14:creationId xmlns:p14="http://schemas.microsoft.com/office/powerpoint/2010/main" val="226087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3400" y="332656"/>
            <a:ext cx="7924800" cy="677917"/>
          </a:xfrm>
        </p:spPr>
        <p:txBody>
          <a:bodyPr>
            <a:noAutofit/>
          </a:bodyPr>
          <a:lstStyle/>
          <a:p>
            <a:pPr algn="ctr" eaLnBrk="1" hangingPunct="1">
              <a:defRPr/>
            </a:pPr>
            <a:r>
              <a:rPr lang="en-US" sz="4000" dirty="0"/>
              <a:t>Factors to </a:t>
            </a:r>
            <a:r>
              <a:rPr lang="en-US" sz="4000" dirty="0" smtClean="0"/>
              <a:t>Consider</a:t>
            </a:r>
            <a:endParaRPr lang="en-US" sz="4000" dirty="0"/>
          </a:p>
        </p:txBody>
      </p:sp>
      <p:sp>
        <p:nvSpPr>
          <p:cNvPr id="20483" name="Rectangle 3"/>
          <p:cNvSpPr>
            <a:spLocks noGrp="1" noChangeArrowheads="1"/>
          </p:cNvSpPr>
          <p:nvPr>
            <p:ph sz="quarter" idx="1"/>
          </p:nvPr>
        </p:nvSpPr>
        <p:spPr>
          <a:xfrm>
            <a:off x="533400" y="1772816"/>
            <a:ext cx="8359775" cy="4751387"/>
          </a:xfrm>
        </p:spPr>
        <p:txBody>
          <a:bodyPr>
            <a:normAutofit/>
          </a:bodyPr>
          <a:lstStyle/>
          <a:p>
            <a:pPr eaLnBrk="1" hangingPunct="1">
              <a:spcAft>
                <a:spcPts val="1200"/>
              </a:spcAft>
            </a:pPr>
            <a:r>
              <a:rPr lang="en-US" sz="2800" dirty="0" smtClean="0">
                <a:ea typeface="ＭＳ Ｐゴシック" pitchFamily="34" charset="-128"/>
              </a:rPr>
              <a:t>A diagnosis rarely results in precise prescriptions for educational practices. </a:t>
            </a:r>
          </a:p>
          <a:p>
            <a:pPr eaLnBrk="1" hangingPunct="1">
              <a:spcAft>
                <a:spcPts val="1200"/>
              </a:spcAft>
            </a:pPr>
            <a:r>
              <a:rPr lang="en-US" sz="2800" dirty="0" smtClean="0">
                <a:ea typeface="ＭＳ Ｐゴシック" pitchFamily="34" charset="-128"/>
              </a:rPr>
              <a:t>Knowing the cause rarely results in precise educational practices.  </a:t>
            </a:r>
          </a:p>
          <a:p>
            <a:pPr eaLnBrk="1" hangingPunct="1">
              <a:spcAft>
                <a:spcPts val="1200"/>
              </a:spcAft>
            </a:pPr>
            <a:r>
              <a:rPr lang="en-US" sz="2800" dirty="0" smtClean="0">
                <a:ea typeface="ＭＳ Ｐゴシック" pitchFamily="34" charset="-128"/>
              </a:rPr>
              <a:t>Children with ASD are very different from one another. </a:t>
            </a:r>
          </a:p>
          <a:p>
            <a:pPr eaLnBrk="1" hangingPunct="1">
              <a:spcAft>
                <a:spcPts val="1200"/>
              </a:spcAft>
            </a:pPr>
            <a:r>
              <a:rPr lang="en-US" sz="2800" dirty="0" smtClean="0">
                <a:ea typeface="ＭＳ Ｐゴシック" pitchFamily="34" charset="-128"/>
              </a:rPr>
              <a:t>Not all information about ASD is accurate.</a:t>
            </a:r>
          </a:p>
          <a:p>
            <a:pPr eaLnBrk="1" hangingPunct="1">
              <a:spcAft>
                <a:spcPts val="1200"/>
              </a:spcAft>
            </a:pPr>
            <a:r>
              <a:rPr lang="en-US" sz="2800" dirty="0" smtClean="0">
                <a:ea typeface="ＭＳ Ｐゴシック" pitchFamily="34" charset="-128"/>
              </a:rPr>
              <a:t>Always put the child first.</a:t>
            </a:r>
          </a:p>
        </p:txBody>
      </p:sp>
    </p:spTree>
    <p:extLst>
      <p:ext uri="{BB962C8B-B14F-4D97-AF65-F5344CB8AC3E}">
        <p14:creationId xmlns:p14="http://schemas.microsoft.com/office/powerpoint/2010/main" val="392687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fade">
                                      <p:cBhvr>
                                        <p:cTn id="12" dur="5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fade">
                                      <p:cBhvr>
                                        <p:cTn id="17" dur="500"/>
                                        <p:tgtEl>
                                          <p:spTgt spid="20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fade">
                                      <p:cBhvr>
                                        <p:cTn id="22" dur="500"/>
                                        <p:tgtEl>
                                          <p:spTgt spid="20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fade">
                                      <p:cBhvr>
                                        <p:cTn id="27" dur="5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112" y="332656"/>
            <a:ext cx="8229600" cy="735680"/>
          </a:xfrm>
        </p:spPr>
        <p:txBody>
          <a:bodyPr>
            <a:normAutofit/>
          </a:bodyPr>
          <a:lstStyle/>
          <a:p>
            <a:pPr algn="ctr"/>
            <a:r>
              <a:rPr lang="en-US" sz="4000" dirty="0" smtClean="0"/>
              <a:t>General Guidelines</a:t>
            </a:r>
            <a:endParaRPr lang="en-US" sz="4000" dirty="0"/>
          </a:p>
        </p:txBody>
      </p:sp>
      <p:sp>
        <p:nvSpPr>
          <p:cNvPr id="3" name="Content Placeholder 2"/>
          <p:cNvSpPr>
            <a:spLocks noGrp="1"/>
          </p:cNvSpPr>
          <p:nvPr>
            <p:ph sz="quarter" idx="1"/>
          </p:nvPr>
        </p:nvSpPr>
        <p:spPr/>
        <p:txBody>
          <a:bodyPr>
            <a:normAutofit fontScale="92500"/>
          </a:bodyPr>
          <a:lstStyle/>
          <a:p>
            <a:pPr>
              <a:spcAft>
                <a:spcPts val="1200"/>
              </a:spcAft>
            </a:pPr>
            <a:r>
              <a:rPr lang="en-US" sz="2800" dirty="0" smtClean="0"/>
              <a:t>Provide a developmentally appropriate program.</a:t>
            </a:r>
          </a:p>
          <a:p>
            <a:pPr lvl="1">
              <a:spcAft>
                <a:spcPts val="1200"/>
              </a:spcAft>
            </a:pPr>
            <a:r>
              <a:rPr lang="en-US" dirty="0" smtClean="0">
                <a:solidFill>
                  <a:schemeClr val="tx1"/>
                </a:solidFill>
              </a:rPr>
              <a:t>Environment</a:t>
            </a:r>
          </a:p>
          <a:p>
            <a:pPr lvl="1">
              <a:spcAft>
                <a:spcPts val="1200"/>
              </a:spcAft>
            </a:pPr>
            <a:r>
              <a:rPr lang="en-US" dirty="0" smtClean="0">
                <a:solidFill>
                  <a:schemeClr val="tx1"/>
                </a:solidFill>
              </a:rPr>
              <a:t>Activities</a:t>
            </a:r>
          </a:p>
          <a:p>
            <a:pPr lvl="1">
              <a:spcAft>
                <a:spcPts val="1200"/>
              </a:spcAft>
            </a:pPr>
            <a:r>
              <a:rPr lang="en-US" dirty="0" smtClean="0">
                <a:solidFill>
                  <a:schemeClr val="tx1"/>
                </a:solidFill>
              </a:rPr>
              <a:t>Materials</a:t>
            </a:r>
          </a:p>
          <a:p>
            <a:pPr>
              <a:spcAft>
                <a:spcPts val="1200"/>
              </a:spcAft>
            </a:pPr>
            <a:r>
              <a:rPr lang="en-US" sz="2800" dirty="0" smtClean="0"/>
              <a:t>Provide individualized/specialized instruction within context of ongoing activities, routines and transitions.</a:t>
            </a:r>
          </a:p>
          <a:p>
            <a:pPr>
              <a:spcAft>
                <a:spcPts val="1200"/>
              </a:spcAft>
            </a:pPr>
            <a:r>
              <a:rPr lang="en-US" sz="2800" dirty="0" smtClean="0"/>
              <a:t>Provide needed supports. </a:t>
            </a:r>
          </a:p>
          <a:p>
            <a:pPr>
              <a:spcAft>
                <a:spcPts val="1200"/>
              </a:spcAft>
            </a:pPr>
            <a:r>
              <a:rPr lang="en-US" sz="2800" dirty="0" smtClean="0"/>
              <a:t>Build on child strengths and interests.</a:t>
            </a:r>
          </a:p>
          <a:p>
            <a:endParaRPr lang="en-US" dirty="0"/>
          </a:p>
        </p:txBody>
      </p:sp>
    </p:spTree>
    <p:extLst>
      <p:ext uri="{BB962C8B-B14F-4D97-AF65-F5344CB8AC3E}">
        <p14:creationId xmlns:p14="http://schemas.microsoft.com/office/powerpoint/2010/main" val="363029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60464" y="194008"/>
            <a:ext cx="7924800" cy="864096"/>
          </a:xfrm>
        </p:spPr>
        <p:txBody>
          <a:bodyPr>
            <a:noAutofit/>
          </a:bodyPr>
          <a:lstStyle/>
          <a:p>
            <a:pPr algn="ctr" eaLnBrk="1" hangingPunct="1">
              <a:defRPr/>
            </a:pPr>
            <a:r>
              <a:rPr lang="en-US" sz="4000" dirty="0" smtClean="0"/>
              <a:t>Interventions Should</a:t>
            </a:r>
            <a:endParaRPr lang="en-US" sz="4000" dirty="0"/>
          </a:p>
        </p:txBody>
      </p:sp>
      <p:sp>
        <p:nvSpPr>
          <p:cNvPr id="53251" name="Rectangle 3"/>
          <p:cNvSpPr>
            <a:spLocks noGrp="1" noChangeArrowheads="1"/>
          </p:cNvSpPr>
          <p:nvPr>
            <p:ph sz="quarter" idx="1"/>
          </p:nvPr>
        </p:nvSpPr>
        <p:spPr>
          <a:xfrm>
            <a:off x="560464" y="1808820"/>
            <a:ext cx="7924800" cy="4098925"/>
          </a:xfrm>
        </p:spPr>
        <p:txBody>
          <a:bodyPr>
            <a:normAutofit lnSpcReduction="10000"/>
          </a:bodyPr>
          <a:lstStyle/>
          <a:p>
            <a:pPr marL="609600" indent="-609600" eaLnBrk="1" hangingPunct="1">
              <a:spcAft>
                <a:spcPts val="1200"/>
              </a:spcAft>
            </a:pPr>
            <a:r>
              <a:rPr lang="en-US" sz="2800" dirty="0" smtClean="0">
                <a:ea typeface="ＭＳ Ｐゴシック" pitchFamily="34" charset="-128"/>
              </a:rPr>
              <a:t>Begin as young/soon as possible.</a:t>
            </a:r>
          </a:p>
          <a:p>
            <a:pPr marL="609600" indent="-609600" eaLnBrk="1" hangingPunct="1">
              <a:spcAft>
                <a:spcPts val="1200"/>
              </a:spcAft>
            </a:pPr>
            <a:r>
              <a:rPr lang="en-US" sz="2800" dirty="0" smtClean="0">
                <a:ea typeface="ＭＳ Ｐゴシック" pitchFamily="34" charset="-128"/>
              </a:rPr>
              <a:t>Be tailored to the specific needs of the child.</a:t>
            </a:r>
          </a:p>
          <a:p>
            <a:pPr marL="609600" indent="-609600" eaLnBrk="1" hangingPunct="1">
              <a:spcAft>
                <a:spcPts val="1200"/>
              </a:spcAft>
            </a:pPr>
            <a:r>
              <a:rPr lang="en-US" sz="2800" dirty="0" smtClean="0">
                <a:ea typeface="ＭＳ Ｐゴシック" pitchFamily="34" charset="-128"/>
              </a:rPr>
              <a:t>Be implemented thoughtfully and systematically.</a:t>
            </a:r>
          </a:p>
          <a:p>
            <a:pPr marL="609600" indent="-609600" eaLnBrk="1" hangingPunct="1">
              <a:spcAft>
                <a:spcPts val="1200"/>
              </a:spcAft>
            </a:pPr>
            <a:r>
              <a:rPr lang="en-US" sz="2800" dirty="0" smtClean="0">
                <a:ea typeface="ＭＳ Ｐゴシック" pitchFamily="34" charset="-128"/>
              </a:rPr>
              <a:t>Be implemented under the guidance of a qualified consultant.</a:t>
            </a:r>
          </a:p>
          <a:p>
            <a:pPr marL="609600" indent="-609600" eaLnBrk="1" hangingPunct="1">
              <a:spcAft>
                <a:spcPts val="1200"/>
              </a:spcAft>
            </a:pPr>
            <a:r>
              <a:rPr lang="en-US" sz="2800" dirty="0" smtClean="0">
                <a:ea typeface="ＭＳ Ｐゴシック" pitchFamily="34" charset="-128"/>
              </a:rPr>
              <a:t>Be reevaluated as the child develops.</a:t>
            </a:r>
          </a:p>
          <a:p>
            <a:pPr marL="609600" indent="-609600" eaLnBrk="1" hangingPunct="1">
              <a:lnSpc>
                <a:spcPct val="80000"/>
              </a:lnSpc>
            </a:pPr>
            <a:endParaRPr lang="en-US" sz="2800" dirty="0"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500"/>
                                        <p:tgtEl>
                                          <p:spTgt spid="53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fade">
                                      <p:cBhvr>
                                        <p:cTn id="12" dur="500"/>
                                        <p:tgtEl>
                                          <p:spTgt spid="53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251">
                                            <p:txEl>
                                              <p:pRg st="2" end="2"/>
                                            </p:txEl>
                                          </p:spTgt>
                                        </p:tgtEl>
                                        <p:attrNameLst>
                                          <p:attrName>style.visibility</p:attrName>
                                        </p:attrNameLst>
                                      </p:cBhvr>
                                      <p:to>
                                        <p:strVal val="visible"/>
                                      </p:to>
                                    </p:set>
                                    <p:animEffect transition="in" filter="fade">
                                      <p:cBhvr>
                                        <p:cTn id="17" dur="500"/>
                                        <p:tgtEl>
                                          <p:spTgt spid="532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251">
                                            <p:txEl>
                                              <p:pRg st="3" end="3"/>
                                            </p:txEl>
                                          </p:spTgt>
                                        </p:tgtEl>
                                        <p:attrNameLst>
                                          <p:attrName>style.visibility</p:attrName>
                                        </p:attrNameLst>
                                      </p:cBhvr>
                                      <p:to>
                                        <p:strVal val="visible"/>
                                      </p:to>
                                    </p:set>
                                    <p:animEffect transition="in" filter="fade">
                                      <p:cBhvr>
                                        <p:cTn id="22" dur="500"/>
                                        <p:tgtEl>
                                          <p:spTgt spid="532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251">
                                            <p:txEl>
                                              <p:pRg st="4" end="4"/>
                                            </p:txEl>
                                          </p:spTgt>
                                        </p:tgtEl>
                                        <p:attrNameLst>
                                          <p:attrName>style.visibility</p:attrName>
                                        </p:attrNameLst>
                                      </p:cBhvr>
                                      <p:to>
                                        <p:strVal val="visible"/>
                                      </p:to>
                                    </p:set>
                                    <p:animEffect transition="in" filter="fade">
                                      <p:cBhvr>
                                        <p:cTn id="27" dur="500"/>
                                        <p:tgtEl>
                                          <p:spTgt spid="532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Activity</a:t>
            </a:r>
            <a:endParaRPr lang="en-US" sz="4000" dirty="0"/>
          </a:p>
        </p:txBody>
      </p:sp>
      <p:sp>
        <p:nvSpPr>
          <p:cNvPr id="3" name="Content Placeholder 2"/>
          <p:cNvSpPr>
            <a:spLocks noGrp="1"/>
          </p:cNvSpPr>
          <p:nvPr>
            <p:ph sz="quarter" idx="1"/>
          </p:nvPr>
        </p:nvSpPr>
        <p:spPr>
          <a:xfrm>
            <a:off x="509600" y="2276872"/>
            <a:ext cx="8229600" cy="4389120"/>
          </a:xfrm>
        </p:spPr>
        <p:txBody>
          <a:bodyPr/>
          <a:lstStyle/>
          <a:p>
            <a:pPr marL="0" indent="0">
              <a:spcAft>
                <a:spcPts val="1200"/>
              </a:spcAft>
              <a:buNone/>
            </a:pPr>
            <a:r>
              <a:rPr lang="en-US" dirty="0" smtClean="0"/>
              <a:t>In your small group, identify 3 strategies you can use to support a child with ASD.</a:t>
            </a:r>
          </a:p>
          <a:p>
            <a:pPr marL="0" indent="0">
              <a:spcAft>
                <a:spcPts val="1200"/>
              </a:spcAft>
              <a:buNone/>
            </a:pPr>
            <a:r>
              <a:rPr lang="en-US" dirty="0" smtClean="0"/>
              <a:t>Record your strategies on the chart paper.</a:t>
            </a:r>
            <a:endParaRPr lang="en-US" dirty="0"/>
          </a:p>
        </p:txBody>
      </p:sp>
      <p:pic>
        <p:nvPicPr>
          <p:cNvPr id="4" name="Picture 3" descr="C:\Users\glaseng\AppData\Local\Microsoft\Windows\Temporary Internet Files\Content.IE5\OWJCRRLI\grou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160" y="4209116"/>
            <a:ext cx="1700948" cy="1700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457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88640"/>
            <a:ext cx="8229600" cy="794352"/>
          </a:xfrm>
        </p:spPr>
        <p:txBody>
          <a:bodyPr>
            <a:noAutofit/>
          </a:bodyPr>
          <a:lstStyle/>
          <a:p>
            <a:pPr algn="ctr" eaLnBrk="1" hangingPunct="1">
              <a:defRPr/>
            </a:pPr>
            <a:r>
              <a:rPr lang="en-US" sz="4000" dirty="0"/>
              <a:t>Selected Educational </a:t>
            </a:r>
            <a:r>
              <a:rPr lang="en-US" sz="4000" dirty="0" smtClean="0"/>
              <a:t>Strategies </a:t>
            </a:r>
            <a:endParaRPr lang="en-US" sz="4000" dirty="0"/>
          </a:p>
        </p:txBody>
      </p:sp>
      <p:sp>
        <p:nvSpPr>
          <p:cNvPr id="41987" name="Rectangle 3"/>
          <p:cNvSpPr>
            <a:spLocks noGrp="1" noChangeArrowheads="1"/>
          </p:cNvSpPr>
          <p:nvPr>
            <p:ph sz="quarter" idx="1"/>
          </p:nvPr>
        </p:nvSpPr>
        <p:spPr>
          <a:xfrm>
            <a:off x="301752" y="1700808"/>
            <a:ext cx="8503920" cy="4572000"/>
          </a:xfrm>
        </p:spPr>
        <p:txBody>
          <a:bodyPr/>
          <a:lstStyle/>
          <a:p>
            <a:pPr eaLnBrk="1" hangingPunct="1">
              <a:spcAft>
                <a:spcPts val="1800"/>
              </a:spcAft>
            </a:pPr>
            <a:r>
              <a:rPr lang="en-US" sz="2800" dirty="0" smtClean="0">
                <a:ea typeface="ＭＳ Ｐゴシック" pitchFamily="34" charset="-128"/>
              </a:rPr>
              <a:t>Applied Behavior Analysis</a:t>
            </a:r>
          </a:p>
          <a:p>
            <a:pPr eaLnBrk="1" hangingPunct="1">
              <a:spcAft>
                <a:spcPts val="1800"/>
              </a:spcAft>
            </a:pPr>
            <a:r>
              <a:rPr lang="en-US" sz="2800" dirty="0" smtClean="0">
                <a:ea typeface="ＭＳ Ｐゴシック" pitchFamily="34" charset="-128"/>
              </a:rPr>
              <a:t>Structured Teaching</a:t>
            </a:r>
          </a:p>
          <a:p>
            <a:pPr eaLnBrk="1" hangingPunct="1">
              <a:spcAft>
                <a:spcPts val="1800"/>
              </a:spcAft>
            </a:pPr>
            <a:r>
              <a:rPr lang="en-US" sz="2800" dirty="0" smtClean="0">
                <a:ea typeface="ＭＳ Ｐゴシック" pitchFamily="34" charset="-128"/>
              </a:rPr>
              <a:t>Functional Communication Systems</a:t>
            </a:r>
          </a:p>
          <a:p>
            <a:pPr eaLnBrk="1" hangingPunct="1">
              <a:spcAft>
                <a:spcPts val="1800"/>
              </a:spcAft>
            </a:pPr>
            <a:r>
              <a:rPr lang="en-US" sz="2800" dirty="0" smtClean="0">
                <a:ea typeface="ＭＳ Ｐゴシック" pitchFamily="34" charset="-128"/>
              </a:rPr>
              <a:t>Other</a:t>
            </a:r>
            <a:endParaRPr lang="en-US" dirty="0"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500"/>
                                        <p:tgtEl>
                                          <p:spTgt spid="4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987">
                                            <p:txEl>
                                              <p:pRg st="1" end="1"/>
                                            </p:txEl>
                                          </p:spTgt>
                                        </p:tgtEl>
                                        <p:attrNameLst>
                                          <p:attrName>style.visibility</p:attrName>
                                        </p:attrNameLst>
                                      </p:cBhvr>
                                      <p:to>
                                        <p:strVal val="visible"/>
                                      </p:to>
                                    </p:set>
                                    <p:animEffect transition="in" filter="fade">
                                      <p:cBhvr>
                                        <p:cTn id="12" dur="500"/>
                                        <p:tgtEl>
                                          <p:spTgt spid="41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fade">
                                      <p:cBhvr>
                                        <p:cTn id="17" dur="500"/>
                                        <p:tgtEl>
                                          <p:spTgt spid="41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987">
                                            <p:txEl>
                                              <p:pRg st="3" end="3"/>
                                            </p:txEl>
                                          </p:spTgt>
                                        </p:tgtEl>
                                        <p:attrNameLst>
                                          <p:attrName>style.visibility</p:attrName>
                                        </p:attrNameLst>
                                      </p:cBhvr>
                                      <p:to>
                                        <p:strVal val="visible"/>
                                      </p:to>
                                    </p:set>
                                    <p:animEffect transition="in" filter="fade">
                                      <p:cBhvr>
                                        <p:cTn id="22" dur="500"/>
                                        <p:tgtEl>
                                          <p:spTgt spid="4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algn="ctr" eaLnBrk="1" hangingPunct="1">
              <a:defRPr/>
            </a:pPr>
            <a:r>
              <a:rPr lang="en-US" sz="4000" dirty="0" smtClean="0"/>
              <a:t>Session Objectives</a:t>
            </a:r>
            <a:endParaRPr lang="en-US" sz="4000" dirty="0"/>
          </a:p>
        </p:txBody>
      </p:sp>
      <p:sp>
        <p:nvSpPr>
          <p:cNvPr id="4099" name="Rectangle 3"/>
          <p:cNvSpPr>
            <a:spLocks noGrp="1" noChangeArrowheads="1"/>
          </p:cNvSpPr>
          <p:nvPr>
            <p:ph sz="quarter" idx="1"/>
          </p:nvPr>
        </p:nvSpPr>
        <p:spPr/>
        <p:txBody>
          <a:bodyPr>
            <a:normAutofit/>
          </a:bodyPr>
          <a:lstStyle/>
          <a:p>
            <a:pPr eaLnBrk="1" hangingPunct="1">
              <a:spcAft>
                <a:spcPts val="1800"/>
              </a:spcAft>
            </a:pPr>
            <a:r>
              <a:rPr lang="en-US" sz="2800" dirty="0" smtClean="0">
                <a:ea typeface="ＭＳ Ｐゴシック" pitchFamily="34" charset="-128"/>
              </a:rPr>
              <a:t>Examine characteristics of ASD and the impact on learning and development.</a:t>
            </a:r>
          </a:p>
          <a:p>
            <a:pPr eaLnBrk="1" hangingPunct="1">
              <a:spcAft>
                <a:spcPts val="1800"/>
              </a:spcAft>
            </a:pPr>
            <a:r>
              <a:rPr lang="en-US" sz="2800" dirty="0" smtClean="0">
                <a:ea typeface="ＭＳ Ｐゴシック" pitchFamily="34" charset="-128"/>
              </a:rPr>
              <a:t>Implement strategies for helping young children with ASD function in preschool and child care settings.</a:t>
            </a:r>
          </a:p>
          <a:p>
            <a:pPr eaLnBrk="1" hangingPunct="1">
              <a:spcAft>
                <a:spcPts val="1800"/>
              </a:spcAft>
            </a:pPr>
            <a:r>
              <a:rPr lang="en-US" sz="2800" dirty="0" smtClean="0">
                <a:ea typeface="ＭＳ Ｐゴシック" pitchFamily="34" charset="-128"/>
              </a:rPr>
              <a:t>Implement strategies for communicating and collaborating with parents of children with ASD.</a:t>
            </a:r>
          </a:p>
        </p:txBody>
      </p:sp>
      <p:pic>
        <p:nvPicPr>
          <p:cNvPr id="1026" name="Picture 2" descr="C:\Documents and Settings\glaseng\Local Settings\Temporary Internet Files\Content.IE5\BMKHK6IG\MC900434929[1].pn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4031940" y="5005772"/>
            <a:ext cx="1332148" cy="13321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5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fade">
                                      <p:cBhvr>
                                        <p:cTn id="17" dur="5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22320" y="440668"/>
            <a:ext cx="7924800" cy="1094693"/>
          </a:xfrm>
        </p:spPr>
        <p:txBody>
          <a:bodyPr>
            <a:noAutofit/>
          </a:bodyPr>
          <a:lstStyle/>
          <a:p>
            <a:pPr algn="ctr" eaLnBrk="1" hangingPunct="1"/>
            <a:r>
              <a:rPr lang="en-US" sz="4000" dirty="0" smtClean="0">
                <a:ea typeface="ＭＳ Ｐゴシック" pitchFamily="34" charset="-128"/>
              </a:rPr>
              <a:t>Applied Behavior Analysis</a:t>
            </a:r>
            <a:r>
              <a:rPr lang="en-US" dirty="0" smtClean="0">
                <a:ea typeface="ＭＳ Ｐゴシック" pitchFamily="34" charset="-128"/>
              </a:rPr>
              <a:t/>
            </a:r>
            <a:br>
              <a:rPr lang="en-US" dirty="0" smtClean="0">
                <a:ea typeface="ＭＳ Ｐゴシック" pitchFamily="34" charset="-128"/>
              </a:rPr>
            </a:br>
            <a:endParaRPr lang="en-US" dirty="0" smtClean="0">
              <a:ea typeface="ＭＳ Ｐゴシック" pitchFamily="34" charset="-128"/>
            </a:endParaRPr>
          </a:p>
        </p:txBody>
      </p:sp>
      <p:sp>
        <p:nvSpPr>
          <p:cNvPr id="55299" name="Rectangle 3"/>
          <p:cNvSpPr>
            <a:spLocks noGrp="1" noChangeArrowheads="1"/>
          </p:cNvSpPr>
          <p:nvPr>
            <p:ph sz="quarter" idx="1"/>
          </p:nvPr>
        </p:nvSpPr>
        <p:spPr>
          <a:xfrm>
            <a:off x="521960" y="1952836"/>
            <a:ext cx="7924800" cy="3810000"/>
          </a:xfrm>
        </p:spPr>
        <p:txBody>
          <a:bodyPr/>
          <a:lstStyle/>
          <a:p>
            <a:pPr marL="609600" indent="-609600" eaLnBrk="1" hangingPunct="1">
              <a:spcAft>
                <a:spcPts val="1800"/>
              </a:spcAft>
            </a:pPr>
            <a:r>
              <a:rPr lang="en-US" sz="2800" dirty="0" smtClean="0">
                <a:ea typeface="ＭＳ Ｐゴシック" pitchFamily="34" charset="-128"/>
              </a:rPr>
              <a:t>Antecedent, behavior, consequence learning trial.</a:t>
            </a:r>
          </a:p>
          <a:p>
            <a:pPr marL="609600" indent="-609600" eaLnBrk="1" hangingPunct="1">
              <a:spcAft>
                <a:spcPts val="1800"/>
              </a:spcAft>
            </a:pPr>
            <a:r>
              <a:rPr lang="en-US" sz="2800" dirty="0" smtClean="0">
                <a:ea typeface="ＭＳ Ｐゴシック" pitchFamily="34" charset="-128"/>
              </a:rPr>
              <a:t>Specific targeted skill or behavior.</a:t>
            </a:r>
          </a:p>
          <a:p>
            <a:pPr marL="609600" indent="-609600" eaLnBrk="1" hangingPunct="1">
              <a:spcAft>
                <a:spcPts val="1800"/>
              </a:spcAft>
            </a:pPr>
            <a:r>
              <a:rPr lang="en-US" sz="2800" dirty="0" smtClean="0">
                <a:ea typeface="ＭＳ Ｐゴシック" pitchFamily="34" charset="-128"/>
              </a:rPr>
              <a:t>Simplified instructional steps.</a:t>
            </a:r>
          </a:p>
          <a:p>
            <a:pPr marL="609600" indent="-609600" eaLnBrk="1" hangingPunct="1">
              <a:spcAft>
                <a:spcPts val="1800"/>
              </a:spcAft>
            </a:pPr>
            <a:r>
              <a:rPr lang="en-US" sz="2800" dirty="0" smtClean="0">
                <a:ea typeface="ＭＳ Ｐゴシック" pitchFamily="34" charset="-128"/>
              </a:rPr>
              <a:t>Consistent reinforcement.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500"/>
                                        <p:tgtEl>
                                          <p:spTgt spid="55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fade">
                                      <p:cBhvr>
                                        <p:cTn id="12" dur="500"/>
                                        <p:tgtEl>
                                          <p:spTgt spid="55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fade">
                                      <p:cBhvr>
                                        <p:cTn id="17" dur="500"/>
                                        <p:tgtEl>
                                          <p:spTgt spid="552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299">
                                            <p:txEl>
                                              <p:pRg st="3" end="3"/>
                                            </p:txEl>
                                          </p:spTgt>
                                        </p:tgtEl>
                                        <p:attrNameLst>
                                          <p:attrName>style.visibility</p:attrName>
                                        </p:attrNameLst>
                                      </p:cBhvr>
                                      <p:to>
                                        <p:strVal val="visible"/>
                                      </p:to>
                                    </p:set>
                                    <p:animEffect transition="in" filter="fade">
                                      <p:cBhvr>
                                        <p:cTn id="22" dur="500"/>
                                        <p:tgtEl>
                                          <p:spTgt spid="552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02" name="Picture 4" descr="Far Side - First your p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660" y="0"/>
            <a:ext cx="622869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26748" y="368660"/>
            <a:ext cx="7924800" cy="1311275"/>
          </a:xfrm>
        </p:spPr>
        <p:txBody>
          <a:bodyPr>
            <a:normAutofit/>
          </a:bodyPr>
          <a:lstStyle/>
          <a:p>
            <a:pPr algn="ctr" eaLnBrk="1" hangingPunct="1"/>
            <a:r>
              <a:rPr lang="en-US" sz="4400" dirty="0" smtClean="0">
                <a:ea typeface="ＭＳ Ｐゴシック" pitchFamily="34" charset="-128"/>
              </a:rPr>
              <a:t>Structured Teaching</a:t>
            </a:r>
            <a:r>
              <a:rPr lang="en-US" b="1" dirty="0" smtClean="0">
                <a:ea typeface="ＭＳ Ｐゴシック" pitchFamily="34" charset="-128"/>
              </a:rPr>
              <a:t/>
            </a:r>
            <a:br>
              <a:rPr lang="en-US" b="1" dirty="0" smtClean="0">
                <a:ea typeface="ＭＳ Ｐゴシック" pitchFamily="34" charset="-128"/>
              </a:rPr>
            </a:br>
            <a:endParaRPr lang="en-US" b="1" dirty="0" smtClean="0">
              <a:ea typeface="ＭＳ Ｐゴシック" pitchFamily="34" charset="-128"/>
            </a:endParaRPr>
          </a:p>
        </p:txBody>
      </p:sp>
      <p:sp>
        <p:nvSpPr>
          <p:cNvPr id="59395" name="Rectangle 3"/>
          <p:cNvSpPr>
            <a:spLocks noGrp="1" noChangeArrowheads="1"/>
          </p:cNvSpPr>
          <p:nvPr>
            <p:ph sz="quarter" idx="1"/>
          </p:nvPr>
        </p:nvSpPr>
        <p:spPr>
          <a:xfrm>
            <a:off x="532860" y="1520788"/>
            <a:ext cx="7924800" cy="4824536"/>
          </a:xfrm>
        </p:spPr>
        <p:txBody>
          <a:bodyPr>
            <a:normAutofit fontScale="92500"/>
          </a:bodyPr>
          <a:lstStyle/>
          <a:p>
            <a:pPr eaLnBrk="1" hangingPunct="1">
              <a:spcAft>
                <a:spcPts val="1800"/>
              </a:spcAft>
            </a:pPr>
            <a:r>
              <a:rPr lang="en-US" sz="2800" dirty="0" smtClean="0">
                <a:ea typeface="ＭＳ Ｐゴシック" pitchFamily="34" charset="-128"/>
                <a:sym typeface="Wingdings" pitchFamily="2" charset="2"/>
              </a:rPr>
              <a:t>Physical structure</a:t>
            </a:r>
          </a:p>
          <a:p>
            <a:pPr lvl="1">
              <a:spcAft>
                <a:spcPts val="1800"/>
              </a:spcAft>
            </a:pPr>
            <a:r>
              <a:rPr lang="en-US" sz="2300" dirty="0" smtClean="0">
                <a:solidFill>
                  <a:schemeClr val="tx1"/>
                </a:solidFill>
                <a:ea typeface="ＭＳ Ｐゴシック" pitchFamily="34" charset="-128"/>
                <a:sym typeface="Wingdings" pitchFamily="2" charset="2"/>
              </a:rPr>
              <a:t>Way child’s physical environment is set up and organized</a:t>
            </a:r>
          </a:p>
          <a:p>
            <a:pPr>
              <a:spcAft>
                <a:spcPts val="1800"/>
              </a:spcAft>
            </a:pPr>
            <a:r>
              <a:rPr lang="en-US" sz="2800" dirty="0">
                <a:ea typeface="ＭＳ Ｐゴシック" pitchFamily="34" charset="-128"/>
                <a:sym typeface="Wingdings" pitchFamily="2" charset="2"/>
              </a:rPr>
              <a:t>Visual schedules</a:t>
            </a:r>
          </a:p>
          <a:p>
            <a:pPr lvl="1">
              <a:spcAft>
                <a:spcPts val="1800"/>
              </a:spcAft>
            </a:pPr>
            <a:r>
              <a:rPr lang="en-US" sz="2300" dirty="0">
                <a:solidFill>
                  <a:schemeClr val="tx1"/>
                </a:solidFill>
                <a:ea typeface="ＭＳ Ｐゴシック" pitchFamily="34" charset="-128"/>
                <a:sym typeface="Wingdings" pitchFamily="2" charset="2"/>
              </a:rPr>
              <a:t>What activities occur and in what sequence</a:t>
            </a:r>
          </a:p>
          <a:p>
            <a:pPr eaLnBrk="1" hangingPunct="1">
              <a:spcAft>
                <a:spcPts val="1800"/>
              </a:spcAft>
            </a:pPr>
            <a:r>
              <a:rPr lang="en-US" sz="2800" dirty="0" smtClean="0">
                <a:ea typeface="ＭＳ Ｐゴシック" pitchFamily="34" charset="-128"/>
                <a:sym typeface="Wingdings" pitchFamily="2" charset="2"/>
              </a:rPr>
              <a:t>Teaching components</a:t>
            </a:r>
          </a:p>
          <a:p>
            <a:pPr lvl="1">
              <a:spcAft>
                <a:spcPts val="1800"/>
              </a:spcAft>
            </a:pPr>
            <a:r>
              <a:rPr lang="en-US" sz="2300" u="sng" dirty="0" smtClean="0">
                <a:solidFill>
                  <a:schemeClr val="tx1"/>
                </a:solidFill>
                <a:ea typeface="ＭＳ Ｐゴシック" pitchFamily="34" charset="-128"/>
                <a:sym typeface="Wingdings" pitchFamily="2" charset="2"/>
              </a:rPr>
              <a:t>Work systems </a:t>
            </a:r>
            <a:r>
              <a:rPr lang="en-US" sz="2300" dirty="0" smtClean="0">
                <a:solidFill>
                  <a:schemeClr val="tx1"/>
                </a:solidFill>
                <a:ea typeface="ＭＳ Ｐゴシック" pitchFamily="34" charset="-128"/>
                <a:sym typeface="Wingdings" pitchFamily="2" charset="2"/>
              </a:rPr>
              <a:t>(systematic and organized presentation of tasks/materials so child can work without adult directions)</a:t>
            </a:r>
          </a:p>
          <a:p>
            <a:pPr lvl="1">
              <a:spcAft>
                <a:spcPts val="1800"/>
              </a:spcAft>
            </a:pPr>
            <a:r>
              <a:rPr lang="en-US" sz="2300" u="sng" dirty="0" smtClean="0">
                <a:solidFill>
                  <a:schemeClr val="tx1"/>
                </a:solidFill>
                <a:ea typeface="ＭＳ Ｐゴシック" pitchFamily="34" charset="-128"/>
                <a:sym typeface="Wingdings" pitchFamily="2" charset="2"/>
              </a:rPr>
              <a:t>Visual structure </a:t>
            </a:r>
            <a:r>
              <a:rPr lang="en-US" sz="2300" dirty="0" smtClean="0">
                <a:solidFill>
                  <a:schemeClr val="tx1"/>
                </a:solidFill>
                <a:ea typeface="ＭＳ Ｐゴシック" pitchFamily="34" charset="-128"/>
                <a:sym typeface="Wingdings" pitchFamily="2" charset="2"/>
              </a:rPr>
              <a:t>(incorporating visual cues into task/activity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fade">
                                      <p:cBhvr>
                                        <p:cTn id="7" dur="500"/>
                                        <p:tgtEl>
                                          <p:spTgt spid="59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fade">
                                      <p:cBhvr>
                                        <p:cTn id="12" dur="500"/>
                                        <p:tgtEl>
                                          <p:spTgt spid="593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Effect transition="in" filter="fade">
                                      <p:cBhvr>
                                        <p:cTn id="17" dur="500"/>
                                        <p:tgtEl>
                                          <p:spTgt spid="593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395">
                                            <p:txEl>
                                              <p:pRg st="3" end="3"/>
                                            </p:txEl>
                                          </p:spTgt>
                                        </p:tgtEl>
                                        <p:attrNameLst>
                                          <p:attrName>style.visibility</p:attrName>
                                        </p:attrNameLst>
                                      </p:cBhvr>
                                      <p:to>
                                        <p:strVal val="visible"/>
                                      </p:to>
                                    </p:set>
                                    <p:animEffect transition="in" filter="fade">
                                      <p:cBhvr>
                                        <p:cTn id="22" dur="500"/>
                                        <p:tgtEl>
                                          <p:spTgt spid="593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Effect transition="in" filter="fade">
                                      <p:cBhvr>
                                        <p:cTn id="27" dur="500"/>
                                        <p:tgtEl>
                                          <p:spTgt spid="593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9395">
                                            <p:txEl>
                                              <p:pRg st="5" end="5"/>
                                            </p:txEl>
                                          </p:spTgt>
                                        </p:tgtEl>
                                        <p:attrNameLst>
                                          <p:attrName>style.visibility</p:attrName>
                                        </p:attrNameLst>
                                      </p:cBhvr>
                                      <p:to>
                                        <p:strVal val="visible"/>
                                      </p:to>
                                    </p:set>
                                    <p:animEffect transition="in" filter="fade">
                                      <p:cBhvr>
                                        <p:cTn id="32" dur="500"/>
                                        <p:tgtEl>
                                          <p:spTgt spid="593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395">
                                            <p:txEl>
                                              <p:pRg st="6" end="6"/>
                                            </p:txEl>
                                          </p:spTgt>
                                        </p:tgtEl>
                                        <p:attrNameLst>
                                          <p:attrName>style.visibility</p:attrName>
                                        </p:attrNameLst>
                                      </p:cBhvr>
                                      <p:to>
                                        <p:strVal val="visible"/>
                                      </p:to>
                                    </p:set>
                                    <p:animEffect transition="in" filter="fade">
                                      <p:cBhvr>
                                        <p:cTn id="37" dur="500"/>
                                        <p:tgtEl>
                                          <p:spTgt spid="593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41832" y="538304"/>
            <a:ext cx="7924800" cy="1311275"/>
          </a:xfrm>
        </p:spPr>
        <p:txBody>
          <a:bodyPr>
            <a:normAutofit fontScale="90000"/>
          </a:bodyPr>
          <a:lstStyle/>
          <a:p>
            <a:pPr algn="ctr" eaLnBrk="1" hangingPunct="1"/>
            <a:r>
              <a:rPr lang="en-US" sz="4400" dirty="0" smtClean="0">
                <a:ea typeface="ＭＳ Ｐゴシック" pitchFamily="34" charset="-128"/>
              </a:rPr>
              <a:t>Functional Communication Systems</a:t>
            </a:r>
            <a:r>
              <a:rPr lang="en-US" sz="3600" b="1" dirty="0" smtClean="0">
                <a:ea typeface="ＭＳ Ｐゴシック" pitchFamily="34" charset="-128"/>
              </a:rPr>
              <a:t/>
            </a:r>
            <a:br>
              <a:rPr lang="en-US" sz="3600" b="1" dirty="0" smtClean="0">
                <a:ea typeface="ＭＳ Ｐゴシック" pitchFamily="34" charset="-128"/>
              </a:rPr>
            </a:br>
            <a:endParaRPr lang="en-US" sz="3600" b="1" dirty="0" smtClean="0">
              <a:ea typeface="ＭＳ Ｐゴシック" pitchFamily="34" charset="-128"/>
            </a:endParaRPr>
          </a:p>
        </p:txBody>
      </p:sp>
      <p:sp>
        <p:nvSpPr>
          <p:cNvPr id="50179" name="Rectangle 3"/>
          <p:cNvSpPr>
            <a:spLocks noGrp="1" noChangeArrowheads="1"/>
          </p:cNvSpPr>
          <p:nvPr>
            <p:ph sz="quarter" idx="1"/>
          </p:nvPr>
        </p:nvSpPr>
        <p:spPr>
          <a:xfrm>
            <a:off x="533400" y="1781595"/>
            <a:ext cx="7924800" cy="4492205"/>
          </a:xfrm>
        </p:spPr>
        <p:txBody>
          <a:bodyPr/>
          <a:lstStyle/>
          <a:p>
            <a:pPr eaLnBrk="1" hangingPunct="1">
              <a:spcAft>
                <a:spcPts val="1800"/>
              </a:spcAft>
            </a:pPr>
            <a:r>
              <a:rPr lang="en-US" sz="2800" dirty="0" smtClean="0">
                <a:ea typeface="ＭＳ Ｐゴシック" pitchFamily="34" charset="-128"/>
              </a:rPr>
              <a:t>Give the child an effective and appropriate means to understand what is happening in his environment as well as a way for him to communicate.</a:t>
            </a:r>
          </a:p>
          <a:p>
            <a:pPr eaLnBrk="1" hangingPunct="1">
              <a:spcAft>
                <a:spcPts val="1800"/>
              </a:spcAft>
            </a:pPr>
            <a:r>
              <a:rPr lang="en-US" sz="2800" dirty="0" smtClean="0">
                <a:ea typeface="ＭＳ Ｐゴシック" pitchFamily="34" charset="-128"/>
              </a:rPr>
              <a:t>Use of a functional communication system often decreases challenging behaviors. </a:t>
            </a:r>
          </a:p>
          <a:p>
            <a:pPr eaLnBrk="1" hangingPunct="1">
              <a:lnSpc>
                <a:spcPct val="90000"/>
              </a:lnSpc>
            </a:pPr>
            <a:endParaRPr lang="en-US" dirty="0"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fade">
                                      <p:cBhvr>
                                        <p:cTn id="7" dur="500"/>
                                        <p:tgtEl>
                                          <p:spTgt spid="5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fade">
                                      <p:cBhvr>
                                        <p:cTn id="12" dur="500"/>
                                        <p:tgtEl>
                                          <p:spTgt spid="501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1989" y="548680"/>
            <a:ext cx="8229600" cy="2016224"/>
          </a:xfrm>
        </p:spPr>
        <p:txBody>
          <a:bodyPr>
            <a:normAutofit fontScale="90000"/>
          </a:bodyPr>
          <a:lstStyle/>
          <a:p>
            <a:pPr algn="ctr"/>
            <a:r>
              <a:rPr lang="en-US" sz="4000" dirty="0" smtClean="0">
                <a:solidFill>
                  <a:srgbClr val="C00000"/>
                </a:solidFill>
              </a:rPr>
              <a:t/>
            </a:r>
            <a:br>
              <a:rPr lang="en-US" sz="4000" dirty="0" smtClean="0">
                <a:solidFill>
                  <a:srgbClr val="C00000"/>
                </a:solidFill>
              </a:rPr>
            </a:br>
            <a:r>
              <a:rPr lang="en-US" sz="4000" dirty="0">
                <a:solidFill>
                  <a:srgbClr val="C00000"/>
                </a:solidFill>
              </a:rPr>
              <a:t/>
            </a:r>
            <a:br>
              <a:rPr lang="en-US" sz="4000" dirty="0">
                <a:solidFill>
                  <a:srgbClr val="C00000"/>
                </a:solidFill>
              </a:rPr>
            </a:br>
            <a:r>
              <a:rPr lang="en-US" sz="4000" dirty="0" smtClean="0">
                <a:solidFill>
                  <a:srgbClr val="C00000"/>
                </a:solidFill>
              </a:rPr>
              <a:t/>
            </a:r>
            <a:br>
              <a:rPr lang="en-US" sz="4000" dirty="0" smtClean="0">
                <a:solidFill>
                  <a:srgbClr val="C00000"/>
                </a:solidFill>
              </a:rPr>
            </a:br>
            <a:r>
              <a:rPr lang="en-US" sz="4000" dirty="0" smtClean="0">
                <a:solidFill>
                  <a:srgbClr val="C00000"/>
                </a:solidFill>
              </a:rPr>
              <a:t>Example</a:t>
            </a:r>
            <a:br>
              <a:rPr lang="en-US" sz="4000" dirty="0" smtClean="0">
                <a:solidFill>
                  <a:srgbClr val="C00000"/>
                </a:solidFill>
              </a:rPr>
            </a:br>
            <a:r>
              <a:rPr lang="en-US" sz="4000" dirty="0" smtClean="0">
                <a:solidFill>
                  <a:srgbClr val="C00000"/>
                </a:solidFill>
              </a:rPr>
              <a:t/>
            </a:r>
            <a:br>
              <a:rPr lang="en-US" sz="4000" dirty="0" smtClean="0">
                <a:solidFill>
                  <a:srgbClr val="C00000"/>
                </a:solidFill>
              </a:rPr>
            </a:br>
            <a:r>
              <a:rPr lang="en-US" sz="3200" dirty="0" smtClean="0">
                <a:solidFill>
                  <a:srgbClr val="0066FF"/>
                </a:solidFill>
              </a:rPr>
              <a:t>Augmentative/Alternative Communication Devices</a:t>
            </a:r>
            <a:endParaRPr lang="en-US" sz="3100" dirty="0">
              <a:solidFill>
                <a:schemeClr val="accent1"/>
              </a:solidFill>
            </a:endParaRPr>
          </a:p>
        </p:txBody>
      </p:sp>
      <p:sp>
        <p:nvSpPr>
          <p:cNvPr id="4" name="Content Placeholder 3"/>
          <p:cNvSpPr>
            <a:spLocks noGrp="1"/>
          </p:cNvSpPr>
          <p:nvPr>
            <p:ph sz="quarter" idx="1"/>
          </p:nvPr>
        </p:nvSpPr>
        <p:spPr>
          <a:xfrm>
            <a:off x="1223628" y="3356992"/>
            <a:ext cx="7463172" cy="2967608"/>
          </a:xfrm>
        </p:spPr>
        <p:txBody>
          <a:bodyPr/>
          <a:lstStyle/>
          <a:p>
            <a:pPr marL="0" indent="0">
              <a:buNone/>
            </a:pPr>
            <a:endParaRPr lang="en-US" dirty="0"/>
          </a:p>
        </p:txBody>
      </p:sp>
      <p:pic>
        <p:nvPicPr>
          <p:cNvPr id="12292" name="Picture 4" descr="http://urtalker.com/wp-content/uploads/2012/09/aac-devic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472" y="2780928"/>
            <a:ext cx="4194034" cy="324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0414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43068" y="653848"/>
            <a:ext cx="8763000" cy="710952"/>
          </a:xfrm>
        </p:spPr>
        <p:txBody>
          <a:bodyPr/>
          <a:lstStyle/>
          <a:p>
            <a:pPr algn="ctr"/>
            <a:r>
              <a:rPr lang="en-US" sz="4000" dirty="0" smtClean="0">
                <a:solidFill>
                  <a:srgbClr val="C00000"/>
                </a:solidFill>
              </a:rPr>
              <a:t>Example</a:t>
            </a:r>
            <a:endParaRPr lang="en-US" sz="4000" dirty="0">
              <a:solidFill>
                <a:srgbClr val="C00000"/>
              </a:solidFill>
            </a:endParaRPr>
          </a:p>
        </p:txBody>
      </p:sp>
      <p:sp>
        <p:nvSpPr>
          <p:cNvPr id="9219" name="Rectangle 3"/>
          <p:cNvSpPr>
            <a:spLocks noGrp="1" noChangeArrowheads="1"/>
          </p:cNvSpPr>
          <p:nvPr>
            <p:ph sz="quarter" idx="1"/>
          </p:nvPr>
        </p:nvSpPr>
        <p:spPr>
          <a:xfrm>
            <a:off x="942302" y="1520788"/>
            <a:ext cx="7010400" cy="1255713"/>
          </a:xfrm>
          <a:noFill/>
          <a:ln/>
        </p:spPr>
        <p:txBody>
          <a:bodyPr/>
          <a:lstStyle/>
          <a:p>
            <a:pPr>
              <a:lnSpc>
                <a:spcPct val="90000"/>
              </a:lnSpc>
              <a:buFont typeface="Wingdings" pitchFamily="2" charset="2"/>
              <a:buNone/>
            </a:pPr>
            <a:endParaRPr lang="en-US" dirty="0"/>
          </a:p>
          <a:p>
            <a:pPr algn="ctr">
              <a:lnSpc>
                <a:spcPct val="90000"/>
              </a:lnSpc>
              <a:buFont typeface="Wingdings" pitchFamily="2" charset="2"/>
              <a:buNone/>
            </a:pPr>
            <a:r>
              <a:rPr lang="en-US" sz="2800" dirty="0" smtClean="0">
                <a:solidFill>
                  <a:srgbClr val="0066FF"/>
                </a:solidFill>
              </a:rPr>
              <a:t>Using </a:t>
            </a:r>
            <a:r>
              <a:rPr lang="en-US" sz="2800" dirty="0">
                <a:solidFill>
                  <a:srgbClr val="0066FF"/>
                </a:solidFill>
              </a:rPr>
              <a:t>visuals to help clarify choices</a:t>
            </a:r>
          </a:p>
          <a:p>
            <a:pPr>
              <a:lnSpc>
                <a:spcPct val="90000"/>
              </a:lnSpc>
              <a:buFont typeface="Wingdings" pitchFamily="2" charset="2"/>
              <a:buNone/>
            </a:pPr>
            <a:endParaRPr lang="en-US" dirty="0">
              <a:latin typeface="Comic Sans MS" pitchFamily="66" charset="0"/>
            </a:endParaRPr>
          </a:p>
        </p:txBody>
      </p:sp>
      <p:grpSp>
        <p:nvGrpSpPr>
          <p:cNvPr id="2" name="Group 4"/>
          <p:cNvGrpSpPr>
            <a:grpSpLocks/>
          </p:cNvGrpSpPr>
          <p:nvPr/>
        </p:nvGrpSpPr>
        <p:grpSpPr bwMode="auto">
          <a:xfrm>
            <a:off x="719572" y="3008314"/>
            <a:ext cx="7596844" cy="2904962"/>
            <a:chOff x="1296" y="2784"/>
            <a:chExt cx="3936" cy="1200"/>
          </a:xfrm>
        </p:grpSpPr>
        <p:grpSp>
          <p:nvGrpSpPr>
            <p:cNvPr id="3" name="Group 5"/>
            <p:cNvGrpSpPr>
              <a:grpSpLocks/>
            </p:cNvGrpSpPr>
            <p:nvPr/>
          </p:nvGrpSpPr>
          <p:grpSpPr bwMode="auto">
            <a:xfrm>
              <a:off x="1296" y="2784"/>
              <a:ext cx="3840" cy="1200"/>
              <a:chOff x="1296" y="2640"/>
              <a:chExt cx="3840" cy="1344"/>
            </a:xfrm>
          </p:grpSpPr>
          <p:sp>
            <p:nvSpPr>
              <p:cNvPr id="9222" name="Rectangle 6"/>
              <p:cNvSpPr>
                <a:spLocks noChangeArrowheads="1"/>
              </p:cNvSpPr>
              <p:nvPr/>
            </p:nvSpPr>
            <p:spPr bwMode="auto">
              <a:xfrm>
                <a:off x="1296" y="2640"/>
                <a:ext cx="3792" cy="1296"/>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9223" name="Rectangle 7"/>
              <p:cNvSpPr>
                <a:spLocks noChangeArrowheads="1"/>
              </p:cNvSpPr>
              <p:nvPr/>
            </p:nvSpPr>
            <p:spPr bwMode="auto">
              <a:xfrm>
                <a:off x="1344" y="2688"/>
                <a:ext cx="3792" cy="1296"/>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9224" name="Rectangle 8"/>
              <p:cNvSpPr>
                <a:spLocks noChangeArrowheads="1"/>
              </p:cNvSpPr>
              <p:nvPr/>
            </p:nvSpPr>
            <p:spPr bwMode="auto">
              <a:xfrm>
                <a:off x="1440" y="2784"/>
                <a:ext cx="1104" cy="1104"/>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9225" name="Rectangle 9"/>
              <p:cNvSpPr>
                <a:spLocks noChangeArrowheads="1"/>
              </p:cNvSpPr>
              <p:nvPr/>
            </p:nvSpPr>
            <p:spPr bwMode="auto">
              <a:xfrm>
                <a:off x="2688" y="2784"/>
                <a:ext cx="1104" cy="1104"/>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9226" name="Rectangle 10"/>
              <p:cNvSpPr>
                <a:spLocks noChangeArrowheads="1"/>
              </p:cNvSpPr>
              <p:nvPr/>
            </p:nvSpPr>
            <p:spPr bwMode="auto">
              <a:xfrm>
                <a:off x="3936" y="2784"/>
                <a:ext cx="1104" cy="1104"/>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pic>
          <p:nvPicPr>
            <p:cNvPr id="9227" name="Picture 11" descr="library"/>
            <p:cNvPicPr>
              <a:picLocks noChangeAspect="1" noChangeArrowheads="1"/>
            </p:cNvPicPr>
            <p:nvPr/>
          </p:nvPicPr>
          <p:blipFill>
            <a:blip r:embed="rId3" cstate="print"/>
            <a:srcRect/>
            <a:stretch>
              <a:fillRect/>
            </a:stretch>
          </p:blipFill>
          <p:spPr bwMode="auto">
            <a:xfrm>
              <a:off x="1440" y="2880"/>
              <a:ext cx="1104" cy="828"/>
            </a:xfrm>
            <a:prstGeom prst="rect">
              <a:avLst/>
            </a:prstGeom>
            <a:noFill/>
          </p:spPr>
        </p:pic>
        <p:pic>
          <p:nvPicPr>
            <p:cNvPr id="9228" name="Picture 12" descr="room1"/>
            <p:cNvPicPr>
              <a:picLocks noChangeAspect="1" noChangeArrowheads="1"/>
            </p:cNvPicPr>
            <p:nvPr/>
          </p:nvPicPr>
          <p:blipFill>
            <a:blip r:embed="rId4" cstate="print"/>
            <a:srcRect/>
            <a:stretch>
              <a:fillRect/>
            </a:stretch>
          </p:blipFill>
          <p:spPr bwMode="auto">
            <a:xfrm>
              <a:off x="2688" y="2880"/>
              <a:ext cx="1104" cy="828"/>
            </a:xfrm>
            <a:prstGeom prst="rect">
              <a:avLst/>
            </a:prstGeom>
            <a:noFill/>
          </p:spPr>
        </p:pic>
        <p:pic>
          <p:nvPicPr>
            <p:cNvPr id="9229" name="Picture 13" descr="tabletoy"/>
            <p:cNvPicPr>
              <a:picLocks noChangeAspect="1" noChangeArrowheads="1"/>
            </p:cNvPicPr>
            <p:nvPr/>
          </p:nvPicPr>
          <p:blipFill>
            <a:blip r:embed="rId5" cstate="print"/>
            <a:srcRect/>
            <a:stretch>
              <a:fillRect/>
            </a:stretch>
          </p:blipFill>
          <p:spPr bwMode="auto">
            <a:xfrm>
              <a:off x="3936" y="2880"/>
              <a:ext cx="1104" cy="828"/>
            </a:xfrm>
            <a:prstGeom prst="rect">
              <a:avLst/>
            </a:prstGeom>
            <a:noFill/>
          </p:spPr>
        </p:pic>
        <p:sp>
          <p:nvSpPr>
            <p:cNvPr id="9230" name="Text Box 14"/>
            <p:cNvSpPr txBox="1">
              <a:spLocks noChangeArrowheads="1"/>
            </p:cNvSpPr>
            <p:nvPr/>
          </p:nvSpPr>
          <p:spPr bwMode="auto">
            <a:xfrm>
              <a:off x="1536" y="3696"/>
              <a:ext cx="912" cy="250"/>
            </a:xfrm>
            <a:prstGeom prst="rect">
              <a:avLst/>
            </a:prstGeom>
            <a:noFill/>
            <a:ln w="9525">
              <a:noFill/>
              <a:miter lim="800000"/>
              <a:headEnd/>
              <a:tailEnd/>
            </a:ln>
            <a:effectLst/>
          </p:spPr>
          <p:txBody>
            <a:bodyPr>
              <a:spAutoFit/>
            </a:bodyPr>
            <a:lstStyle/>
            <a:p>
              <a:pPr eaLnBrk="0" hangingPunct="0"/>
              <a:r>
                <a:rPr lang="en-US" sz="2000">
                  <a:latin typeface="Comic Sans MS" pitchFamily="66" charset="0"/>
                </a:rPr>
                <a:t>Library</a:t>
              </a:r>
            </a:p>
          </p:txBody>
        </p:sp>
        <p:sp>
          <p:nvSpPr>
            <p:cNvPr id="9231" name="Text Box 15"/>
            <p:cNvSpPr txBox="1">
              <a:spLocks noChangeArrowheads="1"/>
            </p:cNvSpPr>
            <p:nvPr/>
          </p:nvSpPr>
          <p:spPr bwMode="auto">
            <a:xfrm>
              <a:off x="2784" y="3696"/>
              <a:ext cx="912" cy="250"/>
            </a:xfrm>
            <a:prstGeom prst="rect">
              <a:avLst/>
            </a:prstGeom>
            <a:noFill/>
            <a:ln w="9525">
              <a:noFill/>
              <a:miter lim="800000"/>
              <a:headEnd/>
              <a:tailEnd/>
            </a:ln>
            <a:effectLst/>
          </p:spPr>
          <p:txBody>
            <a:bodyPr>
              <a:spAutoFit/>
            </a:bodyPr>
            <a:lstStyle/>
            <a:p>
              <a:pPr eaLnBrk="0" hangingPunct="0"/>
              <a:r>
                <a:rPr lang="en-US" sz="2000">
                  <a:latin typeface="Comic Sans MS" pitchFamily="66" charset="0"/>
                </a:rPr>
                <a:t>Writing</a:t>
              </a:r>
            </a:p>
          </p:txBody>
        </p:sp>
        <p:sp>
          <p:nvSpPr>
            <p:cNvPr id="9232" name="Text Box 16"/>
            <p:cNvSpPr txBox="1">
              <a:spLocks noChangeArrowheads="1"/>
            </p:cNvSpPr>
            <p:nvPr/>
          </p:nvSpPr>
          <p:spPr bwMode="auto">
            <a:xfrm>
              <a:off x="3984" y="3696"/>
              <a:ext cx="1248" cy="250"/>
            </a:xfrm>
            <a:prstGeom prst="rect">
              <a:avLst/>
            </a:prstGeom>
            <a:noFill/>
            <a:ln w="9525">
              <a:noFill/>
              <a:miter lim="800000"/>
              <a:headEnd/>
              <a:tailEnd/>
            </a:ln>
            <a:effectLst/>
          </p:spPr>
          <p:txBody>
            <a:bodyPr>
              <a:spAutoFit/>
            </a:bodyPr>
            <a:lstStyle/>
            <a:p>
              <a:pPr eaLnBrk="0" hangingPunct="0"/>
              <a:r>
                <a:rPr lang="en-US" sz="2000">
                  <a:latin typeface="Comic Sans MS" pitchFamily="66" charset="0"/>
                </a:rPr>
                <a:t>Table Toys</a:t>
              </a:r>
            </a:p>
          </p:txBody>
        </p:sp>
      </p:grpSp>
    </p:spTree>
    <p:extLst>
      <p:ext uri="{BB962C8B-B14F-4D97-AF65-F5344CB8AC3E}">
        <p14:creationId xmlns:p14="http://schemas.microsoft.com/office/powerpoint/2010/main" val="9906210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692696"/>
            <a:ext cx="8229600" cy="686340"/>
          </a:xfrm>
        </p:spPr>
        <p:txBody>
          <a:bodyPr>
            <a:noAutofit/>
          </a:bodyPr>
          <a:lstStyle/>
          <a:p>
            <a:pPr algn="ctr"/>
            <a:r>
              <a:rPr lang="en-US" sz="4000" dirty="0" smtClean="0">
                <a:solidFill>
                  <a:srgbClr val="C00000"/>
                </a:solidFill>
              </a:rPr>
              <a:t>Example</a:t>
            </a:r>
            <a:endParaRPr lang="en-US" sz="4000" dirty="0">
              <a:solidFill>
                <a:srgbClr val="C00000"/>
              </a:solidFill>
            </a:endParaRPr>
          </a:p>
        </p:txBody>
      </p:sp>
      <p:sp>
        <p:nvSpPr>
          <p:cNvPr id="102403" name="Rectangle 3"/>
          <p:cNvSpPr>
            <a:spLocks noGrp="1" noChangeArrowheads="1"/>
          </p:cNvSpPr>
          <p:nvPr>
            <p:ph sz="quarter" idx="1"/>
          </p:nvPr>
        </p:nvSpPr>
        <p:spPr/>
        <p:txBody>
          <a:bodyPr/>
          <a:lstStyle/>
          <a:p>
            <a:pPr algn="ctr">
              <a:buFont typeface="Wingdings" pitchFamily="2" charset="2"/>
              <a:buNone/>
            </a:pPr>
            <a:endParaRPr lang="en-US" sz="1600" dirty="0" smtClean="0">
              <a:solidFill>
                <a:srgbClr val="0066FF"/>
              </a:solidFill>
            </a:endParaRPr>
          </a:p>
          <a:p>
            <a:pPr algn="ctr">
              <a:buFont typeface="Wingdings" pitchFamily="2" charset="2"/>
              <a:buNone/>
            </a:pPr>
            <a:r>
              <a:rPr lang="en-US" sz="2800" dirty="0" smtClean="0">
                <a:solidFill>
                  <a:srgbClr val="0066FF"/>
                </a:solidFill>
              </a:rPr>
              <a:t>Providing </a:t>
            </a:r>
            <a:r>
              <a:rPr lang="en-US" sz="2800" dirty="0">
                <a:solidFill>
                  <a:srgbClr val="0066FF"/>
                </a:solidFill>
              </a:rPr>
              <a:t>visual prompts</a:t>
            </a:r>
          </a:p>
          <a:p>
            <a:pPr algn="ctr">
              <a:buFont typeface="Wingdings" pitchFamily="2" charset="2"/>
              <a:buNone/>
            </a:pPr>
            <a:endParaRPr lang="en-US" dirty="0"/>
          </a:p>
          <a:p>
            <a:pPr algn="ctr">
              <a:buFont typeface="Wingdings" pitchFamily="2" charset="2"/>
              <a:buNone/>
            </a:pPr>
            <a:endParaRPr lang="en-US" dirty="0"/>
          </a:p>
        </p:txBody>
      </p:sp>
      <p:pic>
        <p:nvPicPr>
          <p:cNvPr id="102404" name="Picture 4" descr="j0175492"/>
          <p:cNvPicPr>
            <a:picLocks noChangeAspect="1" noChangeArrowheads="1"/>
          </p:cNvPicPr>
          <p:nvPr/>
        </p:nvPicPr>
        <p:blipFill>
          <a:blip r:embed="rId3" cstate="print"/>
          <a:srcRect/>
          <a:stretch>
            <a:fillRect/>
          </a:stretch>
        </p:blipFill>
        <p:spPr bwMode="auto">
          <a:xfrm>
            <a:off x="2123728" y="2996952"/>
            <a:ext cx="2016472" cy="3024708"/>
          </a:xfrm>
          <a:prstGeom prst="rect">
            <a:avLst/>
          </a:prstGeom>
          <a:noFill/>
          <a:ln w="9525">
            <a:noFill/>
            <a:miter lim="800000"/>
            <a:headEnd/>
            <a:tailEnd/>
          </a:ln>
        </p:spPr>
      </p:pic>
      <p:pic>
        <p:nvPicPr>
          <p:cNvPr id="102405" name="Picture 5" descr="j0175596"/>
          <p:cNvPicPr>
            <a:picLocks noChangeAspect="1" noChangeArrowheads="1"/>
          </p:cNvPicPr>
          <p:nvPr/>
        </p:nvPicPr>
        <p:blipFill>
          <a:blip r:embed="rId4" cstate="print"/>
          <a:srcRect/>
          <a:stretch>
            <a:fillRect/>
          </a:stretch>
        </p:blipFill>
        <p:spPr bwMode="auto">
          <a:xfrm>
            <a:off x="5834347" y="2996952"/>
            <a:ext cx="2034118" cy="3024708"/>
          </a:xfrm>
          <a:prstGeom prst="rect">
            <a:avLst/>
          </a:prstGeom>
          <a:noFill/>
          <a:ln w="9525">
            <a:noFill/>
            <a:miter lim="800000"/>
            <a:headEnd/>
            <a:tailEnd/>
          </a:ln>
        </p:spPr>
      </p:pic>
    </p:spTree>
    <p:extLst>
      <p:ext uri="{BB962C8B-B14F-4D97-AF65-F5344CB8AC3E}">
        <p14:creationId xmlns:p14="http://schemas.microsoft.com/office/powerpoint/2010/main" val="38312639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7472" y="872716"/>
            <a:ext cx="8534400" cy="758952"/>
          </a:xfrm>
        </p:spPr>
        <p:txBody>
          <a:bodyPr/>
          <a:lstStyle/>
          <a:p>
            <a:pPr algn="ctr"/>
            <a:r>
              <a:rPr lang="en-US" sz="4000" dirty="0" smtClean="0">
                <a:solidFill>
                  <a:srgbClr val="C00000"/>
                </a:solidFill>
              </a:rPr>
              <a:t>Example</a:t>
            </a:r>
            <a:endParaRPr lang="en-US" sz="4000" dirty="0">
              <a:solidFill>
                <a:srgbClr val="C00000"/>
              </a:solidFill>
            </a:endParaRPr>
          </a:p>
        </p:txBody>
      </p:sp>
      <p:graphicFrame>
        <p:nvGraphicFramePr>
          <p:cNvPr id="10243" name="Object 3"/>
          <p:cNvGraphicFramePr>
            <a:graphicFrameLocks noGrp="1" noChangeAspect="1"/>
          </p:cNvGraphicFramePr>
          <p:nvPr>
            <p:ph sz="quarter" idx="1"/>
          </p:nvPr>
        </p:nvGraphicFramePr>
        <p:xfrm>
          <a:off x="3182938" y="2898775"/>
          <a:ext cx="2743200" cy="1828800"/>
        </p:xfrm>
        <a:graphic>
          <a:graphicData uri="http://schemas.openxmlformats.org/presentationml/2006/ole">
            <mc:AlternateContent xmlns:mc="http://schemas.openxmlformats.org/markup-compatibility/2006">
              <mc:Choice xmlns:v="urn:schemas-microsoft-com:vml" Requires="v">
                <p:oleObj spid="_x0000_s1225" name="Picture" r:id="rId4" imgW="2743200" imgH="1828800" progId="Word.Picture.8">
                  <p:embed/>
                </p:oleObj>
              </mc:Choice>
              <mc:Fallback>
                <p:oleObj name="Picture" r:id="rId4" imgW="2743200" imgH="1828800"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938" y="2898775"/>
                        <a:ext cx="2743200" cy="18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5" name="Object 5"/>
          <p:cNvGraphicFramePr>
            <a:graphicFrameLocks noGrp="1" noChangeAspect="1"/>
          </p:cNvGraphicFramePr>
          <p:nvPr>
            <p:ph sz="half" idx="4294967295"/>
            <p:extLst>
              <p:ext uri="{D42A27DB-BD31-4B8C-83A1-F6EECF244321}">
                <p14:modId xmlns:p14="http://schemas.microsoft.com/office/powerpoint/2010/main" val="1985187953"/>
              </p:ext>
            </p:extLst>
          </p:nvPr>
        </p:nvGraphicFramePr>
        <p:xfrm>
          <a:off x="1691680" y="1484632"/>
          <a:ext cx="6632575" cy="3844925"/>
        </p:xfrm>
        <a:graphic>
          <a:graphicData uri="http://schemas.openxmlformats.org/presentationml/2006/ole">
            <mc:AlternateContent xmlns:mc="http://schemas.openxmlformats.org/markup-compatibility/2006">
              <mc:Choice xmlns:v="urn:schemas-microsoft-com:vml" Requires="v">
                <p:oleObj spid="_x0000_s1226" name="Document" r:id="rId6" imgW="12948720" imgH="7507033" progId="Word.Document.8">
                  <p:embed/>
                </p:oleObj>
              </mc:Choice>
              <mc:Fallback>
                <p:oleObj name="Document" r:id="rId6" imgW="12948720" imgH="7507033" progId="Word.Document.8">
                  <p:embed/>
                  <p:pic>
                    <p:nvPicPr>
                      <p:cNvPr id="0" name=""/>
                      <p:cNvPicPr>
                        <a:picLocks noChangeAspect="1" noChangeArrowheads="1"/>
                      </p:cNvPicPr>
                      <p:nvPr/>
                    </p:nvPicPr>
                    <p:blipFill>
                      <a:blip r:embed="rId7"/>
                      <a:srcRect/>
                      <a:stretch>
                        <a:fillRect/>
                      </a:stretch>
                    </p:blipFill>
                    <p:spPr bwMode="auto">
                      <a:xfrm>
                        <a:off x="1691680" y="1484632"/>
                        <a:ext cx="6632575" cy="3844925"/>
                      </a:xfrm>
                      <a:prstGeom prst="rect">
                        <a:avLst/>
                      </a:prstGeom>
                      <a:noFill/>
                      <a:extLst/>
                    </p:spPr>
                  </p:pic>
                </p:oleObj>
              </mc:Fallback>
            </mc:AlternateContent>
          </a:graphicData>
        </a:graphic>
      </p:graphicFrame>
      <p:sp>
        <p:nvSpPr>
          <p:cNvPr id="10244" name="Rectangle 4"/>
          <p:cNvSpPr>
            <a:spLocks noChangeArrowheads="1"/>
          </p:cNvSpPr>
          <p:nvPr/>
        </p:nvSpPr>
        <p:spPr bwMode="auto">
          <a:xfrm>
            <a:off x="457200" y="2362200"/>
            <a:ext cx="8229600" cy="3200400"/>
          </a:xfrm>
          <a:prstGeom prst="rect">
            <a:avLst/>
          </a:prstGeom>
          <a:noFill/>
          <a:ln w="9525">
            <a:noFill/>
            <a:miter lim="800000"/>
            <a:headEnd/>
            <a:tailEnd/>
          </a:ln>
          <a:effectLst/>
        </p:spPr>
        <p:txBody>
          <a:bodyPr/>
          <a:lstStyle/>
          <a:p>
            <a:pPr marL="342900" indent="-342900" algn="ctr">
              <a:spcBef>
                <a:spcPct val="20000"/>
              </a:spcBef>
              <a:buClr>
                <a:srgbClr val="FF9933"/>
              </a:buClr>
              <a:buSzPct val="75000"/>
              <a:buFont typeface="Wingdings" pitchFamily="2" charset="2"/>
              <a:buNone/>
            </a:pPr>
            <a:r>
              <a:rPr lang="en-US" sz="2800" dirty="0" smtClean="0">
                <a:solidFill>
                  <a:srgbClr val="0066FF"/>
                </a:solidFill>
              </a:rPr>
              <a:t>Using </a:t>
            </a:r>
            <a:r>
              <a:rPr lang="en-US" sz="2800" dirty="0">
                <a:solidFill>
                  <a:srgbClr val="0066FF"/>
                </a:solidFill>
              </a:rPr>
              <a:t>visuals for the child to communicate</a:t>
            </a:r>
          </a:p>
        </p:txBody>
      </p:sp>
    </p:spTree>
    <p:extLst>
      <p:ext uri="{BB962C8B-B14F-4D97-AF65-F5344CB8AC3E}">
        <p14:creationId xmlns:p14="http://schemas.microsoft.com/office/powerpoint/2010/main" val="19732079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40804" y="608076"/>
            <a:ext cx="8534400" cy="758952"/>
          </a:xfrm>
        </p:spPr>
        <p:txBody>
          <a:bodyPr/>
          <a:lstStyle/>
          <a:p>
            <a:pPr algn="ctr"/>
            <a:r>
              <a:rPr lang="en-US" sz="4000" dirty="0" smtClean="0">
                <a:solidFill>
                  <a:srgbClr val="C00000"/>
                </a:solidFill>
              </a:rPr>
              <a:t>Example</a:t>
            </a:r>
            <a:endParaRPr lang="en-US" sz="4000" dirty="0">
              <a:solidFill>
                <a:srgbClr val="C00000"/>
              </a:solidFill>
            </a:endParaRPr>
          </a:p>
        </p:txBody>
      </p:sp>
      <p:sp>
        <p:nvSpPr>
          <p:cNvPr id="4" name="Content Placeholder 3"/>
          <p:cNvSpPr>
            <a:spLocks noGrp="1"/>
          </p:cNvSpPr>
          <p:nvPr>
            <p:ph sz="quarter" idx="1"/>
          </p:nvPr>
        </p:nvSpPr>
        <p:spPr/>
        <p:txBody>
          <a:bodyPr/>
          <a:lstStyle/>
          <a:p>
            <a:pPr marL="0" indent="0">
              <a:buNone/>
            </a:pPr>
            <a:endParaRPr lang="en-US" dirty="0"/>
          </a:p>
        </p:txBody>
      </p:sp>
      <p:sp>
        <p:nvSpPr>
          <p:cNvPr id="12291" name="Rectangle 3"/>
          <p:cNvSpPr>
            <a:spLocks noChangeArrowheads="1"/>
          </p:cNvSpPr>
          <p:nvPr/>
        </p:nvSpPr>
        <p:spPr bwMode="auto">
          <a:xfrm>
            <a:off x="287524" y="1917505"/>
            <a:ext cx="8640960" cy="3733800"/>
          </a:xfrm>
          <a:prstGeom prst="rect">
            <a:avLst/>
          </a:prstGeom>
          <a:noFill/>
          <a:ln w="9525">
            <a:noFill/>
            <a:miter lim="800000"/>
            <a:headEnd/>
            <a:tailEnd/>
          </a:ln>
          <a:effectLst/>
        </p:spPr>
        <p:txBody>
          <a:bodyPr/>
          <a:lstStyle/>
          <a:p>
            <a:pPr marL="342900" indent="-342900" algn="ctr">
              <a:spcBef>
                <a:spcPct val="20000"/>
              </a:spcBef>
              <a:buClr>
                <a:srgbClr val="FF9933"/>
              </a:buClr>
              <a:buSzPct val="75000"/>
              <a:buFont typeface="Wingdings" pitchFamily="2" charset="2"/>
              <a:buNone/>
            </a:pPr>
            <a:endParaRPr lang="en-US" sz="2800" dirty="0" smtClean="0">
              <a:solidFill>
                <a:srgbClr val="0066FF"/>
              </a:solidFill>
            </a:endParaRPr>
          </a:p>
          <a:p>
            <a:pPr marL="342900" indent="-342900" algn="ctr">
              <a:spcBef>
                <a:spcPct val="20000"/>
              </a:spcBef>
              <a:buClr>
                <a:srgbClr val="FF9933"/>
              </a:buClr>
              <a:buSzPct val="75000"/>
              <a:buFont typeface="Wingdings" pitchFamily="2" charset="2"/>
              <a:buNone/>
            </a:pPr>
            <a:r>
              <a:rPr lang="en-US" sz="2800" dirty="0" smtClean="0">
                <a:solidFill>
                  <a:srgbClr val="0066FF"/>
                </a:solidFill>
              </a:rPr>
              <a:t>Using visuals </a:t>
            </a:r>
            <a:r>
              <a:rPr lang="en-US" sz="2800" dirty="0">
                <a:solidFill>
                  <a:srgbClr val="0066FF"/>
                </a:solidFill>
              </a:rPr>
              <a:t>to </a:t>
            </a:r>
            <a:r>
              <a:rPr lang="en-US" sz="2800" dirty="0" smtClean="0">
                <a:solidFill>
                  <a:srgbClr val="0066FF"/>
                </a:solidFill>
              </a:rPr>
              <a:t>communicate behavior </a:t>
            </a:r>
            <a:r>
              <a:rPr lang="en-US" sz="2800" dirty="0">
                <a:solidFill>
                  <a:srgbClr val="0066FF"/>
                </a:solidFill>
              </a:rPr>
              <a:t>expectations</a:t>
            </a:r>
          </a:p>
          <a:p>
            <a:pPr marL="342900" indent="-342900">
              <a:spcBef>
                <a:spcPct val="20000"/>
              </a:spcBef>
            </a:pPr>
            <a:endParaRPr lang="en-US" sz="3200" dirty="0"/>
          </a:p>
        </p:txBody>
      </p:sp>
      <p:grpSp>
        <p:nvGrpSpPr>
          <p:cNvPr id="2" name="Group 4"/>
          <p:cNvGrpSpPr>
            <a:grpSpLocks/>
          </p:cNvGrpSpPr>
          <p:nvPr/>
        </p:nvGrpSpPr>
        <p:grpSpPr bwMode="auto">
          <a:xfrm>
            <a:off x="3042202" y="3308987"/>
            <a:ext cx="3131604" cy="2700300"/>
            <a:chOff x="3024" y="2016"/>
            <a:chExt cx="2544" cy="2160"/>
          </a:xfrm>
        </p:grpSpPr>
        <p:grpSp>
          <p:nvGrpSpPr>
            <p:cNvPr id="3" name="Group 5"/>
            <p:cNvGrpSpPr>
              <a:grpSpLocks/>
            </p:cNvGrpSpPr>
            <p:nvPr/>
          </p:nvGrpSpPr>
          <p:grpSpPr bwMode="auto">
            <a:xfrm>
              <a:off x="3024" y="2016"/>
              <a:ext cx="2544" cy="2160"/>
              <a:chOff x="3024" y="2016"/>
              <a:chExt cx="2544" cy="2160"/>
            </a:xfrm>
          </p:grpSpPr>
          <p:sp>
            <p:nvSpPr>
              <p:cNvPr id="12294" name="Rectangle 6"/>
              <p:cNvSpPr>
                <a:spLocks noChangeArrowheads="1"/>
              </p:cNvSpPr>
              <p:nvPr/>
            </p:nvSpPr>
            <p:spPr bwMode="auto">
              <a:xfrm>
                <a:off x="3024" y="2016"/>
                <a:ext cx="2448" cy="2064"/>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2295" name="Rectangle 7"/>
              <p:cNvSpPr>
                <a:spLocks noChangeArrowheads="1"/>
              </p:cNvSpPr>
              <p:nvPr/>
            </p:nvSpPr>
            <p:spPr bwMode="auto">
              <a:xfrm>
                <a:off x="3120" y="2112"/>
                <a:ext cx="2448" cy="2064"/>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pic>
          <p:nvPicPr>
            <p:cNvPr id="12296" name="Picture 8" descr="stickfig"/>
            <p:cNvPicPr>
              <a:picLocks noChangeAspect="1" noChangeArrowheads="1"/>
            </p:cNvPicPr>
            <p:nvPr/>
          </p:nvPicPr>
          <p:blipFill>
            <a:blip r:embed="rId3" cstate="print"/>
            <a:srcRect/>
            <a:stretch>
              <a:fillRect/>
            </a:stretch>
          </p:blipFill>
          <p:spPr bwMode="auto">
            <a:xfrm>
              <a:off x="3168" y="2499"/>
              <a:ext cx="2317" cy="1068"/>
            </a:xfrm>
            <a:prstGeom prst="rect">
              <a:avLst/>
            </a:prstGeom>
            <a:noFill/>
          </p:spPr>
        </p:pic>
      </p:grpSp>
    </p:spTree>
    <p:extLst>
      <p:ext uri="{BB962C8B-B14F-4D97-AF65-F5344CB8AC3E}">
        <p14:creationId xmlns:p14="http://schemas.microsoft.com/office/powerpoint/2010/main" val="25479073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23528" y="987552"/>
            <a:ext cx="8534400" cy="758952"/>
          </a:xfrm>
        </p:spPr>
        <p:txBody>
          <a:bodyPr/>
          <a:lstStyle/>
          <a:p>
            <a:pPr algn="ctr"/>
            <a:r>
              <a:rPr lang="en-US" sz="4000" dirty="0" smtClean="0">
                <a:solidFill>
                  <a:srgbClr val="C00000"/>
                </a:solidFill>
              </a:rPr>
              <a:t>Example</a:t>
            </a:r>
            <a:endParaRPr lang="en-US" sz="4000" dirty="0">
              <a:solidFill>
                <a:srgbClr val="C00000"/>
              </a:solidFill>
            </a:endParaRPr>
          </a:p>
        </p:txBody>
      </p:sp>
      <p:graphicFrame>
        <p:nvGraphicFramePr>
          <p:cNvPr id="13316" name="Object 4"/>
          <p:cNvGraphicFramePr>
            <a:graphicFrameLocks noGrp="1" noChangeAspect="1"/>
          </p:cNvGraphicFramePr>
          <p:nvPr>
            <p:ph sz="quarter" idx="1"/>
            <p:extLst>
              <p:ext uri="{D42A27DB-BD31-4B8C-83A1-F6EECF244321}">
                <p14:modId xmlns:p14="http://schemas.microsoft.com/office/powerpoint/2010/main" val="2803655429"/>
              </p:ext>
            </p:extLst>
          </p:nvPr>
        </p:nvGraphicFramePr>
        <p:xfrm>
          <a:off x="2511425" y="1628800"/>
          <a:ext cx="4108450" cy="4697413"/>
        </p:xfrm>
        <a:graphic>
          <a:graphicData uri="http://schemas.openxmlformats.org/presentationml/2006/ole">
            <mc:AlternateContent xmlns:mc="http://schemas.openxmlformats.org/markup-compatibility/2006">
              <mc:Choice xmlns:v="urn:schemas-microsoft-com:vml" Requires="v">
                <p:oleObj spid="_x0000_s2149" name="Document" r:id="rId4" imgW="6066571" imgH="6935493" progId="Word.Document.8">
                  <p:embed/>
                </p:oleObj>
              </mc:Choice>
              <mc:Fallback>
                <p:oleObj name="Document" r:id="rId4" imgW="6066571" imgH="6935493" progId="Word.Document.8">
                  <p:embed/>
                  <p:pic>
                    <p:nvPicPr>
                      <p:cNvPr id="0" name=""/>
                      <p:cNvPicPr>
                        <a:picLocks noChangeAspect="1" noChangeArrowheads="1"/>
                      </p:cNvPicPr>
                      <p:nvPr/>
                    </p:nvPicPr>
                    <p:blipFill>
                      <a:blip r:embed="rId5"/>
                      <a:srcRect/>
                      <a:stretch>
                        <a:fillRect/>
                      </a:stretch>
                    </p:blipFill>
                    <p:spPr bwMode="auto">
                      <a:xfrm>
                        <a:off x="2511425" y="1628800"/>
                        <a:ext cx="4108450" cy="4697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5" name="Rectangle 3"/>
          <p:cNvSpPr>
            <a:spLocks noChangeArrowheads="1"/>
          </p:cNvSpPr>
          <p:nvPr/>
        </p:nvSpPr>
        <p:spPr bwMode="auto">
          <a:xfrm>
            <a:off x="326876" y="1761956"/>
            <a:ext cx="8532948" cy="3810000"/>
          </a:xfrm>
          <a:prstGeom prst="rect">
            <a:avLst/>
          </a:prstGeom>
          <a:noFill/>
          <a:ln w="9525">
            <a:noFill/>
            <a:miter lim="800000"/>
            <a:headEnd/>
            <a:tailEnd/>
          </a:ln>
          <a:effectLst/>
        </p:spPr>
        <p:txBody>
          <a:bodyPr/>
          <a:lstStyle/>
          <a:p>
            <a:pPr algn="ctr">
              <a:spcBef>
                <a:spcPct val="20000"/>
              </a:spcBef>
              <a:buClr>
                <a:srgbClr val="FF9933"/>
              </a:buClr>
              <a:buSzPct val="75000"/>
              <a:buFont typeface="Wingdings" pitchFamily="2" charset="2"/>
              <a:buNone/>
            </a:pPr>
            <a:endParaRPr lang="en-US" sz="1200" dirty="0" smtClean="0">
              <a:solidFill>
                <a:srgbClr val="0066FF"/>
              </a:solidFill>
            </a:endParaRPr>
          </a:p>
          <a:p>
            <a:pPr algn="ctr">
              <a:spcBef>
                <a:spcPct val="20000"/>
              </a:spcBef>
              <a:buClr>
                <a:srgbClr val="FF9933"/>
              </a:buClr>
              <a:buSzPct val="75000"/>
              <a:buFont typeface="Wingdings" pitchFamily="2" charset="2"/>
              <a:buNone/>
            </a:pPr>
            <a:r>
              <a:rPr lang="en-US" sz="3200" dirty="0" smtClean="0">
                <a:solidFill>
                  <a:srgbClr val="0066FF"/>
                </a:solidFill>
              </a:rPr>
              <a:t>Providing </a:t>
            </a:r>
            <a:r>
              <a:rPr lang="en-US" sz="3200" dirty="0">
                <a:solidFill>
                  <a:srgbClr val="0066FF"/>
                </a:solidFill>
              </a:rPr>
              <a:t>verbal or visual </a:t>
            </a:r>
            <a:r>
              <a:rPr lang="en-US" sz="3200" dirty="0" smtClean="0">
                <a:solidFill>
                  <a:srgbClr val="0066FF"/>
                </a:solidFill>
              </a:rPr>
              <a:t>prompts or </a:t>
            </a:r>
            <a:r>
              <a:rPr lang="en-US" sz="3200" dirty="0">
                <a:solidFill>
                  <a:srgbClr val="0066FF"/>
                </a:solidFill>
              </a:rPr>
              <a:t>warnings</a:t>
            </a:r>
          </a:p>
          <a:p>
            <a:pPr>
              <a:spcBef>
                <a:spcPct val="20000"/>
              </a:spcBef>
              <a:buClr>
                <a:srgbClr val="FF9933"/>
              </a:buClr>
              <a:buFont typeface="Wingdings" pitchFamily="2" charset="2"/>
              <a:buNone/>
            </a:pPr>
            <a:endParaRPr lang="en-US" sz="3200" dirty="0"/>
          </a:p>
        </p:txBody>
      </p:sp>
    </p:spTree>
    <p:extLst>
      <p:ext uri="{BB962C8B-B14F-4D97-AF65-F5344CB8AC3E}">
        <p14:creationId xmlns:p14="http://schemas.microsoft.com/office/powerpoint/2010/main" val="33845146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315268" y="608076"/>
            <a:ext cx="8534400" cy="758952"/>
          </a:xfrm>
        </p:spPr>
        <p:txBody>
          <a:bodyPr>
            <a:normAutofit/>
          </a:bodyPr>
          <a:lstStyle/>
          <a:p>
            <a:pPr algn="ctr"/>
            <a:r>
              <a:rPr lang="en-US" sz="4000" dirty="0" smtClean="0"/>
              <a:t>Agenda and Materials</a:t>
            </a:r>
            <a:endParaRPr lang="en-US" sz="4000" dirty="0"/>
          </a:p>
        </p:txBody>
      </p:sp>
      <p:pic>
        <p:nvPicPr>
          <p:cNvPr id="7" name="Picture 2" descr="C:\Program Files\Microsoft Office\MEDIA\CAGCAT10\j0234131.wmf"/>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3004576"/>
            <a:ext cx="1952531" cy="20762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glaseng\AppData\Local\Microsoft\Windows\Temporary Internet Files\Content.IE5\L9A0444V\MC90044145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288857"/>
            <a:ext cx="2312476" cy="231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0771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51453" y="620688"/>
            <a:ext cx="8169275" cy="860648"/>
          </a:xfrm>
        </p:spPr>
        <p:txBody>
          <a:bodyPr/>
          <a:lstStyle/>
          <a:p>
            <a:pPr algn="ctr"/>
            <a:r>
              <a:rPr lang="en-US" sz="4000" dirty="0" smtClean="0">
                <a:solidFill>
                  <a:srgbClr val="C00000"/>
                </a:solidFill>
              </a:rPr>
              <a:t>Example</a:t>
            </a:r>
            <a:endParaRPr lang="en-US" sz="4000" dirty="0">
              <a:solidFill>
                <a:srgbClr val="C00000"/>
              </a:solidFill>
            </a:endParaRPr>
          </a:p>
        </p:txBody>
      </p:sp>
      <p:sp>
        <p:nvSpPr>
          <p:cNvPr id="11267" name="Rectangle 3"/>
          <p:cNvSpPr>
            <a:spLocks noGrp="1" noChangeArrowheads="1"/>
          </p:cNvSpPr>
          <p:nvPr>
            <p:ph sz="quarter" idx="1"/>
          </p:nvPr>
        </p:nvSpPr>
        <p:spPr>
          <a:xfrm>
            <a:off x="933096" y="1664804"/>
            <a:ext cx="7772400" cy="4536504"/>
          </a:xfrm>
        </p:spPr>
        <p:txBody>
          <a:bodyPr>
            <a:normAutofit/>
          </a:bodyPr>
          <a:lstStyle/>
          <a:p>
            <a:pPr algn="ctr">
              <a:buNone/>
            </a:pPr>
            <a:r>
              <a:rPr lang="en-US" sz="2800" dirty="0" smtClean="0">
                <a:solidFill>
                  <a:srgbClr val="0066FF"/>
                </a:solidFill>
              </a:rPr>
              <a:t>Using a Story </a:t>
            </a:r>
            <a:r>
              <a:rPr lang="en-US" sz="2800" dirty="0">
                <a:solidFill>
                  <a:srgbClr val="0066FF"/>
                </a:solidFill>
              </a:rPr>
              <a:t>Board or Social </a:t>
            </a:r>
            <a:r>
              <a:rPr lang="en-US" sz="2800" dirty="0" smtClean="0">
                <a:solidFill>
                  <a:srgbClr val="0066FF"/>
                </a:solidFill>
              </a:rPr>
              <a:t>Story</a:t>
            </a:r>
          </a:p>
          <a:p>
            <a:pPr algn="ctr">
              <a:buNone/>
            </a:pPr>
            <a:endParaRPr lang="en-US" sz="2800" dirty="0">
              <a:solidFill>
                <a:srgbClr val="0066FF"/>
              </a:solidFill>
            </a:endParaRPr>
          </a:p>
          <a:p>
            <a:pPr lvl="1">
              <a:spcAft>
                <a:spcPts val="600"/>
              </a:spcAft>
              <a:buFont typeface="Arial" pitchFamily="34" charset="0"/>
              <a:buChar char="•"/>
            </a:pPr>
            <a:r>
              <a:rPr lang="en-US" sz="2600" dirty="0">
                <a:solidFill>
                  <a:schemeClr val="tx1"/>
                </a:solidFill>
              </a:rPr>
              <a:t>Susie is taking a walk with her teacher and the other children.</a:t>
            </a:r>
          </a:p>
          <a:p>
            <a:pPr lvl="1">
              <a:spcAft>
                <a:spcPts val="600"/>
              </a:spcAft>
              <a:buFont typeface="Arial" pitchFamily="34" charset="0"/>
              <a:buChar char="•"/>
            </a:pPr>
            <a:r>
              <a:rPr lang="en-US" sz="2600" dirty="0">
                <a:solidFill>
                  <a:schemeClr val="tx1"/>
                </a:solidFill>
              </a:rPr>
              <a:t>Susie runs away from the teacher.</a:t>
            </a:r>
          </a:p>
          <a:p>
            <a:pPr lvl="1">
              <a:spcAft>
                <a:spcPts val="600"/>
              </a:spcAft>
              <a:buFont typeface="Arial" pitchFamily="34" charset="0"/>
              <a:buChar char="•"/>
            </a:pPr>
            <a:r>
              <a:rPr lang="en-US" sz="2600" dirty="0">
                <a:solidFill>
                  <a:schemeClr val="tx1"/>
                </a:solidFill>
              </a:rPr>
              <a:t>She must return to the classroom.</a:t>
            </a:r>
          </a:p>
          <a:p>
            <a:pPr lvl="1">
              <a:spcAft>
                <a:spcPts val="600"/>
              </a:spcAft>
              <a:buFont typeface="Arial" pitchFamily="34" charset="0"/>
              <a:buChar char="•"/>
            </a:pPr>
            <a:r>
              <a:rPr lang="en-US" sz="2600" dirty="0">
                <a:solidFill>
                  <a:schemeClr val="tx1"/>
                </a:solidFill>
              </a:rPr>
              <a:t>Susie is sad to miss the walk.</a:t>
            </a:r>
          </a:p>
          <a:p>
            <a:pPr lvl="1">
              <a:spcAft>
                <a:spcPts val="600"/>
              </a:spcAft>
              <a:buFont typeface="Arial" pitchFamily="34" charset="0"/>
              <a:buChar char="•"/>
            </a:pPr>
            <a:r>
              <a:rPr lang="en-US" sz="2600" dirty="0">
                <a:solidFill>
                  <a:schemeClr val="tx1"/>
                </a:solidFill>
              </a:rPr>
              <a:t>When Susie stays with the teacher, she is happy and sees fun things on the walk.</a:t>
            </a:r>
          </a:p>
        </p:txBody>
      </p:sp>
    </p:spTree>
    <p:extLst>
      <p:ext uri="{BB962C8B-B14F-4D97-AF65-F5344CB8AC3E}">
        <p14:creationId xmlns:p14="http://schemas.microsoft.com/office/powerpoint/2010/main" val="18567109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003756" y="481236"/>
            <a:ext cx="7391400" cy="638944"/>
          </a:xfrm>
        </p:spPr>
        <p:txBody>
          <a:bodyPr>
            <a:noAutofit/>
          </a:bodyPr>
          <a:lstStyle/>
          <a:p>
            <a:pPr algn="ctr"/>
            <a:r>
              <a:rPr lang="en-US" sz="4000" dirty="0" smtClean="0">
                <a:solidFill>
                  <a:srgbClr val="C00000"/>
                </a:solidFill>
              </a:rPr>
              <a:t>Example</a:t>
            </a:r>
            <a:endParaRPr lang="en-US" sz="4000" dirty="0">
              <a:solidFill>
                <a:srgbClr val="C00000"/>
              </a:solidFill>
            </a:endParaRPr>
          </a:p>
        </p:txBody>
      </p:sp>
      <p:sp>
        <p:nvSpPr>
          <p:cNvPr id="14339" name="Rectangle 3"/>
          <p:cNvSpPr>
            <a:spLocks noGrp="1" noChangeArrowheads="1"/>
          </p:cNvSpPr>
          <p:nvPr>
            <p:ph type="body" sz="half" idx="1"/>
          </p:nvPr>
        </p:nvSpPr>
        <p:spPr>
          <a:xfrm>
            <a:off x="1063188" y="1144636"/>
            <a:ext cx="7315200" cy="457200"/>
          </a:xfrm>
        </p:spPr>
        <p:txBody>
          <a:bodyPr>
            <a:normAutofit fontScale="92500" lnSpcReduction="10000"/>
          </a:bodyPr>
          <a:lstStyle/>
          <a:p>
            <a:pPr algn="ctr">
              <a:buFont typeface="Wingdings" pitchFamily="2" charset="2"/>
              <a:buNone/>
            </a:pPr>
            <a:r>
              <a:rPr lang="en-US" dirty="0" smtClean="0">
                <a:solidFill>
                  <a:srgbClr val="0066FF"/>
                </a:solidFill>
              </a:rPr>
              <a:t>Using Scripted </a:t>
            </a:r>
            <a:r>
              <a:rPr lang="en-US" dirty="0">
                <a:solidFill>
                  <a:srgbClr val="0066FF"/>
                </a:solidFill>
              </a:rPr>
              <a:t>Routines</a:t>
            </a:r>
          </a:p>
          <a:p>
            <a:endParaRPr lang="en-US" sz="1400" dirty="0"/>
          </a:p>
          <a:p>
            <a:endParaRPr lang="en-US" sz="2400" dirty="0"/>
          </a:p>
        </p:txBody>
      </p:sp>
      <p:graphicFrame>
        <p:nvGraphicFramePr>
          <p:cNvPr id="14340" name="Object 4"/>
          <p:cNvGraphicFramePr>
            <a:graphicFrameLocks noGrp="1" noChangeAspect="1"/>
          </p:cNvGraphicFramePr>
          <p:nvPr>
            <p:ph sz="half" idx="2"/>
            <p:extLst>
              <p:ext uri="{D42A27DB-BD31-4B8C-83A1-F6EECF244321}">
                <p14:modId xmlns:p14="http://schemas.microsoft.com/office/powerpoint/2010/main" val="2022149010"/>
              </p:ext>
            </p:extLst>
          </p:nvPr>
        </p:nvGraphicFramePr>
        <p:xfrm>
          <a:off x="1706563" y="1808163"/>
          <a:ext cx="6342062" cy="4622800"/>
        </p:xfrm>
        <a:graphic>
          <a:graphicData uri="http://schemas.openxmlformats.org/presentationml/2006/ole">
            <mc:AlternateContent xmlns:mc="http://schemas.openxmlformats.org/markup-compatibility/2006">
              <mc:Choice xmlns:v="urn:schemas-microsoft-com:vml" Requires="v">
                <p:oleObj spid="_x0000_s3173" name="Document" r:id="rId4" imgW="6236298" imgH="4545322" progId="Word.Document.8">
                  <p:embed/>
                </p:oleObj>
              </mc:Choice>
              <mc:Fallback>
                <p:oleObj name="Document" r:id="rId4" imgW="6236298" imgH="4545322" progId="Word.Document.8">
                  <p:embed/>
                  <p:pic>
                    <p:nvPicPr>
                      <p:cNvPr id="0" name=""/>
                      <p:cNvPicPr>
                        <a:picLocks noChangeAspect="1" noChangeArrowheads="1"/>
                      </p:cNvPicPr>
                      <p:nvPr/>
                    </p:nvPicPr>
                    <p:blipFill>
                      <a:blip r:embed="rId5"/>
                      <a:srcRect/>
                      <a:stretch>
                        <a:fillRect/>
                      </a:stretch>
                    </p:blipFill>
                    <p:spPr bwMode="auto">
                      <a:xfrm>
                        <a:off x="1706563" y="1808163"/>
                        <a:ext cx="6342062" cy="4622800"/>
                      </a:xfrm>
                      <a:prstGeom prst="rect">
                        <a:avLst/>
                      </a:prstGeom>
                      <a:noFill/>
                      <a:extLst/>
                    </p:spPr>
                  </p:pic>
                </p:oleObj>
              </mc:Fallback>
            </mc:AlternateContent>
          </a:graphicData>
        </a:graphic>
      </p:graphicFrame>
    </p:spTree>
    <p:extLst>
      <p:ext uri="{BB962C8B-B14F-4D97-AF65-F5344CB8AC3E}">
        <p14:creationId xmlns:p14="http://schemas.microsoft.com/office/powerpoint/2010/main" val="33382380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533689" y="826722"/>
            <a:ext cx="8245475" cy="668052"/>
          </a:xfrm>
        </p:spPr>
        <p:txBody>
          <a:bodyPr>
            <a:noAutofit/>
          </a:bodyPr>
          <a:lstStyle/>
          <a:p>
            <a:pPr algn="ctr"/>
            <a:r>
              <a:rPr lang="en-US" sz="4000" dirty="0" smtClean="0">
                <a:solidFill>
                  <a:srgbClr val="C00000"/>
                </a:solidFill>
              </a:rPr>
              <a:t>Example</a:t>
            </a:r>
            <a:endParaRPr lang="en-US" sz="4000" dirty="0">
              <a:solidFill>
                <a:srgbClr val="C00000"/>
              </a:solidFill>
            </a:endParaRPr>
          </a:p>
        </p:txBody>
      </p:sp>
      <p:sp>
        <p:nvSpPr>
          <p:cNvPr id="103427" name="Rectangle 3"/>
          <p:cNvSpPr>
            <a:spLocks noGrp="1" noChangeArrowheads="1"/>
          </p:cNvSpPr>
          <p:nvPr>
            <p:ph sz="quarter" idx="1"/>
          </p:nvPr>
        </p:nvSpPr>
        <p:spPr>
          <a:xfrm>
            <a:off x="762000" y="1828800"/>
            <a:ext cx="7772400" cy="4267200"/>
          </a:xfrm>
        </p:spPr>
        <p:txBody>
          <a:bodyPr>
            <a:normAutofit fontScale="92500" lnSpcReduction="10000"/>
          </a:bodyPr>
          <a:lstStyle/>
          <a:p>
            <a:pPr algn="ctr">
              <a:lnSpc>
                <a:spcPct val="90000"/>
              </a:lnSpc>
              <a:buFont typeface="Wingdings" pitchFamily="2" charset="2"/>
              <a:buNone/>
            </a:pPr>
            <a:r>
              <a:rPr lang="en-US" dirty="0" smtClean="0">
                <a:solidFill>
                  <a:srgbClr val="0066FF"/>
                </a:solidFill>
              </a:rPr>
              <a:t>Using Scripted </a:t>
            </a:r>
            <a:r>
              <a:rPr lang="en-US" dirty="0">
                <a:solidFill>
                  <a:srgbClr val="0066FF"/>
                </a:solidFill>
              </a:rPr>
              <a:t>Responses</a:t>
            </a:r>
          </a:p>
          <a:p>
            <a:pPr algn="ctr">
              <a:lnSpc>
                <a:spcPct val="90000"/>
              </a:lnSpc>
              <a:buFont typeface="Wingdings" pitchFamily="2" charset="2"/>
              <a:buNone/>
            </a:pPr>
            <a:endParaRPr lang="en-US" sz="1400" dirty="0">
              <a:solidFill>
                <a:srgbClr val="0066FF"/>
              </a:solidFill>
            </a:endParaRPr>
          </a:p>
          <a:p>
            <a:pPr marL="461963" lvl="1" indent="-4763">
              <a:lnSpc>
                <a:spcPct val="110000"/>
              </a:lnSpc>
              <a:buFont typeface="Wingdings" pitchFamily="2" charset="2"/>
              <a:buNone/>
            </a:pPr>
            <a:r>
              <a:rPr lang="en-US" sz="2200" dirty="0">
                <a:solidFill>
                  <a:schemeClr val="tx1"/>
                </a:solidFill>
              </a:rPr>
              <a:t>When Joey uses inappropriate behavior to get adults attention</a:t>
            </a:r>
          </a:p>
          <a:p>
            <a:pPr marL="461963" lvl="1" indent="-4763">
              <a:lnSpc>
                <a:spcPct val="110000"/>
              </a:lnSpc>
              <a:buFont typeface="Wingdings" pitchFamily="2" charset="2"/>
              <a:buNone/>
            </a:pPr>
            <a:endParaRPr lang="en-US" sz="1400" dirty="0"/>
          </a:p>
          <a:p>
            <a:pPr lvl="2">
              <a:lnSpc>
                <a:spcPct val="110000"/>
              </a:lnSpc>
              <a:buFont typeface="Wingdings" pitchFamily="2" charset="2"/>
              <a:buNone/>
            </a:pPr>
            <a:r>
              <a:rPr lang="en-US" sz="2000" dirty="0"/>
              <a:t>1.  Interrupt the </a:t>
            </a:r>
            <a:r>
              <a:rPr lang="en-US" sz="2000" dirty="0" smtClean="0"/>
              <a:t>behavior.  </a:t>
            </a:r>
            <a:r>
              <a:rPr lang="en-US" sz="2000" i="1" dirty="0" smtClean="0"/>
              <a:t>(“Wait</a:t>
            </a:r>
            <a:r>
              <a:rPr lang="en-US" sz="2000" i="1" dirty="0"/>
              <a:t>” or “Stop, that’s not OK</a:t>
            </a:r>
            <a:r>
              <a:rPr lang="en-US" sz="2000" i="1" dirty="0" smtClean="0"/>
              <a:t>”)</a:t>
            </a:r>
            <a:endParaRPr lang="en-US" sz="2000" dirty="0"/>
          </a:p>
          <a:p>
            <a:pPr lvl="2">
              <a:lnSpc>
                <a:spcPct val="110000"/>
              </a:lnSpc>
              <a:buFont typeface="Wingdings" pitchFamily="2" charset="2"/>
              <a:buNone/>
            </a:pPr>
            <a:r>
              <a:rPr lang="en-US" sz="2000" dirty="0"/>
              <a:t>2.  Acknowledge needs or feelings</a:t>
            </a:r>
            <a:r>
              <a:rPr lang="en-US" sz="2000" i="1" dirty="0"/>
              <a:t>.  (“I know you want my attention</a:t>
            </a:r>
            <a:r>
              <a:rPr lang="en-US" sz="2000" i="1" dirty="0" smtClean="0"/>
              <a:t>”)</a:t>
            </a:r>
            <a:endParaRPr lang="en-US" sz="2000" dirty="0"/>
          </a:p>
          <a:p>
            <a:pPr lvl="2">
              <a:lnSpc>
                <a:spcPct val="110000"/>
              </a:lnSpc>
              <a:buFont typeface="Wingdings" pitchFamily="2" charset="2"/>
              <a:buNone/>
            </a:pPr>
            <a:r>
              <a:rPr lang="en-US" sz="2000" dirty="0"/>
              <a:t>3. </a:t>
            </a:r>
            <a:r>
              <a:rPr lang="en-US" sz="2000" dirty="0" smtClean="0"/>
              <a:t>Give </a:t>
            </a:r>
            <a:r>
              <a:rPr lang="en-US" sz="2000" dirty="0"/>
              <a:t>an acceptable alternative behavior.  </a:t>
            </a:r>
            <a:r>
              <a:rPr lang="en-US" sz="2000" i="1" dirty="0"/>
              <a:t>(“But screaming is not okay.  If you want my attention you can use your words.”)</a:t>
            </a:r>
            <a:endParaRPr lang="en-US" sz="2000" dirty="0"/>
          </a:p>
          <a:p>
            <a:pPr lvl="2">
              <a:lnSpc>
                <a:spcPct val="110000"/>
              </a:lnSpc>
              <a:buFont typeface="Wingdings" pitchFamily="2" charset="2"/>
              <a:buNone/>
            </a:pPr>
            <a:r>
              <a:rPr lang="en-US" sz="2000" dirty="0"/>
              <a:t>4.  Provide assistance to use alternative behavior.  </a:t>
            </a:r>
            <a:r>
              <a:rPr lang="en-US" sz="2000" i="1" dirty="0"/>
              <a:t>(“Say, ‘teacher look</a:t>
            </a:r>
            <a:r>
              <a:rPr lang="en-US" sz="2000" i="1" dirty="0" smtClean="0"/>
              <a:t>’”)</a:t>
            </a:r>
            <a:endParaRPr lang="en-US" sz="2000" dirty="0"/>
          </a:p>
          <a:p>
            <a:pPr lvl="2">
              <a:lnSpc>
                <a:spcPct val="110000"/>
              </a:lnSpc>
              <a:buFont typeface="Wingdings" pitchFamily="2" charset="2"/>
              <a:buNone/>
            </a:pPr>
            <a:r>
              <a:rPr lang="en-US" sz="2000" dirty="0"/>
              <a:t>5.  End with mild reinforcement.  (“That’s a better way to get my attention”)</a:t>
            </a:r>
          </a:p>
          <a:p>
            <a:pPr>
              <a:lnSpc>
                <a:spcPct val="90000"/>
              </a:lnSpc>
            </a:pPr>
            <a:endParaRPr lang="en-US" sz="1800" dirty="0"/>
          </a:p>
        </p:txBody>
      </p:sp>
    </p:spTree>
    <p:extLst>
      <p:ext uri="{BB962C8B-B14F-4D97-AF65-F5344CB8AC3E}">
        <p14:creationId xmlns:p14="http://schemas.microsoft.com/office/powerpoint/2010/main" val="231584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5576" y="512676"/>
            <a:ext cx="8534400" cy="758952"/>
          </a:xfrm>
        </p:spPr>
        <p:txBody>
          <a:bodyPr>
            <a:normAutofit/>
          </a:bodyPr>
          <a:lstStyle/>
          <a:p>
            <a:pPr algn="ctr"/>
            <a:r>
              <a:rPr lang="en-US" sz="4000" dirty="0" smtClean="0">
                <a:solidFill>
                  <a:srgbClr val="C00000"/>
                </a:solidFill>
              </a:rPr>
              <a:t>Video Example</a:t>
            </a:r>
            <a:endParaRPr lang="en-US" sz="4000" dirty="0">
              <a:solidFill>
                <a:srgbClr val="C00000"/>
              </a:solidFill>
            </a:endParaRPr>
          </a:p>
        </p:txBody>
      </p:sp>
      <p:sp>
        <p:nvSpPr>
          <p:cNvPr id="3" name="Content Placeholder 2"/>
          <p:cNvSpPr>
            <a:spLocks noGrp="1"/>
          </p:cNvSpPr>
          <p:nvPr>
            <p:ph sz="quarter" idx="1"/>
          </p:nvPr>
        </p:nvSpPr>
        <p:spPr/>
        <p:txBody>
          <a:bodyPr/>
          <a:lstStyle/>
          <a:p>
            <a:pPr marL="0" indent="0" algn="ctr">
              <a:buNone/>
            </a:pPr>
            <a:r>
              <a:rPr lang="en-US" dirty="0" smtClean="0"/>
              <a:t>CONNECT Video</a:t>
            </a:r>
          </a:p>
          <a:p>
            <a:pPr marL="0" indent="0" algn="ctr">
              <a:buNone/>
            </a:pPr>
            <a:r>
              <a:rPr lang="en-US" dirty="0" smtClean="0"/>
              <a:t>University of North Carolina Chapel Hill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85895627"/>
              </p:ext>
            </p:extLst>
          </p:nvPr>
        </p:nvGraphicFramePr>
        <p:xfrm>
          <a:off x="1462088" y="3086100"/>
          <a:ext cx="6219825" cy="685800"/>
        </p:xfrm>
        <a:graphic>
          <a:graphicData uri="http://schemas.openxmlformats.org/presentationml/2006/ole">
            <mc:AlternateContent xmlns:mc="http://schemas.openxmlformats.org/markup-compatibility/2006">
              <mc:Choice xmlns:v="urn:schemas-microsoft-com:vml" Requires="v">
                <p:oleObj spid="_x0000_s4117" name="Packager Shell Object" showAsIcon="1" r:id="rId4" imgW="6220080" imgH="685800" progId="Package">
                  <p:embed/>
                </p:oleObj>
              </mc:Choice>
              <mc:Fallback>
                <p:oleObj name="Packager Shell Object" showAsIcon="1" r:id="rId4" imgW="6220080" imgH="685800" progId="Package">
                  <p:embed/>
                  <p:pic>
                    <p:nvPicPr>
                      <p:cNvPr id="0" name=""/>
                      <p:cNvPicPr/>
                      <p:nvPr/>
                    </p:nvPicPr>
                    <p:blipFill>
                      <a:blip r:embed="rId5"/>
                      <a:stretch>
                        <a:fillRect/>
                      </a:stretch>
                    </p:blipFill>
                    <p:spPr>
                      <a:xfrm>
                        <a:off x="1462088" y="3086100"/>
                        <a:ext cx="6219825" cy="685800"/>
                      </a:xfrm>
                      <a:prstGeom prst="rect">
                        <a:avLst/>
                      </a:prstGeom>
                    </p:spPr>
                  </p:pic>
                </p:oleObj>
              </mc:Fallback>
            </mc:AlternateContent>
          </a:graphicData>
        </a:graphic>
      </p:graphicFrame>
    </p:spTree>
    <p:extLst>
      <p:ext uri="{BB962C8B-B14F-4D97-AF65-F5344CB8AC3E}">
        <p14:creationId xmlns:p14="http://schemas.microsoft.com/office/powerpoint/2010/main" val="33729848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46510" y="3284984"/>
            <a:ext cx="6480174" cy="1673225"/>
          </a:xfrm>
        </p:spPr>
        <p:txBody>
          <a:bodyPr>
            <a:normAutofit/>
          </a:bodyPr>
          <a:lstStyle/>
          <a:p>
            <a:r>
              <a:rPr lang="en-US" sz="3200" b="0" cap="none" dirty="0" smtClean="0">
                <a:solidFill>
                  <a:schemeClr val="tx1"/>
                </a:solidFill>
              </a:rPr>
              <a:t>Collaborating with Families</a:t>
            </a:r>
            <a:endParaRPr lang="en-US" sz="3200" b="0" cap="none" dirty="0">
              <a:solidFill>
                <a:schemeClr val="tx1"/>
              </a:solidFill>
            </a:endParaRPr>
          </a:p>
        </p:txBody>
      </p:sp>
      <p:sp>
        <p:nvSpPr>
          <p:cNvPr id="49154" name="Rectangle 4"/>
          <p:cNvSpPr>
            <a:spLocks noGrp="1" noChangeArrowheads="1"/>
          </p:cNvSpPr>
          <p:nvPr>
            <p:ph type="title"/>
          </p:nvPr>
        </p:nvSpPr>
        <p:spPr>
          <a:extLst>
            <a:ext uri="{FAA26D3D-D897-4be2-8F04-BA451C77F1D7}">
              <ma14:placeholderFlag xmlns="" xmlns:ma14="http://schemas.microsoft.com/office/mac/drawingml/2011/main" val="1"/>
            </a:ext>
          </a:extLst>
        </p:spPr>
        <p:txBody>
          <a:bodyPr/>
          <a:lstStyle/>
          <a:p>
            <a:pPr algn="ctr" eaLnBrk="1" hangingPunct="1">
              <a:defRPr/>
            </a:pPr>
            <a:endParaRPr lang="en-US" dirty="0"/>
          </a:p>
        </p:txBody>
      </p:sp>
    </p:spTree>
    <p:extLst>
      <p:ext uri="{BB962C8B-B14F-4D97-AF65-F5344CB8AC3E}">
        <p14:creationId xmlns:p14="http://schemas.microsoft.com/office/powerpoint/2010/main" val="290650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60276" y="189264"/>
            <a:ext cx="8856984" cy="822360"/>
          </a:xfrm>
        </p:spPr>
        <p:txBody>
          <a:bodyPr>
            <a:normAutofit/>
          </a:bodyPr>
          <a:lstStyle/>
          <a:p>
            <a:pPr algn="ctr"/>
            <a:r>
              <a:rPr lang="en-US" sz="4000" dirty="0"/>
              <a:t>Parent Involvement </a:t>
            </a:r>
            <a:r>
              <a:rPr lang="en-US" sz="4000" dirty="0" smtClean="0"/>
              <a:t>Philosophy</a:t>
            </a:r>
            <a:endParaRPr lang="en-US" sz="4000" dirty="0"/>
          </a:p>
        </p:txBody>
      </p:sp>
      <p:sp>
        <p:nvSpPr>
          <p:cNvPr id="13315" name="Rectangle 3"/>
          <p:cNvSpPr>
            <a:spLocks noGrp="1" noChangeArrowheads="1"/>
          </p:cNvSpPr>
          <p:nvPr>
            <p:ph sz="quarter" idx="1"/>
          </p:nvPr>
        </p:nvSpPr>
        <p:spPr>
          <a:xfrm>
            <a:off x="533400" y="1736812"/>
            <a:ext cx="7924800" cy="3810000"/>
          </a:xfrm>
        </p:spPr>
        <p:txBody>
          <a:bodyPr/>
          <a:lstStyle/>
          <a:p>
            <a:pPr marL="0" indent="0">
              <a:buNone/>
            </a:pPr>
            <a:r>
              <a:rPr lang="en-US" sz="2800" dirty="0"/>
              <a:t>Parents have the right and responsibility to share in decisions about their child</a:t>
            </a:r>
            <a:r>
              <a:rPr lang="ja-JP" altLang="en-US" sz="2800" dirty="0"/>
              <a:t>’</a:t>
            </a:r>
            <a:r>
              <a:rPr lang="en-US" sz="2800" dirty="0"/>
              <a:t>s care and education.</a:t>
            </a:r>
          </a:p>
        </p:txBody>
      </p:sp>
      <p:pic>
        <p:nvPicPr>
          <p:cNvPr id="13316" name="Picture 4" descr="C:\Documents and Settings\bunsec.DELL1\Application Data\Microsoft\Media Catalog\Downloaded Clips\cl7e\j03168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892" y="3537012"/>
            <a:ext cx="1739224" cy="226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832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Activity</a:t>
            </a:r>
            <a:endParaRPr lang="en-US" sz="4000" dirty="0"/>
          </a:p>
        </p:txBody>
      </p:sp>
      <p:sp>
        <p:nvSpPr>
          <p:cNvPr id="3" name="Content Placeholder 2"/>
          <p:cNvSpPr>
            <a:spLocks noGrp="1"/>
          </p:cNvSpPr>
          <p:nvPr>
            <p:ph sz="quarter" idx="1"/>
          </p:nvPr>
        </p:nvSpPr>
        <p:spPr/>
        <p:txBody>
          <a:bodyPr/>
          <a:lstStyle/>
          <a:p>
            <a:pPr marL="0" indent="0">
              <a:buNone/>
            </a:pPr>
            <a:endParaRPr lang="en-US" dirty="0" smtClean="0"/>
          </a:p>
          <a:p>
            <a:pPr marL="0" indent="0">
              <a:spcAft>
                <a:spcPts val="1200"/>
              </a:spcAft>
              <a:buNone/>
            </a:pPr>
            <a:r>
              <a:rPr lang="en-US" dirty="0" smtClean="0"/>
              <a:t>In your small group, identify at least 3 things you can do as a provider to support parents who have a child with ASD.</a:t>
            </a:r>
          </a:p>
          <a:p>
            <a:pPr marL="0" indent="0">
              <a:spcAft>
                <a:spcPts val="1200"/>
              </a:spcAft>
              <a:buNone/>
            </a:pPr>
            <a:r>
              <a:rPr lang="en-US" dirty="0" smtClean="0"/>
              <a:t>Record your strategies on the chart paper.</a:t>
            </a:r>
          </a:p>
          <a:p>
            <a:pPr marL="0" indent="0">
              <a:buNone/>
            </a:pPr>
            <a:endParaRPr lang="en-US" dirty="0"/>
          </a:p>
        </p:txBody>
      </p:sp>
      <p:pic>
        <p:nvPicPr>
          <p:cNvPr id="4" name="Picture 3" descr="C:\Users\glaseng\AppData\Local\Microsoft\Windows\Temporary Internet Files\Content.IE5\OWJCRRLI\grou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900" y="4194048"/>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4564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44" y="116632"/>
            <a:ext cx="8229600" cy="1143000"/>
          </a:xfrm>
        </p:spPr>
        <p:txBody>
          <a:bodyPr>
            <a:normAutofit/>
          </a:bodyPr>
          <a:lstStyle/>
          <a:p>
            <a:pPr algn="ctr"/>
            <a:r>
              <a:rPr lang="en-US" dirty="0" smtClean="0"/>
              <a:t>Guidelines for Supporting Parents Who Have Children With ASD</a:t>
            </a:r>
            <a:endParaRPr lang="en-US" dirty="0"/>
          </a:p>
        </p:txBody>
      </p:sp>
      <p:sp>
        <p:nvSpPr>
          <p:cNvPr id="3" name="Content Placeholder 2"/>
          <p:cNvSpPr>
            <a:spLocks noGrp="1"/>
          </p:cNvSpPr>
          <p:nvPr>
            <p:ph sz="quarter" idx="1"/>
          </p:nvPr>
        </p:nvSpPr>
        <p:spPr>
          <a:xfrm>
            <a:off x="466744" y="1628800"/>
            <a:ext cx="8229600" cy="5001188"/>
          </a:xfrm>
        </p:spPr>
        <p:txBody>
          <a:bodyPr>
            <a:normAutofit/>
          </a:bodyPr>
          <a:lstStyle/>
          <a:p>
            <a:pPr>
              <a:spcAft>
                <a:spcPts val="600"/>
              </a:spcAft>
            </a:pPr>
            <a:r>
              <a:rPr lang="en-US" sz="2800" dirty="0" smtClean="0"/>
              <a:t>Get to know the family. Build relationship/trust.</a:t>
            </a:r>
          </a:p>
          <a:p>
            <a:pPr>
              <a:spcAft>
                <a:spcPts val="600"/>
              </a:spcAft>
            </a:pPr>
            <a:r>
              <a:rPr lang="en-US" sz="2800" dirty="0" smtClean="0"/>
              <a:t>Start with where the parents are at.</a:t>
            </a:r>
          </a:p>
          <a:p>
            <a:pPr>
              <a:spcAft>
                <a:spcPts val="600"/>
              </a:spcAft>
            </a:pPr>
            <a:r>
              <a:rPr lang="en-US" sz="2800" dirty="0" smtClean="0"/>
              <a:t>Take direction from the parents as to how to proceed.</a:t>
            </a:r>
          </a:p>
          <a:p>
            <a:pPr>
              <a:spcAft>
                <a:spcPts val="600"/>
              </a:spcAft>
            </a:pPr>
            <a:r>
              <a:rPr lang="en-US" sz="2800" dirty="0" smtClean="0"/>
              <a:t>Be sensitive to parents’ struggles.</a:t>
            </a:r>
          </a:p>
          <a:p>
            <a:pPr>
              <a:spcAft>
                <a:spcPts val="600"/>
              </a:spcAft>
            </a:pPr>
            <a:r>
              <a:rPr lang="en-US" sz="2800" dirty="0" smtClean="0"/>
              <a:t>Be positive. Build on parent and child strengths.</a:t>
            </a:r>
          </a:p>
          <a:p>
            <a:pPr>
              <a:spcAft>
                <a:spcPts val="600"/>
              </a:spcAft>
            </a:pPr>
            <a:r>
              <a:rPr lang="en-US" sz="2800" dirty="0" smtClean="0"/>
              <a:t>Communicate – keep parents up to date on what is happening.</a:t>
            </a:r>
            <a:endParaRPr lang="en-US" sz="2800" dirty="0"/>
          </a:p>
        </p:txBody>
      </p:sp>
    </p:spTree>
    <p:extLst>
      <p:ext uri="{BB962C8B-B14F-4D97-AF65-F5344CB8AC3E}">
        <p14:creationId xmlns:p14="http://schemas.microsoft.com/office/powerpoint/2010/main" val="181219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68" y="250008"/>
            <a:ext cx="8229600" cy="1143000"/>
          </a:xfrm>
        </p:spPr>
        <p:txBody>
          <a:bodyPr>
            <a:normAutofit/>
          </a:bodyPr>
          <a:lstStyle/>
          <a:p>
            <a:pPr algn="ctr"/>
            <a:r>
              <a:rPr lang="en-US" dirty="0"/>
              <a:t>Guidelines for Supporting Parents Who Have Children </a:t>
            </a:r>
            <a:r>
              <a:rPr lang="en-US" dirty="0" smtClean="0"/>
              <a:t>With </a:t>
            </a:r>
            <a:r>
              <a:rPr lang="en-US" dirty="0"/>
              <a:t>ASD</a:t>
            </a:r>
          </a:p>
        </p:txBody>
      </p:sp>
      <p:sp>
        <p:nvSpPr>
          <p:cNvPr id="3" name="Content Placeholder 2"/>
          <p:cNvSpPr>
            <a:spLocks noGrp="1"/>
          </p:cNvSpPr>
          <p:nvPr>
            <p:ph sz="quarter" idx="1"/>
          </p:nvPr>
        </p:nvSpPr>
        <p:spPr>
          <a:xfrm>
            <a:off x="450368" y="1880828"/>
            <a:ext cx="8229600" cy="4389120"/>
          </a:xfrm>
        </p:spPr>
        <p:txBody>
          <a:bodyPr/>
          <a:lstStyle/>
          <a:p>
            <a:pPr>
              <a:spcAft>
                <a:spcPts val="600"/>
              </a:spcAft>
            </a:pPr>
            <a:r>
              <a:rPr lang="en-US" sz="2800" dirty="0"/>
              <a:t>Listen. Listen. Listen….</a:t>
            </a:r>
          </a:p>
          <a:p>
            <a:pPr>
              <a:spcAft>
                <a:spcPts val="600"/>
              </a:spcAft>
            </a:pPr>
            <a:r>
              <a:rPr lang="en-US" sz="2800" dirty="0" smtClean="0"/>
              <a:t>Share/be aware of resources</a:t>
            </a:r>
            <a:r>
              <a:rPr lang="en-US" sz="2800" dirty="0"/>
              <a:t>.</a:t>
            </a:r>
          </a:p>
          <a:p>
            <a:pPr>
              <a:spcAft>
                <a:spcPts val="600"/>
              </a:spcAft>
            </a:pPr>
            <a:r>
              <a:rPr lang="en-US" sz="2800" dirty="0"/>
              <a:t>Help parents connect with other parents if requested.</a:t>
            </a:r>
          </a:p>
          <a:p>
            <a:pPr>
              <a:spcAft>
                <a:spcPts val="600"/>
              </a:spcAft>
            </a:pPr>
            <a:r>
              <a:rPr lang="en-US" sz="2800" dirty="0"/>
              <a:t>Don’t use jargon</a:t>
            </a:r>
            <a:r>
              <a:rPr lang="en-US" sz="2800" dirty="0" smtClean="0"/>
              <a:t>.</a:t>
            </a:r>
          </a:p>
          <a:p>
            <a:pPr>
              <a:spcAft>
                <a:spcPts val="600"/>
              </a:spcAft>
            </a:pPr>
            <a:r>
              <a:rPr lang="en-US" sz="2800" dirty="0" smtClean="0"/>
              <a:t>Other?</a:t>
            </a:r>
            <a:endParaRPr lang="en-US" sz="2800" dirty="0"/>
          </a:p>
          <a:p>
            <a:endParaRPr lang="en-US" dirty="0"/>
          </a:p>
        </p:txBody>
      </p:sp>
    </p:spTree>
    <p:extLst>
      <p:ext uri="{BB962C8B-B14F-4D97-AF65-F5344CB8AC3E}">
        <p14:creationId xmlns:p14="http://schemas.microsoft.com/office/powerpoint/2010/main" val="37035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368426" y="3212976"/>
            <a:ext cx="6480174" cy="1673225"/>
          </a:xfrm>
        </p:spPr>
        <p:txBody>
          <a:bodyPr>
            <a:normAutofit/>
          </a:bodyPr>
          <a:lstStyle/>
          <a:p>
            <a:r>
              <a:rPr lang="en-US" sz="3200" b="0" cap="none" dirty="0" smtClean="0">
                <a:solidFill>
                  <a:schemeClr val="tx1"/>
                </a:solidFill>
              </a:rPr>
              <a:t>Closing</a:t>
            </a:r>
            <a:endParaRPr lang="en-US" sz="3200" b="0" cap="none" dirty="0">
              <a:solidFill>
                <a:schemeClr val="tx1"/>
              </a:solidFill>
            </a:endParaRPr>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4157242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381000" y="1600200"/>
            <a:ext cx="8458200" cy="4525963"/>
          </a:xfrm>
        </p:spPr>
        <p:txBody>
          <a:bodyPr>
            <a:normAutofit/>
          </a:bodyPr>
          <a:lstStyle/>
          <a:p>
            <a:pPr marL="0" indent="0" algn="ctr">
              <a:buNone/>
            </a:pPr>
            <a:r>
              <a:rPr lang="en-US" sz="3600" dirty="0" smtClean="0"/>
              <a:t>Rate your understanding of ASD on a scale of 1 to 5.</a:t>
            </a:r>
            <a:endParaRPr lang="en-US" sz="3600" dirty="0"/>
          </a:p>
        </p:txBody>
      </p:sp>
      <p:pic>
        <p:nvPicPr>
          <p:cNvPr id="2060" name="Picture 12" descr="C:\Users\glaseng\AppData\Local\Microsoft\Windows\Temporary Internet Files\Content.IE5\SE6DTCZ0\vijf-vinger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546088"/>
            <a:ext cx="3397250" cy="1713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8823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92" y="152636"/>
            <a:ext cx="8229600" cy="998984"/>
          </a:xfrm>
        </p:spPr>
        <p:txBody>
          <a:bodyPr>
            <a:normAutofit/>
          </a:bodyPr>
          <a:lstStyle/>
          <a:p>
            <a:pPr algn="ctr"/>
            <a:r>
              <a:rPr lang="en-US" sz="4000" dirty="0" smtClean="0"/>
              <a:t>Professional Action Activity</a:t>
            </a:r>
            <a:endParaRPr lang="en-US" sz="4000" dirty="0"/>
          </a:p>
        </p:txBody>
      </p:sp>
      <p:sp>
        <p:nvSpPr>
          <p:cNvPr id="3" name="Content Placeholder 2"/>
          <p:cNvSpPr>
            <a:spLocks noGrp="1"/>
          </p:cNvSpPr>
          <p:nvPr>
            <p:ph sz="quarter" idx="1"/>
          </p:nvPr>
        </p:nvSpPr>
        <p:spPr>
          <a:xfrm>
            <a:off x="471500" y="2276872"/>
            <a:ext cx="8229600" cy="4389120"/>
          </a:xfrm>
        </p:spPr>
        <p:txBody>
          <a:bodyPr/>
          <a:lstStyle/>
          <a:p>
            <a:pPr marL="0" indent="0">
              <a:spcAft>
                <a:spcPts val="1200"/>
              </a:spcAft>
              <a:buNone/>
            </a:pPr>
            <a:r>
              <a:rPr lang="en-US" sz="2800" dirty="0" smtClean="0"/>
              <a:t>Write down and share with a partner at least one strategy or idea you intend to implement from this session.</a:t>
            </a:r>
            <a:endParaRPr lang="en-US" sz="800" dirty="0" smtClean="0"/>
          </a:p>
        </p:txBody>
      </p:sp>
    </p:spTree>
    <p:extLst>
      <p:ext uri="{BB962C8B-B14F-4D97-AF65-F5344CB8AC3E}">
        <p14:creationId xmlns:p14="http://schemas.microsoft.com/office/powerpoint/2010/main" val="33617826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Activity</a:t>
            </a:r>
            <a:endParaRPr lang="en-US" sz="4000" dirty="0"/>
          </a:p>
        </p:txBody>
      </p:sp>
      <p:sp>
        <p:nvSpPr>
          <p:cNvPr id="3" name="Content Placeholder 2"/>
          <p:cNvSpPr>
            <a:spLocks noGrp="1"/>
          </p:cNvSpPr>
          <p:nvPr>
            <p:ph sz="quarter" idx="1"/>
          </p:nvPr>
        </p:nvSpPr>
        <p:spPr>
          <a:xfrm>
            <a:off x="457200" y="1880828"/>
            <a:ext cx="8229600" cy="4857172"/>
          </a:xfrm>
        </p:spPr>
        <p:txBody>
          <a:bodyPr/>
          <a:lstStyle/>
          <a:p>
            <a:pPr>
              <a:spcAft>
                <a:spcPts val="1200"/>
              </a:spcAft>
            </a:pPr>
            <a:r>
              <a:rPr lang="en-US" dirty="0"/>
              <a:t>Line up </a:t>
            </a:r>
            <a:r>
              <a:rPr lang="en-US" dirty="0" smtClean="0"/>
              <a:t>based </a:t>
            </a:r>
            <a:r>
              <a:rPr lang="en-US" dirty="0"/>
              <a:t>on how comfortable you feel working with children with ASD (on a scale of 1-10</a:t>
            </a:r>
            <a:r>
              <a:rPr lang="en-US" dirty="0" smtClean="0"/>
              <a:t>).</a:t>
            </a:r>
          </a:p>
          <a:p>
            <a:pPr>
              <a:spcAft>
                <a:spcPts val="1200"/>
              </a:spcAft>
            </a:pPr>
            <a:r>
              <a:rPr lang="en-US" dirty="0" smtClean="0"/>
              <a:t>How many changed your position from where you were earlier today?</a:t>
            </a:r>
            <a:endParaRPr lang="en-US" dirty="0"/>
          </a:p>
          <a:p>
            <a:endParaRPr lang="en-US" dirty="0"/>
          </a:p>
        </p:txBody>
      </p:sp>
      <p:pic>
        <p:nvPicPr>
          <p:cNvPr id="4" name="Picture 3" descr="C:\Users\glaseng\AppData\Local\Microsoft\Windows\Temporary Internet Files\Content.IE5\CWJ6P6Q8\standing-in-lin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690" y="4515298"/>
            <a:ext cx="1905000" cy="134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36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608076"/>
            <a:ext cx="8534400" cy="758952"/>
          </a:xfrm>
        </p:spPr>
        <p:txBody>
          <a:bodyPr>
            <a:normAutofit/>
          </a:bodyPr>
          <a:lstStyle/>
          <a:p>
            <a:pPr algn="ctr"/>
            <a:r>
              <a:rPr lang="en-US" sz="4000" dirty="0" smtClean="0"/>
              <a:t>Workshop Evaluation</a:t>
            </a:r>
            <a:endParaRPr lang="en-US" sz="4000" dirty="0"/>
          </a:p>
        </p:txBody>
      </p:sp>
      <p:pic>
        <p:nvPicPr>
          <p:cNvPr id="4" name="Picture 5" descr="j0078825"/>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1079612" y="3348607"/>
            <a:ext cx="3240360" cy="184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j00788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5" y="3238590"/>
            <a:ext cx="3348372" cy="191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60167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algn="ctr"/>
            <a:r>
              <a:rPr lang="en-US" sz="6000" dirty="0" smtClean="0">
                <a:solidFill>
                  <a:schemeClr val="tx1"/>
                </a:solidFill>
              </a:rPr>
              <a:t>Thank You!</a:t>
            </a:r>
            <a:endParaRPr lang="en-US" sz="6000" dirty="0">
              <a:solidFill>
                <a:schemeClr val="tx1"/>
              </a:solidFill>
            </a:endParaRPr>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4275799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a:bodyPr>
          <a:lstStyle/>
          <a:p>
            <a:r>
              <a:rPr lang="en-US" sz="3200" b="0" cap="none" dirty="0" smtClean="0">
                <a:solidFill>
                  <a:schemeClr val="tx1"/>
                </a:solidFill>
              </a:rPr>
              <a:t>Characteristics of ASD and the Impact on Learning</a:t>
            </a:r>
          </a:p>
          <a:p>
            <a:r>
              <a:rPr lang="en-US" sz="3200" b="0" cap="none" dirty="0" smtClean="0">
                <a:solidFill>
                  <a:schemeClr val="tx1"/>
                </a:solidFill>
              </a:rPr>
              <a:t>and Development</a:t>
            </a:r>
            <a:endParaRPr lang="en-US" sz="3200" b="0" cap="none" dirty="0">
              <a:solidFill>
                <a:schemeClr val="tx1"/>
              </a:solidFill>
            </a:endParaRPr>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134525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Activity</a:t>
            </a:r>
            <a:endParaRPr lang="en-US" sz="4000" dirty="0"/>
          </a:p>
        </p:txBody>
      </p:sp>
      <p:sp>
        <p:nvSpPr>
          <p:cNvPr id="3" name="Content Placeholder 2"/>
          <p:cNvSpPr>
            <a:spLocks noGrp="1"/>
          </p:cNvSpPr>
          <p:nvPr>
            <p:ph sz="quarter" idx="1"/>
          </p:nvPr>
        </p:nvSpPr>
        <p:spPr/>
        <p:txBody>
          <a:bodyPr/>
          <a:lstStyle/>
          <a:p>
            <a:pPr>
              <a:spcAft>
                <a:spcPts val="1800"/>
              </a:spcAft>
            </a:pPr>
            <a:r>
              <a:rPr lang="en-US" sz="2800" dirty="0" smtClean="0"/>
              <a:t>In a small group, write down 3 characteristics of children with ASD.</a:t>
            </a:r>
          </a:p>
          <a:p>
            <a:pPr>
              <a:spcAft>
                <a:spcPts val="1800"/>
              </a:spcAft>
            </a:pPr>
            <a:r>
              <a:rPr lang="en-US" sz="2800" dirty="0" smtClean="0"/>
              <a:t>Also write down how these characteristics affect learning and development.</a:t>
            </a:r>
            <a:endParaRPr lang="en-US" sz="2800" dirty="0"/>
          </a:p>
        </p:txBody>
      </p:sp>
      <p:pic>
        <p:nvPicPr>
          <p:cNvPr id="6" name="Picture 6" descr="http://i.walmartimages.com/i/p/00/07/87/87/40/0007878740279_500X500.jpg"/>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4218532"/>
            <a:ext cx="1692275" cy="1690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glaseng\AppData\Local\Microsoft\Windows\Temporary Internet Files\Content.IE5\OWJCRRLI\grou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411137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7656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20784" y="-135396"/>
            <a:ext cx="7924800" cy="1311275"/>
          </a:xfrm>
        </p:spPr>
        <p:txBody>
          <a:bodyPr>
            <a:normAutofit/>
          </a:bodyPr>
          <a:lstStyle/>
          <a:p>
            <a:pPr algn="ctr" eaLnBrk="1" hangingPunct="1">
              <a:defRPr/>
            </a:pPr>
            <a:r>
              <a:rPr lang="en-US" sz="4000" dirty="0" smtClean="0"/>
              <a:t>What is ASD?</a:t>
            </a:r>
            <a:endParaRPr lang="en-US" sz="4000" dirty="0"/>
          </a:p>
        </p:txBody>
      </p:sp>
      <p:sp>
        <p:nvSpPr>
          <p:cNvPr id="6147" name="Rectangle 3"/>
          <p:cNvSpPr>
            <a:spLocks noGrp="1" noChangeArrowheads="1"/>
          </p:cNvSpPr>
          <p:nvPr>
            <p:ph sz="quarter" idx="1"/>
          </p:nvPr>
        </p:nvSpPr>
        <p:spPr>
          <a:xfrm>
            <a:off x="536980" y="1628800"/>
            <a:ext cx="7924800" cy="4788532"/>
          </a:xfrm>
        </p:spPr>
        <p:txBody>
          <a:bodyPr>
            <a:normAutofit lnSpcReduction="10000"/>
          </a:bodyPr>
          <a:lstStyle/>
          <a:p>
            <a:pPr eaLnBrk="1" hangingPunct="1">
              <a:spcBef>
                <a:spcPts val="0"/>
              </a:spcBef>
              <a:defRPr/>
            </a:pPr>
            <a:r>
              <a:rPr lang="en-US" sz="2400" dirty="0" smtClean="0"/>
              <a:t>Life long developmental disability. </a:t>
            </a:r>
            <a:endParaRPr lang="en-US" sz="800" dirty="0" smtClean="0"/>
          </a:p>
          <a:p>
            <a:pPr marL="0" indent="0" eaLnBrk="1" hangingPunct="1">
              <a:spcBef>
                <a:spcPts val="0"/>
              </a:spcBef>
              <a:buNone/>
              <a:defRPr/>
            </a:pPr>
            <a:r>
              <a:rPr lang="en-US" sz="800" dirty="0" smtClean="0"/>
              <a:t> </a:t>
            </a:r>
          </a:p>
          <a:p>
            <a:pPr eaLnBrk="1" hangingPunct="1">
              <a:defRPr/>
            </a:pPr>
            <a:r>
              <a:rPr lang="en-US" sz="2400" dirty="0" smtClean="0"/>
              <a:t>Central nervous system dysfunction.</a:t>
            </a:r>
          </a:p>
          <a:p>
            <a:pPr eaLnBrk="1" hangingPunct="1">
              <a:defRPr/>
            </a:pPr>
            <a:endParaRPr lang="en-US" sz="800" dirty="0" smtClean="0"/>
          </a:p>
          <a:p>
            <a:pPr eaLnBrk="1" hangingPunct="1">
              <a:defRPr/>
            </a:pPr>
            <a:r>
              <a:rPr lang="en-US" sz="2400" dirty="0" smtClean="0"/>
              <a:t>Presents challenges with:</a:t>
            </a:r>
          </a:p>
          <a:p>
            <a:pPr lvl="1" eaLnBrk="1" hangingPunct="1">
              <a:defRPr/>
            </a:pPr>
            <a:r>
              <a:rPr lang="en-US" sz="2000" dirty="0" smtClean="0">
                <a:solidFill>
                  <a:schemeClr val="tx1"/>
                </a:solidFill>
              </a:rPr>
              <a:t>Social interactions</a:t>
            </a:r>
          </a:p>
          <a:p>
            <a:pPr lvl="1" eaLnBrk="1" hangingPunct="1">
              <a:defRPr/>
            </a:pPr>
            <a:r>
              <a:rPr lang="en-US" sz="2000" dirty="0" smtClean="0">
                <a:solidFill>
                  <a:schemeClr val="tx1"/>
                </a:solidFill>
              </a:rPr>
              <a:t>Communication</a:t>
            </a:r>
          </a:p>
          <a:p>
            <a:pPr lvl="1" eaLnBrk="1" hangingPunct="1">
              <a:defRPr/>
            </a:pPr>
            <a:r>
              <a:rPr lang="en-US" sz="2000" dirty="0" smtClean="0">
                <a:solidFill>
                  <a:schemeClr val="tx1"/>
                </a:solidFill>
              </a:rPr>
              <a:t>Behavior   </a:t>
            </a:r>
          </a:p>
          <a:p>
            <a:pPr eaLnBrk="1" hangingPunct="1">
              <a:defRPr/>
            </a:pPr>
            <a:endParaRPr lang="en-US" sz="800" dirty="0" smtClean="0"/>
          </a:p>
          <a:p>
            <a:pPr eaLnBrk="1" hangingPunct="1">
              <a:defRPr/>
            </a:pPr>
            <a:r>
              <a:rPr lang="en-US" sz="2400" dirty="0" smtClean="0"/>
              <a:t>Affects understanding and using language and interactions with people and events.  </a:t>
            </a:r>
          </a:p>
          <a:p>
            <a:pPr eaLnBrk="1" hangingPunct="1">
              <a:defRPr/>
            </a:pPr>
            <a:endParaRPr lang="en-US" sz="800" dirty="0" smtClean="0"/>
          </a:p>
          <a:p>
            <a:pPr eaLnBrk="1" hangingPunct="1">
              <a:defRPr/>
            </a:pPr>
            <a:r>
              <a:rPr lang="en-US" sz="2400" dirty="0" smtClean="0"/>
              <a:t>Affects understanding and responding to things child sees, hears, touches, tastes and smells.</a:t>
            </a:r>
          </a:p>
          <a:p>
            <a:pPr eaLnBrk="1" hangingPunct="1">
              <a:defRPr/>
            </a:pPr>
            <a:endParaRPr lang="en-US" sz="800" dirty="0" smtClean="0"/>
          </a:p>
          <a:p>
            <a:pPr eaLnBrk="1" hangingPunct="1">
              <a:defRPr/>
            </a:pPr>
            <a:r>
              <a:rPr lang="en-US" sz="2400" dirty="0" smtClean="0"/>
              <a:t>Considered a "spectrum disorder."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7">
                                            <p:txEl>
                                              <p:pRg st="2" end="2"/>
                                            </p:txEl>
                                          </p:spTgt>
                                        </p:tgtEl>
                                        <p:attrNameLst>
                                          <p:attrName>style.visibility</p:attrName>
                                        </p:attrNameLst>
                                      </p:cBhvr>
                                      <p:to>
                                        <p:strVal val="visible"/>
                                      </p:to>
                                    </p:set>
                                    <p:animEffect transition="in" filter="fade">
                                      <p:cBhvr>
                                        <p:cTn id="12" dur="500"/>
                                        <p:tgtEl>
                                          <p:spTgt spid="61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animEffect transition="in" filter="fade">
                                      <p:cBhvr>
                                        <p:cTn id="17" dur="500"/>
                                        <p:tgtEl>
                                          <p:spTgt spid="614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7">
                                            <p:txEl>
                                              <p:pRg st="5" end="5"/>
                                            </p:txEl>
                                          </p:spTgt>
                                        </p:tgtEl>
                                        <p:attrNameLst>
                                          <p:attrName>style.visibility</p:attrName>
                                        </p:attrNameLst>
                                      </p:cBhvr>
                                      <p:to>
                                        <p:strVal val="visible"/>
                                      </p:to>
                                    </p:set>
                                    <p:animEffect transition="in" filter="fade">
                                      <p:cBhvr>
                                        <p:cTn id="22" dur="500"/>
                                        <p:tgtEl>
                                          <p:spTgt spid="614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47">
                                            <p:txEl>
                                              <p:pRg st="6" end="6"/>
                                            </p:txEl>
                                          </p:spTgt>
                                        </p:tgtEl>
                                        <p:attrNameLst>
                                          <p:attrName>style.visibility</p:attrName>
                                        </p:attrNameLst>
                                      </p:cBhvr>
                                      <p:to>
                                        <p:strVal val="visible"/>
                                      </p:to>
                                    </p:set>
                                    <p:animEffect transition="in" filter="fade">
                                      <p:cBhvr>
                                        <p:cTn id="27" dur="500"/>
                                        <p:tgtEl>
                                          <p:spTgt spid="614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47">
                                            <p:txEl>
                                              <p:pRg st="7" end="7"/>
                                            </p:txEl>
                                          </p:spTgt>
                                        </p:tgtEl>
                                        <p:attrNameLst>
                                          <p:attrName>style.visibility</p:attrName>
                                        </p:attrNameLst>
                                      </p:cBhvr>
                                      <p:to>
                                        <p:strVal val="visible"/>
                                      </p:to>
                                    </p:set>
                                    <p:animEffect transition="in" filter="fade">
                                      <p:cBhvr>
                                        <p:cTn id="32" dur="500"/>
                                        <p:tgtEl>
                                          <p:spTgt spid="614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47">
                                            <p:txEl>
                                              <p:pRg st="9" end="9"/>
                                            </p:txEl>
                                          </p:spTgt>
                                        </p:tgtEl>
                                        <p:attrNameLst>
                                          <p:attrName>style.visibility</p:attrName>
                                        </p:attrNameLst>
                                      </p:cBhvr>
                                      <p:to>
                                        <p:strVal val="visible"/>
                                      </p:to>
                                    </p:set>
                                    <p:animEffect transition="in" filter="fade">
                                      <p:cBhvr>
                                        <p:cTn id="37" dur="500"/>
                                        <p:tgtEl>
                                          <p:spTgt spid="6147">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147">
                                            <p:txEl>
                                              <p:pRg st="11" end="11"/>
                                            </p:txEl>
                                          </p:spTgt>
                                        </p:tgtEl>
                                        <p:attrNameLst>
                                          <p:attrName>style.visibility</p:attrName>
                                        </p:attrNameLst>
                                      </p:cBhvr>
                                      <p:to>
                                        <p:strVal val="visible"/>
                                      </p:to>
                                    </p:set>
                                    <p:animEffect transition="in" filter="fade">
                                      <p:cBhvr>
                                        <p:cTn id="42" dur="500"/>
                                        <p:tgtEl>
                                          <p:spTgt spid="6147">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47">
                                            <p:txEl>
                                              <p:pRg st="13" end="13"/>
                                            </p:txEl>
                                          </p:spTgt>
                                        </p:tgtEl>
                                        <p:attrNameLst>
                                          <p:attrName>style.visibility</p:attrName>
                                        </p:attrNameLst>
                                      </p:cBhvr>
                                      <p:to>
                                        <p:strVal val="visible"/>
                                      </p:to>
                                    </p:set>
                                    <p:animEffect transition="in" filter="fade">
                                      <p:cBhvr>
                                        <p:cTn id="47" dur="500"/>
                                        <p:tgtEl>
                                          <p:spTgt spid="614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emplate>
  <TotalTime>2690</TotalTime>
  <Words>5712</Words>
  <Application>Microsoft Office PowerPoint</Application>
  <PresentationFormat>On-screen Show (4:3)</PresentationFormat>
  <Paragraphs>500</Paragraphs>
  <Slides>63</Slides>
  <Notes>62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63</vt:i4>
      </vt:variant>
    </vt:vector>
  </HeadingPairs>
  <TitlesOfParts>
    <vt:vector size="67" baseType="lpstr">
      <vt:lpstr>Civic</vt:lpstr>
      <vt:lpstr>Picture</vt:lpstr>
      <vt:lpstr>Document</vt:lpstr>
      <vt:lpstr>Packager Shell Object</vt:lpstr>
      <vt:lpstr>Inclusion in Action: Strategies for Supporting Young Children with Autism Spectrum Disorder and Their Families </vt:lpstr>
      <vt:lpstr>Getting to Know You….</vt:lpstr>
      <vt:lpstr>Activity</vt:lpstr>
      <vt:lpstr>Session Objectives</vt:lpstr>
      <vt:lpstr>Agenda and Materials</vt:lpstr>
      <vt:lpstr>PowerPoint Presentation</vt:lpstr>
      <vt:lpstr>PowerPoint Presentation</vt:lpstr>
      <vt:lpstr>Activity</vt:lpstr>
      <vt:lpstr>What is ASD?</vt:lpstr>
      <vt:lpstr>Pervasive Developmental Disorders (Autism Spectrum Disorders)</vt:lpstr>
      <vt:lpstr>What Causes ASD?</vt:lpstr>
      <vt:lpstr>Possible Causes of ASD</vt:lpstr>
      <vt:lpstr>What DOESN’T Cause ASD?</vt:lpstr>
      <vt:lpstr>What is the Prevalence of ASD?</vt:lpstr>
      <vt:lpstr>Medical Diagnoses</vt:lpstr>
      <vt:lpstr>Educational Eligibility</vt:lpstr>
      <vt:lpstr> Early Recognition of ASD</vt:lpstr>
      <vt:lpstr>Early Warning Signs </vt:lpstr>
      <vt:lpstr>PowerPoint Presentation</vt:lpstr>
      <vt:lpstr>How Might a Child with ASD Behave in an Early Childhood Program? </vt:lpstr>
      <vt:lpstr>Communication Characteristics</vt:lpstr>
      <vt:lpstr>Communication Characteristics</vt:lpstr>
      <vt:lpstr>PowerPoint Presentation</vt:lpstr>
      <vt:lpstr>Social Interactions</vt:lpstr>
      <vt:lpstr>Social Interactions</vt:lpstr>
      <vt:lpstr>Cognitive Characteristics</vt:lpstr>
      <vt:lpstr>Restrictive, Repetitive, or Stereotypical Behaviors</vt:lpstr>
      <vt:lpstr>Sensory Issues</vt:lpstr>
      <vt:lpstr>Auditory Stimuli</vt:lpstr>
      <vt:lpstr>Visual Stimuli</vt:lpstr>
      <vt:lpstr>Taste and Smell</vt:lpstr>
      <vt:lpstr>Tactile/Kinesthetic Stimuli</vt:lpstr>
      <vt:lpstr>PowerPoint Presentation</vt:lpstr>
      <vt:lpstr>Early Care and Educator’s Role</vt:lpstr>
      <vt:lpstr>Factors to Consider</vt:lpstr>
      <vt:lpstr>General Guidelines</vt:lpstr>
      <vt:lpstr>Interventions Should</vt:lpstr>
      <vt:lpstr>Activity</vt:lpstr>
      <vt:lpstr>Selected Educational Strategies </vt:lpstr>
      <vt:lpstr>Applied Behavior Analysis </vt:lpstr>
      <vt:lpstr>PowerPoint Presentation</vt:lpstr>
      <vt:lpstr>Structured Teaching </vt:lpstr>
      <vt:lpstr>Functional Communication Systems </vt:lpstr>
      <vt:lpstr>   Example  Augmentative/Alternative Communication Devices</vt:lpstr>
      <vt:lpstr>Example</vt:lpstr>
      <vt:lpstr>Example</vt:lpstr>
      <vt:lpstr>Example</vt:lpstr>
      <vt:lpstr>Example</vt:lpstr>
      <vt:lpstr>Example</vt:lpstr>
      <vt:lpstr>Example</vt:lpstr>
      <vt:lpstr>Example</vt:lpstr>
      <vt:lpstr>Example</vt:lpstr>
      <vt:lpstr>Video Example</vt:lpstr>
      <vt:lpstr>PowerPoint Presentation</vt:lpstr>
      <vt:lpstr>Parent Involvement Philosophy</vt:lpstr>
      <vt:lpstr>Activity</vt:lpstr>
      <vt:lpstr>Guidelines for Supporting Parents Who Have Children With ASD</vt:lpstr>
      <vt:lpstr>Guidelines for Supporting Parents Who Have Children With ASD</vt:lpstr>
      <vt:lpstr>PowerPoint Presentation</vt:lpstr>
      <vt:lpstr>Professional Action Activity</vt:lpstr>
      <vt:lpstr>Activity</vt:lpstr>
      <vt:lpstr>Workshop Evaluation</vt:lpstr>
      <vt:lpstr>PowerPoint Presentation</vt:lpstr>
    </vt:vector>
  </TitlesOfParts>
  <Company>tr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Young Children with Autism Spectrum Disorder in Early Childhood Settings</dc:title>
  <dc:creator>udellt</dc:creator>
  <cp:lastModifiedBy>Windows User</cp:lastModifiedBy>
  <cp:revision>210</cp:revision>
  <cp:lastPrinted>2015-04-17T16:21:22Z</cp:lastPrinted>
  <dcterms:created xsi:type="dcterms:W3CDTF">2009-02-16T21:02:59Z</dcterms:created>
  <dcterms:modified xsi:type="dcterms:W3CDTF">2016-11-01T16:33:24Z</dcterms:modified>
</cp:coreProperties>
</file>