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363" r:id="rId2"/>
    <p:sldId id="364" r:id="rId3"/>
    <p:sldId id="365" r:id="rId4"/>
    <p:sldId id="367" r:id="rId5"/>
    <p:sldId id="366" r:id="rId6"/>
    <p:sldId id="369" r:id="rId7"/>
    <p:sldId id="317" r:id="rId8"/>
    <p:sldId id="326" r:id="rId9"/>
    <p:sldId id="348" r:id="rId10"/>
    <p:sldId id="311" r:id="rId11"/>
    <p:sldId id="324" r:id="rId12"/>
    <p:sldId id="323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8" r:id="rId21"/>
    <p:sldId id="328" r:id="rId22"/>
    <p:sldId id="373" r:id="rId23"/>
    <p:sldId id="380" r:id="rId24"/>
    <p:sldId id="382" r:id="rId25"/>
    <p:sldId id="381" r:id="rId26"/>
    <p:sldId id="374" r:id="rId27"/>
    <p:sldId id="362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79589" autoAdjust="0"/>
  </p:normalViewPr>
  <p:slideViewPr>
    <p:cSldViewPr>
      <p:cViewPr>
        <p:scale>
          <a:sx n="94" d="100"/>
          <a:sy n="94" d="100"/>
        </p:scale>
        <p:origin x="-71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53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2FDB7-15E5-4D99-A648-02F3A7B268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0603E2-A551-47CB-84EE-DB63E95855D2}">
      <dgm:prSet phldrT="[Text]" custT="1"/>
      <dgm:spPr/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</a:rPr>
            <a:t>Are students leaving in 4 or 5 years with a diploma?</a:t>
          </a:r>
          <a:endParaRPr lang="en-US" sz="1800" dirty="0">
            <a:solidFill>
              <a:schemeClr val="tx1"/>
            </a:solidFill>
          </a:endParaRPr>
        </a:p>
      </dgm:t>
    </dgm:pt>
    <dgm:pt modelId="{C8AF9363-5EC1-4416-BC85-ECC8C5A82B61}" type="parTrans" cxnId="{2C60F72D-5174-4AEE-9A56-30AC7D282799}">
      <dgm:prSet/>
      <dgm:spPr/>
      <dgm:t>
        <a:bodyPr/>
        <a:lstStyle/>
        <a:p>
          <a:endParaRPr lang="en-US"/>
        </a:p>
      </dgm:t>
    </dgm:pt>
    <dgm:pt modelId="{5AF4A528-A619-4111-899F-AC57E4785D4C}" type="sibTrans" cxnId="{2C60F72D-5174-4AEE-9A56-30AC7D282799}">
      <dgm:prSet/>
      <dgm:spPr/>
      <dgm:t>
        <a:bodyPr/>
        <a:lstStyle/>
        <a:p>
          <a:endParaRPr lang="en-US"/>
        </a:p>
      </dgm:t>
    </dgm:pt>
    <dgm:pt modelId="{8554991E-6B09-4717-8EE8-B80734B43EB4}">
      <dgm:prSet phldrT="[Text]" custT="1"/>
      <dgm:spPr/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</a:rPr>
            <a:t>Is the dropout rate going up?  Going down?</a:t>
          </a:r>
          <a:endParaRPr lang="en-US" sz="1800" dirty="0">
            <a:solidFill>
              <a:schemeClr val="tx1"/>
            </a:solidFill>
          </a:endParaRPr>
        </a:p>
      </dgm:t>
    </dgm:pt>
    <dgm:pt modelId="{747E5C38-6064-45E2-83CB-7EC1043053A8}" type="parTrans" cxnId="{E3889DCB-4BD0-4B08-9026-209CF8723082}">
      <dgm:prSet/>
      <dgm:spPr/>
      <dgm:t>
        <a:bodyPr/>
        <a:lstStyle/>
        <a:p>
          <a:endParaRPr lang="en-US"/>
        </a:p>
      </dgm:t>
    </dgm:pt>
    <dgm:pt modelId="{00BD7F30-C1AA-4701-8076-DE4D87B0A61B}" type="sibTrans" cxnId="{E3889DCB-4BD0-4B08-9026-209CF8723082}">
      <dgm:prSet/>
      <dgm:spPr/>
      <dgm:t>
        <a:bodyPr/>
        <a:lstStyle/>
        <a:p>
          <a:endParaRPr lang="en-US"/>
        </a:p>
      </dgm:t>
    </dgm:pt>
    <dgm:pt modelId="{7BFEFD15-C842-4356-B1E0-5A018406C6EB}">
      <dgm:prSet phldrT="[Text]" custT="1"/>
      <dgm:spPr/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</a:rPr>
            <a:t>Have more than a third of our leavers completed NO work or training after leaving </a:t>
          </a:r>
          <a:r>
            <a:rPr lang="en-US" sz="1800" dirty="0" smtClean="0">
              <a:solidFill>
                <a:schemeClr val="tx1"/>
              </a:solidFill>
            </a:rPr>
            <a:t>school</a:t>
          </a:r>
          <a:r>
            <a:rPr lang="en-US" sz="1800" dirty="0" smtClean="0">
              <a:solidFill>
                <a:schemeClr val="tx1"/>
              </a:solidFill>
            </a:rPr>
            <a:t>?</a:t>
          </a:r>
          <a:endParaRPr lang="en-US" sz="1800" dirty="0">
            <a:solidFill>
              <a:schemeClr val="tx1"/>
            </a:solidFill>
          </a:endParaRPr>
        </a:p>
      </dgm:t>
    </dgm:pt>
    <dgm:pt modelId="{25151790-1EDC-4084-868B-68A7891E9022}" type="parTrans" cxnId="{24AC097D-2DA8-4C24-8BDC-4D179F75533D}">
      <dgm:prSet/>
      <dgm:spPr/>
      <dgm:t>
        <a:bodyPr/>
        <a:lstStyle/>
        <a:p>
          <a:endParaRPr lang="en-US"/>
        </a:p>
      </dgm:t>
    </dgm:pt>
    <dgm:pt modelId="{45A464D7-E2FA-4637-9DA6-31C778179346}" type="sibTrans" cxnId="{24AC097D-2DA8-4C24-8BDC-4D179F75533D}">
      <dgm:prSet/>
      <dgm:spPr/>
      <dgm:t>
        <a:bodyPr/>
        <a:lstStyle/>
        <a:p>
          <a:endParaRPr lang="en-US"/>
        </a:p>
      </dgm:t>
    </dgm:pt>
    <dgm:pt modelId="{78C561D7-89D5-46C0-84FD-14F0438122BC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How do in-school services differ for students who successfully transition to work or school  and for those students who are not engaged within a year? </a:t>
          </a:r>
          <a:endParaRPr lang="en-US" sz="1800" dirty="0" smtClean="0">
            <a:solidFill>
              <a:schemeClr val="tx1"/>
            </a:solidFill>
          </a:endParaRPr>
        </a:p>
      </dgm:t>
    </dgm:pt>
    <dgm:pt modelId="{4F9FD0A1-231C-4F7C-8406-17F2DF77D54B}" type="parTrans" cxnId="{B9B849DF-64D7-49D9-A1A9-5E25CD3A7063}">
      <dgm:prSet/>
      <dgm:spPr/>
      <dgm:t>
        <a:bodyPr/>
        <a:lstStyle/>
        <a:p>
          <a:endParaRPr lang="en-US"/>
        </a:p>
      </dgm:t>
    </dgm:pt>
    <dgm:pt modelId="{CEE399C2-8CD8-41FE-AA0F-694FD985CDDF}" type="sibTrans" cxnId="{B9B849DF-64D7-49D9-A1A9-5E25CD3A7063}">
      <dgm:prSet/>
      <dgm:spPr/>
      <dgm:t>
        <a:bodyPr/>
        <a:lstStyle/>
        <a:p>
          <a:endParaRPr lang="en-US"/>
        </a:p>
      </dgm:t>
    </dgm:pt>
    <dgm:pt modelId="{0C88A987-9349-4F05-87BA-F06DD98B9C2F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Can we demonstrate that </a:t>
          </a:r>
          <a:r>
            <a:rPr lang="en-US" sz="1800" dirty="0" smtClean="0">
              <a:solidFill>
                <a:schemeClr val="tx1"/>
              </a:solidFill>
            </a:rPr>
            <a:t>transition aged youth have IEP’s that are strong and include </a:t>
          </a:r>
          <a:r>
            <a:rPr lang="en-US" sz="1800" dirty="0" smtClean="0">
              <a:solidFill>
                <a:schemeClr val="tx1"/>
              </a:solidFill>
            </a:rPr>
            <a:t>quality services? </a:t>
          </a:r>
        </a:p>
      </dgm:t>
    </dgm:pt>
    <dgm:pt modelId="{0E098267-9BE8-441D-8705-336DAEBA269B}" type="parTrans" cxnId="{29D0E266-FC16-43B9-AEB8-7893FAE3EF8F}">
      <dgm:prSet/>
      <dgm:spPr/>
      <dgm:t>
        <a:bodyPr/>
        <a:lstStyle/>
        <a:p>
          <a:endParaRPr lang="en-US"/>
        </a:p>
      </dgm:t>
    </dgm:pt>
    <dgm:pt modelId="{A8B79392-24A8-4D53-8978-141D51E55B59}" type="sibTrans" cxnId="{29D0E266-FC16-43B9-AEB8-7893FAE3EF8F}">
      <dgm:prSet/>
      <dgm:spPr/>
      <dgm:t>
        <a:bodyPr/>
        <a:lstStyle/>
        <a:p>
          <a:endParaRPr lang="en-US"/>
        </a:p>
      </dgm:t>
    </dgm:pt>
    <dgm:pt modelId="{5E92FD49-0AC5-4FA3-BF13-CB15A8C4C0B1}" type="pres">
      <dgm:prSet presAssocID="{CF72FDB7-15E5-4D99-A648-02F3A7B268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ADEDC2-59DB-45BF-B76C-9C0CB27226F6}" type="pres">
      <dgm:prSet presAssocID="{010603E2-A551-47CB-84EE-DB63E95855D2}" presName="parentLin" presStyleCnt="0"/>
      <dgm:spPr/>
    </dgm:pt>
    <dgm:pt modelId="{A76B3B08-6A57-4B18-B033-81F230ABBAA2}" type="pres">
      <dgm:prSet presAssocID="{010603E2-A551-47CB-84EE-DB63E95855D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72077C1-8095-4FDC-9C90-A178604D1363}" type="pres">
      <dgm:prSet presAssocID="{010603E2-A551-47CB-84EE-DB63E95855D2}" presName="parentText" presStyleLbl="node1" presStyleIdx="0" presStyleCnt="5" custScaleX="135715" custScaleY="236412" custLinFactNeighborX="98" custLinFactNeighborY="41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36D1E-549E-47CC-9777-200A723D9DA5}" type="pres">
      <dgm:prSet presAssocID="{010603E2-A551-47CB-84EE-DB63E95855D2}" presName="negativeSpace" presStyleCnt="0"/>
      <dgm:spPr/>
    </dgm:pt>
    <dgm:pt modelId="{2E339158-B5F1-4613-AA43-1D01D0771942}" type="pres">
      <dgm:prSet presAssocID="{010603E2-A551-47CB-84EE-DB63E95855D2}" presName="childText" presStyleLbl="conFgAcc1" presStyleIdx="0" presStyleCnt="5">
        <dgm:presLayoutVars>
          <dgm:bulletEnabled val="1"/>
        </dgm:presLayoutVars>
      </dgm:prSet>
      <dgm:spPr/>
    </dgm:pt>
    <dgm:pt modelId="{02913A99-12F7-4459-B058-A75B0E57CE93}" type="pres">
      <dgm:prSet presAssocID="{5AF4A528-A619-4111-899F-AC57E4785D4C}" presName="spaceBetweenRectangles" presStyleCnt="0"/>
      <dgm:spPr/>
    </dgm:pt>
    <dgm:pt modelId="{3DFA114D-E65A-48BE-8DBA-317091404468}" type="pres">
      <dgm:prSet presAssocID="{8554991E-6B09-4717-8EE8-B80734B43EB4}" presName="parentLin" presStyleCnt="0"/>
      <dgm:spPr/>
    </dgm:pt>
    <dgm:pt modelId="{9D900B1B-0AC6-444F-8FF5-5034BE8EE129}" type="pres">
      <dgm:prSet presAssocID="{8554991E-6B09-4717-8EE8-B80734B43EB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5111A89-E81A-4CD8-AF78-3C946D39D968}" type="pres">
      <dgm:prSet presAssocID="{8554991E-6B09-4717-8EE8-B80734B43EB4}" presName="parentText" presStyleLbl="node1" presStyleIdx="1" presStyleCnt="5" custScaleX="135714" custScaleY="236051" custLinFactNeighborX="0" custLinFactNeighborY="-19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C9204-95C2-4EA1-B9D5-1BA2AA99A215}" type="pres">
      <dgm:prSet presAssocID="{8554991E-6B09-4717-8EE8-B80734B43EB4}" presName="negativeSpace" presStyleCnt="0"/>
      <dgm:spPr/>
    </dgm:pt>
    <dgm:pt modelId="{D6978CDA-D998-4DB4-9B49-AA6872E6F743}" type="pres">
      <dgm:prSet presAssocID="{8554991E-6B09-4717-8EE8-B80734B43EB4}" presName="childText" presStyleLbl="conFgAcc1" presStyleIdx="1" presStyleCnt="5">
        <dgm:presLayoutVars>
          <dgm:bulletEnabled val="1"/>
        </dgm:presLayoutVars>
      </dgm:prSet>
      <dgm:spPr/>
    </dgm:pt>
    <dgm:pt modelId="{25CCDD21-311E-4D27-9FC4-426CF184BC37}" type="pres">
      <dgm:prSet presAssocID="{00BD7F30-C1AA-4701-8076-DE4D87B0A61B}" presName="spaceBetweenRectangles" presStyleCnt="0"/>
      <dgm:spPr/>
    </dgm:pt>
    <dgm:pt modelId="{C959AE2A-ECB8-45F3-B607-C6B0D1EBCE1F}" type="pres">
      <dgm:prSet presAssocID="{7BFEFD15-C842-4356-B1E0-5A018406C6EB}" presName="parentLin" presStyleCnt="0"/>
      <dgm:spPr/>
    </dgm:pt>
    <dgm:pt modelId="{A816C16C-51AE-4315-91AF-FC7EA0EAD9EC}" type="pres">
      <dgm:prSet presAssocID="{7BFEFD15-C842-4356-B1E0-5A018406C6EB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13D615F-ABF6-48CF-A619-1AF422368311}" type="pres">
      <dgm:prSet presAssocID="{7BFEFD15-C842-4356-B1E0-5A018406C6EB}" presName="parentText" presStyleLbl="node1" presStyleIdx="2" presStyleCnt="5" custScaleX="138509" custScaleY="3506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8D98A-0AAD-4347-9018-E01DB1EAFCAA}" type="pres">
      <dgm:prSet presAssocID="{7BFEFD15-C842-4356-B1E0-5A018406C6EB}" presName="negativeSpace" presStyleCnt="0"/>
      <dgm:spPr/>
    </dgm:pt>
    <dgm:pt modelId="{C7E94339-F55B-444E-901A-6ACAE300288A}" type="pres">
      <dgm:prSet presAssocID="{7BFEFD15-C842-4356-B1E0-5A018406C6EB}" presName="childText" presStyleLbl="conFgAcc1" presStyleIdx="2" presStyleCnt="5">
        <dgm:presLayoutVars>
          <dgm:bulletEnabled val="1"/>
        </dgm:presLayoutVars>
      </dgm:prSet>
      <dgm:spPr/>
    </dgm:pt>
    <dgm:pt modelId="{3CDF40DC-9D46-4CFA-BD29-6D5AB0F99480}" type="pres">
      <dgm:prSet presAssocID="{45A464D7-E2FA-4637-9DA6-31C778179346}" presName="spaceBetweenRectangles" presStyleCnt="0"/>
      <dgm:spPr/>
    </dgm:pt>
    <dgm:pt modelId="{A041B650-2D44-4873-A9F8-0060CE6BD2C0}" type="pres">
      <dgm:prSet presAssocID="{78C561D7-89D5-46C0-84FD-14F0438122BC}" presName="parentLin" presStyleCnt="0"/>
      <dgm:spPr/>
    </dgm:pt>
    <dgm:pt modelId="{F169FA3A-4A0E-4175-9FD3-23AEA8CA12F8}" type="pres">
      <dgm:prSet presAssocID="{78C561D7-89D5-46C0-84FD-14F0438122BC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22DE8E9F-197A-4F13-B297-4E339BE5EE6E}" type="pres">
      <dgm:prSet presAssocID="{78C561D7-89D5-46C0-84FD-14F0438122BC}" presName="parentText" presStyleLbl="node1" presStyleIdx="3" presStyleCnt="5" custScaleX="139534" custScaleY="3526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54372-5363-4B36-A136-A2A2E40F0D3D}" type="pres">
      <dgm:prSet presAssocID="{78C561D7-89D5-46C0-84FD-14F0438122BC}" presName="negativeSpace" presStyleCnt="0"/>
      <dgm:spPr/>
    </dgm:pt>
    <dgm:pt modelId="{3783D995-8CEA-4E38-80C3-5A54CE3E0D7B}" type="pres">
      <dgm:prSet presAssocID="{78C561D7-89D5-46C0-84FD-14F0438122BC}" presName="childText" presStyleLbl="conFgAcc1" presStyleIdx="3" presStyleCnt="5">
        <dgm:presLayoutVars>
          <dgm:bulletEnabled val="1"/>
        </dgm:presLayoutVars>
      </dgm:prSet>
      <dgm:spPr/>
    </dgm:pt>
    <dgm:pt modelId="{248987C8-DDA5-4B4E-A7D1-687D97D17BBA}" type="pres">
      <dgm:prSet presAssocID="{CEE399C2-8CD8-41FE-AA0F-694FD985CDDF}" presName="spaceBetweenRectangles" presStyleCnt="0"/>
      <dgm:spPr/>
    </dgm:pt>
    <dgm:pt modelId="{7D016BF0-B25A-4737-AF2E-49EFEA992A94}" type="pres">
      <dgm:prSet presAssocID="{0C88A987-9349-4F05-87BA-F06DD98B9C2F}" presName="parentLin" presStyleCnt="0"/>
      <dgm:spPr/>
    </dgm:pt>
    <dgm:pt modelId="{E646591F-6B2A-455D-8DA4-0C404CDF3DA7}" type="pres">
      <dgm:prSet presAssocID="{0C88A987-9349-4F05-87BA-F06DD98B9C2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0FB40827-0EF9-41B6-91CD-A8C8898F7282}" type="pres">
      <dgm:prSet presAssocID="{0C88A987-9349-4F05-87BA-F06DD98B9C2F}" presName="parentText" presStyleLbl="node1" presStyleIdx="4" presStyleCnt="5" custScaleX="142997" custScaleY="3490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89AFE-CC57-4ADB-BA96-DFEA868386D2}" type="pres">
      <dgm:prSet presAssocID="{0C88A987-9349-4F05-87BA-F06DD98B9C2F}" presName="negativeSpace" presStyleCnt="0"/>
      <dgm:spPr/>
    </dgm:pt>
    <dgm:pt modelId="{89AA38D9-A200-4D6B-BD59-4B10DF7FF320}" type="pres">
      <dgm:prSet presAssocID="{0C88A987-9349-4F05-87BA-F06DD98B9C2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F65EA5D-0BAA-48CC-A24A-77E6DB3FB8AE}" type="presOf" srcId="{CF72FDB7-15E5-4D99-A648-02F3A7B26883}" destId="{5E92FD49-0AC5-4FA3-BF13-CB15A8C4C0B1}" srcOrd="0" destOrd="0" presId="urn:microsoft.com/office/officeart/2005/8/layout/list1"/>
    <dgm:cxn modelId="{421705E3-CFA9-42D2-96CA-C79BA8172F57}" type="presOf" srcId="{8554991E-6B09-4717-8EE8-B80734B43EB4}" destId="{D5111A89-E81A-4CD8-AF78-3C946D39D968}" srcOrd="1" destOrd="0" presId="urn:microsoft.com/office/officeart/2005/8/layout/list1"/>
    <dgm:cxn modelId="{E3889DCB-4BD0-4B08-9026-209CF8723082}" srcId="{CF72FDB7-15E5-4D99-A648-02F3A7B26883}" destId="{8554991E-6B09-4717-8EE8-B80734B43EB4}" srcOrd="1" destOrd="0" parTransId="{747E5C38-6064-45E2-83CB-7EC1043053A8}" sibTransId="{00BD7F30-C1AA-4701-8076-DE4D87B0A61B}"/>
    <dgm:cxn modelId="{811C4040-44C8-4366-B875-AF13923F60ED}" type="presOf" srcId="{7BFEFD15-C842-4356-B1E0-5A018406C6EB}" destId="{A816C16C-51AE-4315-91AF-FC7EA0EAD9EC}" srcOrd="0" destOrd="0" presId="urn:microsoft.com/office/officeart/2005/8/layout/list1"/>
    <dgm:cxn modelId="{2C60F72D-5174-4AEE-9A56-30AC7D282799}" srcId="{CF72FDB7-15E5-4D99-A648-02F3A7B26883}" destId="{010603E2-A551-47CB-84EE-DB63E95855D2}" srcOrd="0" destOrd="0" parTransId="{C8AF9363-5EC1-4416-BC85-ECC8C5A82B61}" sibTransId="{5AF4A528-A619-4111-899F-AC57E4785D4C}"/>
    <dgm:cxn modelId="{B9B849DF-64D7-49D9-A1A9-5E25CD3A7063}" srcId="{CF72FDB7-15E5-4D99-A648-02F3A7B26883}" destId="{78C561D7-89D5-46C0-84FD-14F0438122BC}" srcOrd="3" destOrd="0" parTransId="{4F9FD0A1-231C-4F7C-8406-17F2DF77D54B}" sibTransId="{CEE399C2-8CD8-41FE-AA0F-694FD985CDDF}"/>
    <dgm:cxn modelId="{F0766EB8-630B-4E01-82ED-12CCCECB9F50}" type="presOf" srcId="{8554991E-6B09-4717-8EE8-B80734B43EB4}" destId="{9D900B1B-0AC6-444F-8FF5-5034BE8EE129}" srcOrd="0" destOrd="0" presId="urn:microsoft.com/office/officeart/2005/8/layout/list1"/>
    <dgm:cxn modelId="{E71F8391-E2B0-4CD4-97BB-B3BFD7D47D40}" type="presOf" srcId="{78C561D7-89D5-46C0-84FD-14F0438122BC}" destId="{22DE8E9F-197A-4F13-B297-4E339BE5EE6E}" srcOrd="1" destOrd="0" presId="urn:microsoft.com/office/officeart/2005/8/layout/list1"/>
    <dgm:cxn modelId="{688A4A3A-B5CC-44B4-8113-02D493FC086C}" type="presOf" srcId="{010603E2-A551-47CB-84EE-DB63E95855D2}" destId="{672077C1-8095-4FDC-9C90-A178604D1363}" srcOrd="1" destOrd="0" presId="urn:microsoft.com/office/officeart/2005/8/layout/list1"/>
    <dgm:cxn modelId="{7FD4CE4E-E68E-4EC0-9EEB-2D39ADD4E050}" type="presOf" srcId="{78C561D7-89D5-46C0-84FD-14F0438122BC}" destId="{F169FA3A-4A0E-4175-9FD3-23AEA8CA12F8}" srcOrd="0" destOrd="0" presId="urn:microsoft.com/office/officeart/2005/8/layout/list1"/>
    <dgm:cxn modelId="{29D0E266-FC16-43B9-AEB8-7893FAE3EF8F}" srcId="{CF72FDB7-15E5-4D99-A648-02F3A7B26883}" destId="{0C88A987-9349-4F05-87BA-F06DD98B9C2F}" srcOrd="4" destOrd="0" parTransId="{0E098267-9BE8-441D-8705-336DAEBA269B}" sibTransId="{A8B79392-24A8-4D53-8978-141D51E55B59}"/>
    <dgm:cxn modelId="{428BC37B-B27D-4A89-BABD-90978B1864D4}" type="presOf" srcId="{7BFEFD15-C842-4356-B1E0-5A018406C6EB}" destId="{813D615F-ABF6-48CF-A619-1AF422368311}" srcOrd="1" destOrd="0" presId="urn:microsoft.com/office/officeart/2005/8/layout/list1"/>
    <dgm:cxn modelId="{F455AE63-7B95-4B0B-A3C1-1AB272828E18}" type="presOf" srcId="{010603E2-A551-47CB-84EE-DB63E95855D2}" destId="{A76B3B08-6A57-4B18-B033-81F230ABBAA2}" srcOrd="0" destOrd="0" presId="urn:microsoft.com/office/officeart/2005/8/layout/list1"/>
    <dgm:cxn modelId="{24AC097D-2DA8-4C24-8BDC-4D179F75533D}" srcId="{CF72FDB7-15E5-4D99-A648-02F3A7B26883}" destId="{7BFEFD15-C842-4356-B1E0-5A018406C6EB}" srcOrd="2" destOrd="0" parTransId="{25151790-1EDC-4084-868B-68A7891E9022}" sibTransId="{45A464D7-E2FA-4637-9DA6-31C778179346}"/>
    <dgm:cxn modelId="{C3DE1FF7-1521-43AD-B51B-84E12AF2E0BA}" type="presOf" srcId="{0C88A987-9349-4F05-87BA-F06DD98B9C2F}" destId="{0FB40827-0EF9-41B6-91CD-A8C8898F7282}" srcOrd="1" destOrd="0" presId="urn:microsoft.com/office/officeart/2005/8/layout/list1"/>
    <dgm:cxn modelId="{B22481CD-743F-4259-801C-878DA850D16E}" type="presOf" srcId="{0C88A987-9349-4F05-87BA-F06DD98B9C2F}" destId="{E646591F-6B2A-455D-8DA4-0C404CDF3DA7}" srcOrd="0" destOrd="0" presId="urn:microsoft.com/office/officeart/2005/8/layout/list1"/>
    <dgm:cxn modelId="{4842D5D6-DD3D-4FFF-AE86-1EEDF5CFEF9B}" type="presParOf" srcId="{5E92FD49-0AC5-4FA3-BF13-CB15A8C4C0B1}" destId="{C0ADEDC2-59DB-45BF-B76C-9C0CB27226F6}" srcOrd="0" destOrd="0" presId="urn:microsoft.com/office/officeart/2005/8/layout/list1"/>
    <dgm:cxn modelId="{F912F203-A1A9-4156-8AEE-8744497638D7}" type="presParOf" srcId="{C0ADEDC2-59DB-45BF-B76C-9C0CB27226F6}" destId="{A76B3B08-6A57-4B18-B033-81F230ABBAA2}" srcOrd="0" destOrd="0" presId="urn:microsoft.com/office/officeart/2005/8/layout/list1"/>
    <dgm:cxn modelId="{A023B123-E2B1-4229-9F4F-77A655408A0F}" type="presParOf" srcId="{C0ADEDC2-59DB-45BF-B76C-9C0CB27226F6}" destId="{672077C1-8095-4FDC-9C90-A178604D1363}" srcOrd="1" destOrd="0" presId="urn:microsoft.com/office/officeart/2005/8/layout/list1"/>
    <dgm:cxn modelId="{27CFCC13-EE69-49BF-87D5-22FEB77D8382}" type="presParOf" srcId="{5E92FD49-0AC5-4FA3-BF13-CB15A8C4C0B1}" destId="{FB136D1E-549E-47CC-9777-200A723D9DA5}" srcOrd="1" destOrd="0" presId="urn:microsoft.com/office/officeart/2005/8/layout/list1"/>
    <dgm:cxn modelId="{2369F70A-34B4-4FFA-B5B3-9DCF9B718C38}" type="presParOf" srcId="{5E92FD49-0AC5-4FA3-BF13-CB15A8C4C0B1}" destId="{2E339158-B5F1-4613-AA43-1D01D0771942}" srcOrd="2" destOrd="0" presId="urn:microsoft.com/office/officeart/2005/8/layout/list1"/>
    <dgm:cxn modelId="{1C5BE99D-B80E-494C-8752-9ED587516DEA}" type="presParOf" srcId="{5E92FD49-0AC5-4FA3-BF13-CB15A8C4C0B1}" destId="{02913A99-12F7-4459-B058-A75B0E57CE93}" srcOrd="3" destOrd="0" presId="urn:microsoft.com/office/officeart/2005/8/layout/list1"/>
    <dgm:cxn modelId="{33A8B12D-D7E1-40FC-9856-28409741EEEB}" type="presParOf" srcId="{5E92FD49-0AC5-4FA3-BF13-CB15A8C4C0B1}" destId="{3DFA114D-E65A-48BE-8DBA-317091404468}" srcOrd="4" destOrd="0" presId="urn:microsoft.com/office/officeart/2005/8/layout/list1"/>
    <dgm:cxn modelId="{69F7605C-3A1B-4300-A709-64D106037D4E}" type="presParOf" srcId="{3DFA114D-E65A-48BE-8DBA-317091404468}" destId="{9D900B1B-0AC6-444F-8FF5-5034BE8EE129}" srcOrd="0" destOrd="0" presId="urn:microsoft.com/office/officeart/2005/8/layout/list1"/>
    <dgm:cxn modelId="{3186A46F-CC73-4BD1-96A8-1E5A38416BBC}" type="presParOf" srcId="{3DFA114D-E65A-48BE-8DBA-317091404468}" destId="{D5111A89-E81A-4CD8-AF78-3C946D39D968}" srcOrd="1" destOrd="0" presId="urn:microsoft.com/office/officeart/2005/8/layout/list1"/>
    <dgm:cxn modelId="{B8C92522-AE9A-4DE3-8EE7-8FF8241D71DA}" type="presParOf" srcId="{5E92FD49-0AC5-4FA3-BF13-CB15A8C4C0B1}" destId="{D23C9204-95C2-4EA1-B9D5-1BA2AA99A215}" srcOrd="5" destOrd="0" presId="urn:microsoft.com/office/officeart/2005/8/layout/list1"/>
    <dgm:cxn modelId="{158B5979-127F-4C2C-ABDE-6B1BF316E3A0}" type="presParOf" srcId="{5E92FD49-0AC5-4FA3-BF13-CB15A8C4C0B1}" destId="{D6978CDA-D998-4DB4-9B49-AA6872E6F743}" srcOrd="6" destOrd="0" presId="urn:microsoft.com/office/officeart/2005/8/layout/list1"/>
    <dgm:cxn modelId="{2490CD9E-4BCE-49DA-A5C8-79C2B42A9CED}" type="presParOf" srcId="{5E92FD49-0AC5-4FA3-BF13-CB15A8C4C0B1}" destId="{25CCDD21-311E-4D27-9FC4-426CF184BC37}" srcOrd="7" destOrd="0" presId="urn:microsoft.com/office/officeart/2005/8/layout/list1"/>
    <dgm:cxn modelId="{42F94CEB-CD66-4F4F-AEA8-404519ED1DE3}" type="presParOf" srcId="{5E92FD49-0AC5-4FA3-BF13-CB15A8C4C0B1}" destId="{C959AE2A-ECB8-45F3-B607-C6B0D1EBCE1F}" srcOrd="8" destOrd="0" presId="urn:microsoft.com/office/officeart/2005/8/layout/list1"/>
    <dgm:cxn modelId="{79617F92-DC0C-4C81-B528-92D2C6454371}" type="presParOf" srcId="{C959AE2A-ECB8-45F3-B607-C6B0D1EBCE1F}" destId="{A816C16C-51AE-4315-91AF-FC7EA0EAD9EC}" srcOrd="0" destOrd="0" presId="urn:microsoft.com/office/officeart/2005/8/layout/list1"/>
    <dgm:cxn modelId="{22240F28-89EA-436A-B05B-63445F540621}" type="presParOf" srcId="{C959AE2A-ECB8-45F3-B607-C6B0D1EBCE1F}" destId="{813D615F-ABF6-48CF-A619-1AF422368311}" srcOrd="1" destOrd="0" presId="urn:microsoft.com/office/officeart/2005/8/layout/list1"/>
    <dgm:cxn modelId="{72D287B3-03B0-43DA-876B-40D88DA3E231}" type="presParOf" srcId="{5E92FD49-0AC5-4FA3-BF13-CB15A8C4C0B1}" destId="{F938D98A-0AAD-4347-9018-E01DB1EAFCAA}" srcOrd="9" destOrd="0" presId="urn:microsoft.com/office/officeart/2005/8/layout/list1"/>
    <dgm:cxn modelId="{3B5EAE5B-8BC4-47EF-893C-06F90597F1AA}" type="presParOf" srcId="{5E92FD49-0AC5-4FA3-BF13-CB15A8C4C0B1}" destId="{C7E94339-F55B-444E-901A-6ACAE300288A}" srcOrd="10" destOrd="0" presId="urn:microsoft.com/office/officeart/2005/8/layout/list1"/>
    <dgm:cxn modelId="{205C3DAC-ED8C-4662-9345-F5C18F77F0DE}" type="presParOf" srcId="{5E92FD49-0AC5-4FA3-BF13-CB15A8C4C0B1}" destId="{3CDF40DC-9D46-4CFA-BD29-6D5AB0F99480}" srcOrd="11" destOrd="0" presId="urn:microsoft.com/office/officeart/2005/8/layout/list1"/>
    <dgm:cxn modelId="{939AAAA3-5BEF-4629-B746-2C079AB70C86}" type="presParOf" srcId="{5E92FD49-0AC5-4FA3-BF13-CB15A8C4C0B1}" destId="{A041B650-2D44-4873-A9F8-0060CE6BD2C0}" srcOrd="12" destOrd="0" presId="urn:microsoft.com/office/officeart/2005/8/layout/list1"/>
    <dgm:cxn modelId="{9AD5B236-3257-4F5E-A0DD-A744AE801328}" type="presParOf" srcId="{A041B650-2D44-4873-A9F8-0060CE6BD2C0}" destId="{F169FA3A-4A0E-4175-9FD3-23AEA8CA12F8}" srcOrd="0" destOrd="0" presId="urn:microsoft.com/office/officeart/2005/8/layout/list1"/>
    <dgm:cxn modelId="{3CEC11A8-A861-4673-A1E8-32AB28F3ED2E}" type="presParOf" srcId="{A041B650-2D44-4873-A9F8-0060CE6BD2C0}" destId="{22DE8E9F-197A-4F13-B297-4E339BE5EE6E}" srcOrd="1" destOrd="0" presId="urn:microsoft.com/office/officeart/2005/8/layout/list1"/>
    <dgm:cxn modelId="{ED2B84A9-E528-41D5-8CB4-216D3365B97A}" type="presParOf" srcId="{5E92FD49-0AC5-4FA3-BF13-CB15A8C4C0B1}" destId="{EF454372-5363-4B36-A136-A2A2E40F0D3D}" srcOrd="13" destOrd="0" presId="urn:microsoft.com/office/officeart/2005/8/layout/list1"/>
    <dgm:cxn modelId="{80643E49-D554-4F2F-95E4-EC2236CDEE49}" type="presParOf" srcId="{5E92FD49-0AC5-4FA3-BF13-CB15A8C4C0B1}" destId="{3783D995-8CEA-4E38-80C3-5A54CE3E0D7B}" srcOrd="14" destOrd="0" presId="urn:microsoft.com/office/officeart/2005/8/layout/list1"/>
    <dgm:cxn modelId="{82605C5B-1DEF-4D82-A9D9-B283B3156818}" type="presParOf" srcId="{5E92FD49-0AC5-4FA3-BF13-CB15A8C4C0B1}" destId="{248987C8-DDA5-4B4E-A7D1-687D97D17BBA}" srcOrd="15" destOrd="0" presId="urn:microsoft.com/office/officeart/2005/8/layout/list1"/>
    <dgm:cxn modelId="{A722D1B3-5968-475B-AAD8-50294817054F}" type="presParOf" srcId="{5E92FD49-0AC5-4FA3-BF13-CB15A8C4C0B1}" destId="{7D016BF0-B25A-4737-AF2E-49EFEA992A94}" srcOrd="16" destOrd="0" presId="urn:microsoft.com/office/officeart/2005/8/layout/list1"/>
    <dgm:cxn modelId="{C90F6D9C-1F07-484C-8B82-1BF197018AC5}" type="presParOf" srcId="{7D016BF0-B25A-4737-AF2E-49EFEA992A94}" destId="{E646591F-6B2A-455D-8DA4-0C404CDF3DA7}" srcOrd="0" destOrd="0" presId="urn:microsoft.com/office/officeart/2005/8/layout/list1"/>
    <dgm:cxn modelId="{BB1FE038-4643-4CE8-9D16-FB7679A126A8}" type="presParOf" srcId="{7D016BF0-B25A-4737-AF2E-49EFEA992A94}" destId="{0FB40827-0EF9-41B6-91CD-A8C8898F7282}" srcOrd="1" destOrd="0" presId="urn:microsoft.com/office/officeart/2005/8/layout/list1"/>
    <dgm:cxn modelId="{A15A762C-F5DE-4E78-A9C3-1FBDAA7B2A7A}" type="presParOf" srcId="{5E92FD49-0AC5-4FA3-BF13-CB15A8C4C0B1}" destId="{CA589AFE-CC57-4ADB-BA96-DFEA868386D2}" srcOrd="17" destOrd="0" presId="urn:microsoft.com/office/officeart/2005/8/layout/list1"/>
    <dgm:cxn modelId="{7766C445-9449-40F2-80CF-F66DC2AE3703}" type="presParOf" srcId="{5E92FD49-0AC5-4FA3-BF13-CB15A8C4C0B1}" destId="{89AA38D9-A200-4D6B-BD59-4B10DF7FF32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B365CC-04EB-C242-B81C-B98C6B253676}" type="doc">
      <dgm:prSet loTypeId="urn:microsoft.com/office/officeart/2005/8/layout/process2" loCatId="" qsTypeId="urn:microsoft.com/office/officeart/2005/8/quickstyle/3D2" qsCatId="3D" csTypeId="urn:microsoft.com/office/officeart/2005/8/colors/colorful1" csCatId="colorful" phldr="1"/>
      <dgm:spPr/>
    </dgm:pt>
    <dgm:pt modelId="{D1E0CDA6-FFE2-E342-8EC5-9DA6F67B603B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0000"/>
              </a:solidFill>
              <a:latin typeface="Century Gothic"/>
              <a:cs typeface="Century Gothic"/>
            </a:rPr>
            <a:t>Positive Post-School Outcomes</a:t>
          </a:r>
          <a:endParaRPr lang="en-US" sz="2800" dirty="0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39D8303E-9C9D-BC41-994C-A1FC884AD998}" type="parTrans" cxnId="{A5734D34-7539-2540-BD2E-C71F3D94390D}">
      <dgm:prSet/>
      <dgm:spPr/>
      <dgm:t>
        <a:bodyPr/>
        <a:lstStyle/>
        <a:p>
          <a:endParaRPr lang="en-US"/>
        </a:p>
      </dgm:t>
    </dgm:pt>
    <dgm:pt modelId="{96106C6A-696B-304E-9D12-DD7047997F41}" type="sibTrans" cxnId="{A5734D34-7539-2540-BD2E-C71F3D94390D}">
      <dgm:prSet/>
      <dgm:spPr/>
      <dgm:t>
        <a:bodyPr/>
        <a:lstStyle/>
        <a:p>
          <a:endParaRPr lang="en-US"/>
        </a:p>
      </dgm:t>
    </dgm:pt>
    <dgm:pt modelId="{70C0BCE6-8B33-1D45-B3AE-96A65D66A2E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/>
              <a:cs typeface="Century Gothic"/>
            </a:rPr>
            <a:t>In-School Predictors of Post-School Success</a:t>
          </a:r>
          <a:endParaRPr lang="en-US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AA4A7C38-C993-C143-9034-E5395DAAA170}" type="parTrans" cxnId="{D596440C-FBFF-E142-A2B5-FC18BC48D29D}">
      <dgm:prSet/>
      <dgm:spPr/>
      <dgm:t>
        <a:bodyPr/>
        <a:lstStyle/>
        <a:p>
          <a:endParaRPr lang="en-US"/>
        </a:p>
      </dgm:t>
    </dgm:pt>
    <dgm:pt modelId="{DA97ADB7-2DFB-ED4F-A6C4-ACBC2E77F780}" type="sibTrans" cxnId="{D596440C-FBFF-E142-A2B5-FC18BC48D29D}">
      <dgm:prSet/>
      <dgm:spPr/>
      <dgm:t>
        <a:bodyPr/>
        <a:lstStyle/>
        <a:p>
          <a:endParaRPr lang="en-US"/>
        </a:p>
      </dgm:t>
    </dgm:pt>
    <dgm:pt modelId="{1B69D096-F5F8-DF4D-BB84-5A0909B481C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Century Gothic"/>
              <a:cs typeface="Century Gothic"/>
            </a:rPr>
            <a:t>Evidence-Based Practices</a:t>
          </a:r>
          <a:endParaRPr lang="en-US" dirty="0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989DDE2A-38BE-844A-9A89-155FD36FA946}" type="parTrans" cxnId="{9D60806E-830A-A547-8548-1BAD5C2E5F0F}">
      <dgm:prSet/>
      <dgm:spPr/>
      <dgm:t>
        <a:bodyPr/>
        <a:lstStyle/>
        <a:p>
          <a:endParaRPr lang="en-US"/>
        </a:p>
      </dgm:t>
    </dgm:pt>
    <dgm:pt modelId="{4A4DD7CB-262A-C348-9347-8927F27FFC8C}" type="sibTrans" cxnId="{9D60806E-830A-A547-8548-1BAD5C2E5F0F}">
      <dgm:prSet/>
      <dgm:spPr/>
      <dgm:t>
        <a:bodyPr/>
        <a:lstStyle/>
        <a:p>
          <a:endParaRPr lang="en-US"/>
        </a:p>
      </dgm:t>
    </dgm:pt>
    <dgm:pt modelId="{D281DFD1-28BF-D348-B574-2D1C2643F172}" type="pres">
      <dgm:prSet presAssocID="{32B365CC-04EB-C242-B81C-B98C6B253676}" presName="linearFlow" presStyleCnt="0">
        <dgm:presLayoutVars>
          <dgm:resizeHandles val="exact"/>
        </dgm:presLayoutVars>
      </dgm:prSet>
      <dgm:spPr/>
    </dgm:pt>
    <dgm:pt modelId="{8ABBF68D-6F79-904D-81A4-9F4BA7D8F846}" type="pres">
      <dgm:prSet presAssocID="{D1E0CDA6-FFE2-E342-8EC5-9DA6F67B603B}" presName="node" presStyleLbl="node1" presStyleIdx="0" presStyleCnt="3" custScaleX="169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0857B-695F-B343-84E6-A0F4D3605586}" type="pres">
      <dgm:prSet presAssocID="{96106C6A-696B-304E-9D12-DD7047997F41}" presName="sibTrans" presStyleLbl="sibTrans2D1" presStyleIdx="0" presStyleCnt="2" custAng="10800000" custLinFactNeighborY="-5668"/>
      <dgm:spPr/>
      <dgm:t>
        <a:bodyPr/>
        <a:lstStyle/>
        <a:p>
          <a:endParaRPr lang="en-US"/>
        </a:p>
      </dgm:t>
    </dgm:pt>
    <dgm:pt modelId="{5C41F185-4E25-4149-A26D-9D91EA2FD114}" type="pres">
      <dgm:prSet presAssocID="{96106C6A-696B-304E-9D12-DD7047997F4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9F9C768-FDBE-B34C-BDD5-478122DF7C49}" type="pres">
      <dgm:prSet presAssocID="{70C0BCE6-8B33-1D45-B3AE-96A65D66A2E0}" presName="node" presStyleLbl="node1" presStyleIdx="1" presStyleCnt="3" custScaleX="141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ABF6B-4234-EF47-99F8-05220D59F887}" type="pres">
      <dgm:prSet presAssocID="{DA97ADB7-2DFB-ED4F-A6C4-ACBC2E77F780}" presName="sibTrans" presStyleLbl="sibTrans2D1" presStyleIdx="1" presStyleCnt="2" custAng="10800000"/>
      <dgm:spPr/>
      <dgm:t>
        <a:bodyPr/>
        <a:lstStyle/>
        <a:p>
          <a:endParaRPr lang="en-US"/>
        </a:p>
      </dgm:t>
    </dgm:pt>
    <dgm:pt modelId="{AD8FB9B0-A98A-AB4E-BCD3-5ECC3E3953C4}" type="pres">
      <dgm:prSet presAssocID="{DA97ADB7-2DFB-ED4F-A6C4-ACBC2E77F78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559F412-A2BF-D049-814A-503BA7504365}" type="pres">
      <dgm:prSet presAssocID="{1B69D096-F5F8-DF4D-BB84-5A0909B481CD}" presName="node" presStyleLbl="node1" presStyleIdx="2" presStyleCnt="3" custScaleX="142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2D5CD-C927-4389-842D-FFB7A9531E3F}" type="presOf" srcId="{96106C6A-696B-304E-9D12-DD7047997F41}" destId="{4410857B-695F-B343-84E6-A0F4D3605586}" srcOrd="0" destOrd="0" presId="urn:microsoft.com/office/officeart/2005/8/layout/process2"/>
    <dgm:cxn modelId="{D851D12B-BBFE-4099-8439-3B721B1D4C47}" type="presOf" srcId="{96106C6A-696B-304E-9D12-DD7047997F41}" destId="{5C41F185-4E25-4149-A26D-9D91EA2FD114}" srcOrd="1" destOrd="0" presId="urn:microsoft.com/office/officeart/2005/8/layout/process2"/>
    <dgm:cxn modelId="{6D275F54-25BD-4436-96F1-95470C941A68}" type="presOf" srcId="{70C0BCE6-8B33-1D45-B3AE-96A65D66A2E0}" destId="{49F9C768-FDBE-B34C-BDD5-478122DF7C49}" srcOrd="0" destOrd="0" presId="urn:microsoft.com/office/officeart/2005/8/layout/process2"/>
    <dgm:cxn modelId="{A5734D34-7539-2540-BD2E-C71F3D94390D}" srcId="{32B365CC-04EB-C242-B81C-B98C6B253676}" destId="{D1E0CDA6-FFE2-E342-8EC5-9DA6F67B603B}" srcOrd="0" destOrd="0" parTransId="{39D8303E-9C9D-BC41-994C-A1FC884AD998}" sibTransId="{96106C6A-696B-304E-9D12-DD7047997F41}"/>
    <dgm:cxn modelId="{F5F0AE6C-850E-4818-827D-C52EC828C252}" type="presOf" srcId="{1B69D096-F5F8-DF4D-BB84-5A0909B481CD}" destId="{5559F412-A2BF-D049-814A-503BA7504365}" srcOrd="0" destOrd="0" presId="urn:microsoft.com/office/officeart/2005/8/layout/process2"/>
    <dgm:cxn modelId="{9D60806E-830A-A547-8548-1BAD5C2E5F0F}" srcId="{32B365CC-04EB-C242-B81C-B98C6B253676}" destId="{1B69D096-F5F8-DF4D-BB84-5A0909B481CD}" srcOrd="2" destOrd="0" parTransId="{989DDE2A-38BE-844A-9A89-155FD36FA946}" sibTransId="{4A4DD7CB-262A-C348-9347-8927F27FFC8C}"/>
    <dgm:cxn modelId="{4D70B3AF-2617-46E6-B62A-D79FDF34178A}" type="presOf" srcId="{32B365CC-04EB-C242-B81C-B98C6B253676}" destId="{D281DFD1-28BF-D348-B574-2D1C2643F172}" srcOrd="0" destOrd="0" presId="urn:microsoft.com/office/officeart/2005/8/layout/process2"/>
    <dgm:cxn modelId="{47E3513F-CF07-4B5C-BAD0-06C553194690}" type="presOf" srcId="{D1E0CDA6-FFE2-E342-8EC5-9DA6F67B603B}" destId="{8ABBF68D-6F79-904D-81A4-9F4BA7D8F846}" srcOrd="0" destOrd="0" presId="urn:microsoft.com/office/officeart/2005/8/layout/process2"/>
    <dgm:cxn modelId="{D596440C-FBFF-E142-A2B5-FC18BC48D29D}" srcId="{32B365CC-04EB-C242-B81C-B98C6B253676}" destId="{70C0BCE6-8B33-1D45-B3AE-96A65D66A2E0}" srcOrd="1" destOrd="0" parTransId="{AA4A7C38-C993-C143-9034-E5395DAAA170}" sibTransId="{DA97ADB7-2DFB-ED4F-A6C4-ACBC2E77F780}"/>
    <dgm:cxn modelId="{F0FC7F93-2A89-46F2-99FA-0120E39105E8}" type="presOf" srcId="{DA97ADB7-2DFB-ED4F-A6C4-ACBC2E77F780}" destId="{567ABF6B-4234-EF47-99F8-05220D59F887}" srcOrd="0" destOrd="0" presId="urn:microsoft.com/office/officeart/2005/8/layout/process2"/>
    <dgm:cxn modelId="{2A17DFFA-D6E7-4E7B-A022-00198ABF3D64}" type="presOf" srcId="{DA97ADB7-2DFB-ED4F-A6C4-ACBC2E77F780}" destId="{AD8FB9B0-A98A-AB4E-BCD3-5ECC3E3953C4}" srcOrd="1" destOrd="0" presId="urn:microsoft.com/office/officeart/2005/8/layout/process2"/>
    <dgm:cxn modelId="{FA60CAE9-AD5C-4824-BA48-5AAC4256D398}" type="presParOf" srcId="{D281DFD1-28BF-D348-B574-2D1C2643F172}" destId="{8ABBF68D-6F79-904D-81A4-9F4BA7D8F846}" srcOrd="0" destOrd="0" presId="urn:microsoft.com/office/officeart/2005/8/layout/process2"/>
    <dgm:cxn modelId="{20272F66-1329-4497-9AEA-7C3D0C5C6FDC}" type="presParOf" srcId="{D281DFD1-28BF-D348-B574-2D1C2643F172}" destId="{4410857B-695F-B343-84E6-A0F4D3605586}" srcOrd="1" destOrd="0" presId="urn:microsoft.com/office/officeart/2005/8/layout/process2"/>
    <dgm:cxn modelId="{4ED32F0F-901A-4CD1-8C4D-5B4A412C23B1}" type="presParOf" srcId="{4410857B-695F-B343-84E6-A0F4D3605586}" destId="{5C41F185-4E25-4149-A26D-9D91EA2FD114}" srcOrd="0" destOrd="0" presId="urn:microsoft.com/office/officeart/2005/8/layout/process2"/>
    <dgm:cxn modelId="{A2C0C579-3B69-4A3C-88EE-00E10918A1E0}" type="presParOf" srcId="{D281DFD1-28BF-D348-B574-2D1C2643F172}" destId="{49F9C768-FDBE-B34C-BDD5-478122DF7C49}" srcOrd="2" destOrd="0" presId="urn:microsoft.com/office/officeart/2005/8/layout/process2"/>
    <dgm:cxn modelId="{8E43A0E7-08C4-49D4-978B-B836730F10DC}" type="presParOf" srcId="{D281DFD1-28BF-D348-B574-2D1C2643F172}" destId="{567ABF6B-4234-EF47-99F8-05220D59F887}" srcOrd="3" destOrd="0" presId="urn:microsoft.com/office/officeart/2005/8/layout/process2"/>
    <dgm:cxn modelId="{C8E2A211-D1A1-40B1-9D65-BE36F6C9B8A4}" type="presParOf" srcId="{567ABF6B-4234-EF47-99F8-05220D59F887}" destId="{AD8FB9B0-A98A-AB4E-BCD3-5ECC3E3953C4}" srcOrd="0" destOrd="0" presId="urn:microsoft.com/office/officeart/2005/8/layout/process2"/>
    <dgm:cxn modelId="{D38C0C65-285B-4574-836D-12B1C25EA74D}" type="presParOf" srcId="{D281DFD1-28BF-D348-B574-2D1C2643F172}" destId="{5559F412-A2BF-D049-814A-503BA750436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1E74E-E7BF-40AF-A6F1-B77421BB903F}" type="doc">
      <dgm:prSet loTypeId="urn:microsoft.com/office/officeart/2005/8/layout/vList5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9067E43-BF32-44E1-B480-E531E6479B28}">
      <dgm:prSet phldrT="[Text]"/>
      <dgm:spPr/>
      <dgm:t>
        <a:bodyPr/>
        <a:lstStyle/>
        <a:p>
          <a:r>
            <a:rPr lang="en-US" dirty="0" smtClean="0"/>
            <a:t>Evidence-Based Practices</a:t>
          </a:r>
          <a:endParaRPr lang="en-US" dirty="0"/>
        </a:p>
      </dgm:t>
    </dgm:pt>
    <dgm:pt modelId="{4DE52643-785F-4EE7-9F63-C0B358BBD19D}" type="parTrans" cxnId="{4ECFDC87-3722-469F-A8F6-45FD1CC88B95}">
      <dgm:prSet/>
      <dgm:spPr/>
      <dgm:t>
        <a:bodyPr/>
        <a:lstStyle/>
        <a:p>
          <a:endParaRPr lang="en-US"/>
        </a:p>
      </dgm:t>
    </dgm:pt>
    <dgm:pt modelId="{E9B11BE7-DEDC-4008-87F7-2FBFD1C64370}" type="sibTrans" cxnId="{4ECFDC87-3722-469F-A8F6-45FD1CC88B95}">
      <dgm:prSet/>
      <dgm:spPr/>
      <dgm:t>
        <a:bodyPr/>
        <a:lstStyle/>
        <a:p>
          <a:endParaRPr lang="en-US"/>
        </a:p>
      </dgm:t>
    </dgm:pt>
    <dgm:pt modelId="{53437A3A-9AA1-45C3-B6B2-A842C9E370D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Research-Based Practices</a:t>
          </a:r>
          <a:endParaRPr lang="en-US" dirty="0">
            <a:solidFill>
              <a:schemeClr val="tx1"/>
            </a:solidFill>
          </a:endParaRPr>
        </a:p>
      </dgm:t>
    </dgm:pt>
    <dgm:pt modelId="{F6E5C9E3-53B6-42B5-B0E6-16CE45CB1B43}" type="parTrans" cxnId="{8CBDA188-8CEA-46FF-808A-AC9434DBEC6C}">
      <dgm:prSet/>
      <dgm:spPr/>
      <dgm:t>
        <a:bodyPr/>
        <a:lstStyle/>
        <a:p>
          <a:endParaRPr lang="en-US"/>
        </a:p>
      </dgm:t>
    </dgm:pt>
    <dgm:pt modelId="{E89ACE5A-A99F-4747-9ACD-729E4938C857}" type="sibTrans" cxnId="{8CBDA188-8CEA-46FF-808A-AC9434DBEC6C}">
      <dgm:prSet/>
      <dgm:spPr/>
      <dgm:t>
        <a:bodyPr/>
        <a:lstStyle/>
        <a:p>
          <a:endParaRPr lang="en-US"/>
        </a:p>
      </dgm:t>
    </dgm:pt>
    <dgm:pt modelId="{6D3E3B1D-6B03-4631-97C1-65EFA94FBA7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Promising Practices</a:t>
          </a:r>
          <a:endParaRPr lang="en-US" dirty="0">
            <a:solidFill>
              <a:schemeClr val="tx1"/>
            </a:solidFill>
          </a:endParaRPr>
        </a:p>
      </dgm:t>
    </dgm:pt>
    <dgm:pt modelId="{4ADBB78B-59B6-4883-B8EC-9B72DF0B96BF}" type="parTrans" cxnId="{4A35A915-036B-4103-987D-425A2A29E9B6}">
      <dgm:prSet/>
      <dgm:spPr/>
      <dgm:t>
        <a:bodyPr/>
        <a:lstStyle/>
        <a:p>
          <a:endParaRPr lang="en-US"/>
        </a:p>
      </dgm:t>
    </dgm:pt>
    <dgm:pt modelId="{19F299EC-6D5A-4A27-96E3-2B04855202C3}" type="sibTrans" cxnId="{4A35A915-036B-4103-987D-425A2A29E9B6}">
      <dgm:prSet/>
      <dgm:spPr/>
      <dgm:t>
        <a:bodyPr/>
        <a:lstStyle/>
        <a:p>
          <a:endParaRPr lang="en-US"/>
        </a:p>
      </dgm:t>
    </dgm:pt>
    <dgm:pt modelId="{45A82FFA-39D6-4EF9-BFA0-0E00A30B562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Un- established Practices</a:t>
          </a:r>
          <a:endParaRPr lang="en-US" dirty="0">
            <a:solidFill>
              <a:schemeClr val="tx1"/>
            </a:solidFill>
          </a:endParaRPr>
        </a:p>
      </dgm:t>
    </dgm:pt>
    <dgm:pt modelId="{1933ACAE-81FF-494B-AA4D-24B0FD3E0183}" type="parTrans" cxnId="{D27584AF-E576-4A41-9A16-05F9678AE528}">
      <dgm:prSet/>
      <dgm:spPr/>
      <dgm:t>
        <a:bodyPr/>
        <a:lstStyle/>
        <a:p>
          <a:endParaRPr lang="en-US"/>
        </a:p>
      </dgm:t>
    </dgm:pt>
    <dgm:pt modelId="{A0A355E5-5F70-4FAE-8B82-ABFA0E12E454}" type="sibTrans" cxnId="{D27584AF-E576-4A41-9A16-05F9678AE528}">
      <dgm:prSet/>
      <dgm:spPr/>
      <dgm:t>
        <a:bodyPr/>
        <a:lstStyle/>
        <a:p>
          <a:endParaRPr lang="en-US"/>
        </a:p>
      </dgm:t>
    </dgm:pt>
    <dgm:pt modelId="{1F688C45-5F98-4502-A2AC-5ABA6D605ECC}">
      <dgm:prSet phldrT="[Text]" custT="1"/>
      <dgm:spPr/>
      <dgm:t>
        <a:bodyPr/>
        <a:lstStyle/>
        <a:p>
          <a:r>
            <a:rPr lang="en-US" sz="1800" dirty="0" smtClean="0"/>
            <a:t>Have demonstrated a record of success for improving student outcomes</a:t>
          </a:r>
          <a:endParaRPr lang="en-US" sz="1800" dirty="0"/>
        </a:p>
      </dgm:t>
    </dgm:pt>
    <dgm:pt modelId="{76A2DA85-1EA2-4A8B-83A0-CE0EA095A56F}" type="parTrans" cxnId="{7A8B4D21-736A-4CC4-B06A-8CB39E7F3825}">
      <dgm:prSet/>
      <dgm:spPr/>
      <dgm:t>
        <a:bodyPr/>
        <a:lstStyle/>
        <a:p>
          <a:endParaRPr lang="en-US"/>
        </a:p>
      </dgm:t>
    </dgm:pt>
    <dgm:pt modelId="{255FACFD-5F8E-471E-BB52-9D32F57E095A}" type="sibTrans" cxnId="{7A8B4D21-736A-4CC4-B06A-8CB39E7F3825}">
      <dgm:prSet/>
      <dgm:spPr/>
      <dgm:t>
        <a:bodyPr/>
        <a:lstStyle/>
        <a:p>
          <a:endParaRPr lang="en-US"/>
        </a:p>
      </dgm:t>
    </dgm:pt>
    <dgm:pt modelId="{5758B583-7E2B-4176-8475-05964B1F8409}">
      <dgm:prSet phldrT="[Text]" custT="1"/>
      <dgm:spPr/>
      <dgm:t>
        <a:bodyPr/>
        <a:lstStyle/>
        <a:p>
          <a:r>
            <a:rPr lang="en-US" sz="1800" dirty="0" smtClean="0"/>
            <a:t>Have used rigorous research designs </a:t>
          </a:r>
          <a:endParaRPr lang="en-US" sz="1800" dirty="0"/>
        </a:p>
      </dgm:t>
    </dgm:pt>
    <dgm:pt modelId="{F5163E0C-D016-469D-9AF0-80DED24EFBD0}" type="parTrans" cxnId="{E08B114F-D030-4772-B00E-B16D555EFBE7}">
      <dgm:prSet/>
      <dgm:spPr/>
      <dgm:t>
        <a:bodyPr/>
        <a:lstStyle/>
        <a:p>
          <a:endParaRPr lang="en-US"/>
        </a:p>
      </dgm:t>
    </dgm:pt>
    <dgm:pt modelId="{3B87E427-5F95-48DA-BD63-D8E2FC22C3A1}" type="sibTrans" cxnId="{E08B114F-D030-4772-B00E-B16D555EFBE7}">
      <dgm:prSet/>
      <dgm:spPr/>
      <dgm:t>
        <a:bodyPr/>
        <a:lstStyle/>
        <a:p>
          <a:endParaRPr lang="en-US"/>
        </a:p>
      </dgm:t>
    </dgm:pt>
    <dgm:pt modelId="{FC3E3872-E196-4B88-B0F3-673D0928B647}">
      <dgm:prSet phldrT="[Text]" custT="1"/>
      <dgm:spPr/>
      <dgm:t>
        <a:bodyPr/>
        <a:lstStyle/>
        <a:p>
          <a:r>
            <a:rPr lang="en-US" sz="1800" b="1" dirty="0" smtClean="0"/>
            <a:t>Have undergone systematic review process  quality indicators to evaluate level of evidence</a:t>
          </a:r>
          <a:endParaRPr lang="en-US" sz="1800" b="1" dirty="0"/>
        </a:p>
      </dgm:t>
    </dgm:pt>
    <dgm:pt modelId="{92F14F36-9E21-472D-8768-8074819A56F6}" type="sibTrans" cxnId="{8DE71AB0-D9C3-489C-A9F0-2E00F8835481}">
      <dgm:prSet/>
      <dgm:spPr/>
      <dgm:t>
        <a:bodyPr/>
        <a:lstStyle/>
        <a:p>
          <a:endParaRPr lang="en-US"/>
        </a:p>
      </dgm:t>
    </dgm:pt>
    <dgm:pt modelId="{CFD5A321-400A-4420-B858-E14B406EF09C}" type="parTrans" cxnId="{8DE71AB0-D9C3-489C-A9F0-2E00F8835481}">
      <dgm:prSet/>
      <dgm:spPr/>
      <dgm:t>
        <a:bodyPr/>
        <a:lstStyle/>
        <a:p>
          <a:endParaRPr lang="en-US"/>
        </a:p>
      </dgm:t>
    </dgm:pt>
    <dgm:pt modelId="{84BD8B2A-E5D1-449B-9CB7-6026F147B6ED}">
      <dgm:prSet custT="1"/>
      <dgm:spPr/>
      <dgm:t>
        <a:bodyPr/>
        <a:lstStyle/>
        <a:p>
          <a:r>
            <a:rPr lang="en-US" sz="1800" dirty="0" smtClean="0"/>
            <a:t>Have used </a:t>
          </a:r>
          <a:r>
            <a:rPr lang="en-US" sz="1800" b="1" i="1" dirty="0" smtClean="0"/>
            <a:t>rigorous research designs </a:t>
          </a:r>
          <a:endParaRPr lang="en-US" sz="1800" b="1" i="1" dirty="0"/>
        </a:p>
      </dgm:t>
    </dgm:pt>
    <dgm:pt modelId="{A2C66007-1D43-46B9-AFBE-3A97D3EF75DA}" type="parTrans" cxnId="{BC68D3AA-2734-4DC1-AC3F-ABC960DA34B4}">
      <dgm:prSet/>
      <dgm:spPr/>
      <dgm:t>
        <a:bodyPr/>
        <a:lstStyle/>
        <a:p>
          <a:endParaRPr lang="en-US"/>
        </a:p>
      </dgm:t>
    </dgm:pt>
    <dgm:pt modelId="{75CF8EC3-18C9-432D-B02D-06D402EFB644}" type="sibTrans" cxnId="{BC68D3AA-2734-4DC1-AC3F-ABC960DA34B4}">
      <dgm:prSet/>
      <dgm:spPr/>
      <dgm:t>
        <a:bodyPr/>
        <a:lstStyle/>
        <a:p>
          <a:endParaRPr lang="en-US"/>
        </a:p>
      </dgm:t>
    </dgm:pt>
    <dgm:pt modelId="{260844A4-1F67-440A-8199-069178BFC711}">
      <dgm:prSet custT="1"/>
      <dgm:spPr/>
      <dgm:t>
        <a:bodyPr/>
        <a:lstStyle/>
        <a:p>
          <a:r>
            <a:rPr lang="en-US" sz="1800" dirty="0" smtClean="0"/>
            <a:t>Have demonstrated a record of success for improving student outcomes</a:t>
          </a:r>
          <a:endParaRPr lang="en-US" sz="1800" dirty="0"/>
        </a:p>
      </dgm:t>
    </dgm:pt>
    <dgm:pt modelId="{4690A1BB-0946-419F-88C8-FDE1B725852F}" type="parTrans" cxnId="{470B7965-CFC3-421D-B446-A2F66006A707}">
      <dgm:prSet/>
      <dgm:spPr/>
      <dgm:t>
        <a:bodyPr/>
        <a:lstStyle/>
        <a:p>
          <a:endParaRPr lang="en-US"/>
        </a:p>
      </dgm:t>
    </dgm:pt>
    <dgm:pt modelId="{0647A509-82D9-44A2-823F-A853807A97D6}" type="sibTrans" cxnId="{470B7965-CFC3-421D-B446-A2F66006A707}">
      <dgm:prSet/>
      <dgm:spPr/>
      <dgm:t>
        <a:bodyPr/>
        <a:lstStyle/>
        <a:p>
          <a:endParaRPr lang="en-US"/>
        </a:p>
      </dgm:t>
    </dgm:pt>
    <dgm:pt modelId="{19A7117A-54BC-40F7-83DB-CA4F357B71B1}">
      <dgm:prSet custT="1"/>
      <dgm:spPr/>
      <dgm:t>
        <a:bodyPr/>
        <a:lstStyle/>
        <a:p>
          <a:r>
            <a:rPr lang="en-US" sz="1800" b="0" i="1" dirty="0" smtClean="0"/>
            <a:t>Developed based on research</a:t>
          </a:r>
          <a:endParaRPr lang="en-US" sz="1800" b="0" i="1" dirty="0"/>
        </a:p>
      </dgm:t>
    </dgm:pt>
    <dgm:pt modelId="{475DB39B-4D72-4A3B-8DE8-17366B0FEEEC}" type="parTrans" cxnId="{50E5D12A-DAC7-4257-8639-8C6652A0A5B2}">
      <dgm:prSet/>
      <dgm:spPr/>
      <dgm:t>
        <a:bodyPr/>
        <a:lstStyle/>
        <a:p>
          <a:endParaRPr lang="en-US"/>
        </a:p>
      </dgm:t>
    </dgm:pt>
    <dgm:pt modelId="{EE4EEEB0-1B3F-44AA-8CAD-D0AF40BD226C}" type="sibTrans" cxnId="{50E5D12A-DAC7-4257-8639-8C6652A0A5B2}">
      <dgm:prSet/>
      <dgm:spPr/>
      <dgm:t>
        <a:bodyPr/>
        <a:lstStyle/>
        <a:p>
          <a:endParaRPr lang="en-US"/>
        </a:p>
      </dgm:t>
    </dgm:pt>
    <dgm:pt modelId="{AEA47132-E44F-4906-83D9-BB1348FB4AD6}">
      <dgm:prSet custT="1"/>
      <dgm:spPr/>
      <dgm:t>
        <a:bodyPr/>
        <a:lstStyle/>
        <a:p>
          <a:r>
            <a:rPr lang="en-US" sz="1800" b="0" i="1" dirty="0" smtClean="0"/>
            <a:t>Have demonstrated limited success for effectiveness</a:t>
          </a:r>
          <a:endParaRPr lang="en-US" sz="1800" b="0" i="1" dirty="0"/>
        </a:p>
      </dgm:t>
    </dgm:pt>
    <dgm:pt modelId="{B72FA44D-B96A-4234-9609-81835607A333}" type="parTrans" cxnId="{5B583EBC-AB55-4DF2-9FD3-D7B7810ED6EE}">
      <dgm:prSet/>
      <dgm:spPr/>
      <dgm:t>
        <a:bodyPr/>
        <a:lstStyle/>
        <a:p>
          <a:endParaRPr lang="en-US"/>
        </a:p>
      </dgm:t>
    </dgm:pt>
    <dgm:pt modelId="{2E05E20D-842F-4AAE-9A0F-466CB41B8CF8}" type="sibTrans" cxnId="{5B583EBC-AB55-4DF2-9FD3-D7B7810ED6EE}">
      <dgm:prSet/>
      <dgm:spPr/>
      <dgm:t>
        <a:bodyPr/>
        <a:lstStyle/>
        <a:p>
          <a:endParaRPr lang="en-US"/>
        </a:p>
      </dgm:t>
    </dgm:pt>
    <dgm:pt modelId="{FCF03B3F-530A-4E22-8D58-822F70A7C3FE}">
      <dgm:prSet custT="1"/>
      <dgm:spPr/>
      <dgm:t>
        <a:bodyPr/>
        <a:lstStyle/>
        <a:p>
          <a:r>
            <a:rPr lang="en-US" sz="1800" dirty="0" smtClean="0"/>
            <a:t>Have used </a:t>
          </a:r>
          <a:r>
            <a:rPr lang="en-US" sz="1800" b="1" dirty="0" smtClean="0"/>
            <a:t>a ‘weak’ research design</a:t>
          </a:r>
          <a:endParaRPr lang="en-US" sz="1800" b="1" dirty="0"/>
        </a:p>
      </dgm:t>
    </dgm:pt>
    <dgm:pt modelId="{BBFD8DC4-B1B7-4893-99DF-6CA9E2E9CBD9}" type="parTrans" cxnId="{95DF83F3-0D7A-4437-AEB7-F71CE2AD00C4}">
      <dgm:prSet/>
      <dgm:spPr/>
      <dgm:t>
        <a:bodyPr/>
        <a:lstStyle/>
        <a:p>
          <a:endParaRPr lang="en-US"/>
        </a:p>
      </dgm:t>
    </dgm:pt>
    <dgm:pt modelId="{DCCD7BEC-CB78-4F1C-B6B4-347B0584F179}" type="sibTrans" cxnId="{95DF83F3-0D7A-4437-AEB7-F71CE2AD00C4}">
      <dgm:prSet/>
      <dgm:spPr/>
      <dgm:t>
        <a:bodyPr/>
        <a:lstStyle/>
        <a:p>
          <a:endParaRPr lang="en-US"/>
        </a:p>
      </dgm:t>
    </dgm:pt>
    <dgm:pt modelId="{B1E09A82-5AA6-4ADA-BB8A-D442C9C597F2}">
      <dgm:prSet phldrT="[Text]" custT="1"/>
      <dgm:spPr/>
      <dgm:t>
        <a:bodyPr/>
        <a:lstStyle/>
        <a:p>
          <a:r>
            <a:rPr lang="en-US" sz="1800" dirty="0" smtClean="0"/>
            <a:t>Are not based on research</a:t>
          </a:r>
          <a:endParaRPr lang="en-US" sz="1800" dirty="0"/>
        </a:p>
      </dgm:t>
    </dgm:pt>
    <dgm:pt modelId="{D91A6B75-A9DF-45F2-A4EB-6C29FBCDA034}" type="parTrans" cxnId="{8E68D913-7F7A-4C6C-9E39-A8AF8273F17A}">
      <dgm:prSet/>
      <dgm:spPr/>
      <dgm:t>
        <a:bodyPr/>
        <a:lstStyle/>
        <a:p>
          <a:endParaRPr lang="en-US"/>
        </a:p>
      </dgm:t>
    </dgm:pt>
    <dgm:pt modelId="{CD54B80F-DE0F-4292-B7BD-0F0A451488BD}" type="sibTrans" cxnId="{8E68D913-7F7A-4C6C-9E39-A8AF8273F17A}">
      <dgm:prSet/>
      <dgm:spPr/>
      <dgm:t>
        <a:bodyPr/>
        <a:lstStyle/>
        <a:p>
          <a:endParaRPr lang="en-US"/>
        </a:p>
      </dgm:t>
    </dgm:pt>
    <dgm:pt modelId="{046E9308-CF8A-49D4-991B-A7C72C9A101B}">
      <dgm:prSet phldrT="[Text]" custT="1"/>
      <dgm:spPr/>
      <dgm:t>
        <a:bodyPr/>
        <a:lstStyle/>
        <a:p>
          <a:r>
            <a:rPr lang="en-US" sz="1800" dirty="0" smtClean="0"/>
            <a:t>No data have been collected</a:t>
          </a:r>
          <a:endParaRPr lang="en-US" sz="1800" dirty="0"/>
        </a:p>
      </dgm:t>
    </dgm:pt>
    <dgm:pt modelId="{9889E4DE-CA46-42B9-8649-A1003D3828EE}" type="parTrans" cxnId="{A95FCF04-0877-4584-9F29-118755CB3719}">
      <dgm:prSet/>
      <dgm:spPr/>
      <dgm:t>
        <a:bodyPr/>
        <a:lstStyle/>
        <a:p>
          <a:endParaRPr lang="en-US"/>
        </a:p>
      </dgm:t>
    </dgm:pt>
    <dgm:pt modelId="{9FAEE523-FABF-437E-89C3-7053FE5FE64C}" type="sibTrans" cxnId="{A95FCF04-0877-4584-9F29-118755CB3719}">
      <dgm:prSet/>
      <dgm:spPr/>
      <dgm:t>
        <a:bodyPr/>
        <a:lstStyle/>
        <a:p>
          <a:endParaRPr lang="en-US"/>
        </a:p>
      </dgm:t>
    </dgm:pt>
    <dgm:pt modelId="{56A3CAC5-2076-4AD0-8A4F-9EF77A2876E3}">
      <dgm:prSet phldrT="[Text]" custT="1"/>
      <dgm:spPr/>
      <dgm:t>
        <a:bodyPr/>
        <a:lstStyle/>
        <a:p>
          <a:r>
            <a:rPr lang="en-US" sz="1800" dirty="0" smtClean="0"/>
            <a:t>Based on Anecdotal evidence and professional judgment exists</a:t>
          </a:r>
        </a:p>
        <a:p>
          <a:endParaRPr lang="en-US" sz="1800" dirty="0"/>
        </a:p>
      </dgm:t>
    </dgm:pt>
    <dgm:pt modelId="{D9279F77-76DA-4C74-9442-028DB791E415}" type="parTrans" cxnId="{68B396B3-82E7-48AB-B335-E3B05BE26D60}">
      <dgm:prSet/>
      <dgm:spPr/>
      <dgm:t>
        <a:bodyPr/>
        <a:lstStyle/>
        <a:p>
          <a:endParaRPr lang="en-US"/>
        </a:p>
      </dgm:t>
    </dgm:pt>
    <dgm:pt modelId="{32EB3793-55C9-40D5-A635-DD1CCE45D24D}" type="sibTrans" cxnId="{68B396B3-82E7-48AB-B335-E3B05BE26D60}">
      <dgm:prSet/>
      <dgm:spPr/>
      <dgm:t>
        <a:bodyPr/>
        <a:lstStyle/>
        <a:p>
          <a:endParaRPr lang="en-US"/>
        </a:p>
      </dgm:t>
    </dgm:pt>
    <dgm:pt modelId="{58148BE6-3BBC-4D29-8AB0-C70690DD8E7B}">
      <dgm:prSet phldrT="[Text]" custT="1"/>
      <dgm:spPr/>
      <dgm:t>
        <a:bodyPr/>
        <a:lstStyle/>
        <a:p>
          <a:endParaRPr lang="en-US" sz="1800" dirty="0"/>
        </a:p>
      </dgm:t>
    </dgm:pt>
    <dgm:pt modelId="{940E9240-66F1-4D93-90CF-9278B9FCBA94}" type="parTrans" cxnId="{6520CB3B-92DB-4B4D-8B5F-BFA54CCB1DEE}">
      <dgm:prSet/>
      <dgm:spPr/>
      <dgm:t>
        <a:bodyPr/>
        <a:lstStyle/>
        <a:p>
          <a:endParaRPr lang="en-US"/>
        </a:p>
      </dgm:t>
    </dgm:pt>
    <dgm:pt modelId="{7D6B1B75-4FF8-49ED-9D36-286C709C7FB5}" type="sibTrans" cxnId="{6520CB3B-92DB-4B4D-8B5F-BFA54CCB1DEE}">
      <dgm:prSet/>
      <dgm:spPr/>
      <dgm:t>
        <a:bodyPr/>
        <a:lstStyle/>
        <a:p>
          <a:endParaRPr lang="en-US"/>
        </a:p>
      </dgm:t>
    </dgm:pt>
    <dgm:pt modelId="{699C913D-E38F-4D8C-8777-3A2047A728D2}" type="pres">
      <dgm:prSet presAssocID="{3351E74E-E7BF-40AF-A6F1-B77421BB90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17BD8F-6839-4B72-ACC5-AB9352AD414B}" type="pres">
      <dgm:prSet presAssocID="{F9067E43-BF32-44E1-B480-E531E6479B28}" presName="linNode" presStyleCnt="0"/>
      <dgm:spPr/>
      <dgm:t>
        <a:bodyPr/>
        <a:lstStyle/>
        <a:p>
          <a:endParaRPr lang="en-US"/>
        </a:p>
      </dgm:t>
    </dgm:pt>
    <dgm:pt modelId="{20D9C352-C93B-4BD9-9723-C7A64D2CA0AE}" type="pres">
      <dgm:prSet presAssocID="{F9067E43-BF32-44E1-B480-E531E6479B28}" presName="parentText" presStyleLbl="node1" presStyleIdx="0" presStyleCnt="4" custScaleX="85185" custScaleY="857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4AE36-FCE5-4B8E-931B-EB336544BB56}" type="pres">
      <dgm:prSet presAssocID="{F9067E43-BF32-44E1-B480-E531E6479B28}" presName="descendantText" presStyleLbl="alignAccFollowNode1" presStyleIdx="0" presStyleCnt="4" custScaleX="158228" custScaleY="116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BEF66-D6E9-4701-8953-1D8F6A1DC993}" type="pres">
      <dgm:prSet presAssocID="{E9B11BE7-DEDC-4008-87F7-2FBFD1C64370}" presName="sp" presStyleCnt="0"/>
      <dgm:spPr/>
      <dgm:t>
        <a:bodyPr/>
        <a:lstStyle/>
        <a:p>
          <a:endParaRPr lang="en-US"/>
        </a:p>
      </dgm:t>
    </dgm:pt>
    <dgm:pt modelId="{49E2095C-4827-4DF6-8CF7-3792ECBC82DA}" type="pres">
      <dgm:prSet presAssocID="{53437A3A-9AA1-45C3-B6B2-A842C9E370DA}" presName="linNode" presStyleCnt="0"/>
      <dgm:spPr/>
      <dgm:t>
        <a:bodyPr/>
        <a:lstStyle/>
        <a:p>
          <a:endParaRPr lang="en-US"/>
        </a:p>
      </dgm:t>
    </dgm:pt>
    <dgm:pt modelId="{FF953533-B6BF-4FEA-92A6-29326101710B}" type="pres">
      <dgm:prSet presAssocID="{53437A3A-9AA1-45C3-B6B2-A842C9E370DA}" presName="parentText" presStyleLbl="node1" presStyleIdx="1" presStyleCnt="4" custScaleX="85185" custScaleY="79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52827-994F-4F49-9B64-BB7858C07441}" type="pres">
      <dgm:prSet presAssocID="{53437A3A-9AA1-45C3-B6B2-A842C9E370DA}" presName="descendantText" presStyleLbl="alignAccFollowNode1" presStyleIdx="1" presStyleCnt="4" custScaleX="156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777B5-4322-4B81-BBE1-68C4A7392A0C}" type="pres">
      <dgm:prSet presAssocID="{E89ACE5A-A99F-4747-9ACD-729E4938C857}" presName="sp" presStyleCnt="0"/>
      <dgm:spPr/>
      <dgm:t>
        <a:bodyPr/>
        <a:lstStyle/>
        <a:p>
          <a:endParaRPr lang="en-US"/>
        </a:p>
      </dgm:t>
    </dgm:pt>
    <dgm:pt modelId="{24FD2297-9DAA-4482-A13A-97BCF6C8FE20}" type="pres">
      <dgm:prSet presAssocID="{6D3E3B1D-6B03-4631-97C1-65EFA94FBA73}" presName="linNode" presStyleCnt="0"/>
      <dgm:spPr/>
      <dgm:t>
        <a:bodyPr/>
        <a:lstStyle/>
        <a:p>
          <a:endParaRPr lang="en-US"/>
        </a:p>
      </dgm:t>
    </dgm:pt>
    <dgm:pt modelId="{7182BB99-87F6-4720-8C58-764093394268}" type="pres">
      <dgm:prSet presAssocID="{6D3E3B1D-6B03-4631-97C1-65EFA94FBA73}" presName="parentText" presStyleLbl="node1" presStyleIdx="2" presStyleCnt="4" custScaleX="84568" custScaleY="709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5105C-AF2C-43AA-86E7-734B77831D6D}" type="pres">
      <dgm:prSet presAssocID="{6D3E3B1D-6B03-4631-97C1-65EFA94FBA73}" presName="descendantText" presStyleLbl="alignAccFollowNode1" presStyleIdx="2" presStyleCnt="4" custScaleX="158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A9273-8EBC-4E27-9A17-6D5A3C8FDC22}" type="pres">
      <dgm:prSet presAssocID="{19F299EC-6D5A-4A27-96E3-2B04855202C3}" presName="sp" presStyleCnt="0"/>
      <dgm:spPr/>
      <dgm:t>
        <a:bodyPr/>
        <a:lstStyle/>
        <a:p>
          <a:endParaRPr lang="en-US"/>
        </a:p>
      </dgm:t>
    </dgm:pt>
    <dgm:pt modelId="{BA82BFE5-0389-4F28-AF82-3129A6FAE2C9}" type="pres">
      <dgm:prSet presAssocID="{45A82FFA-39D6-4EF9-BFA0-0E00A30B5623}" presName="linNode" presStyleCnt="0"/>
      <dgm:spPr/>
      <dgm:t>
        <a:bodyPr/>
        <a:lstStyle/>
        <a:p>
          <a:endParaRPr lang="en-US"/>
        </a:p>
      </dgm:t>
    </dgm:pt>
    <dgm:pt modelId="{B9BE1A25-4B83-433A-8C5C-9409CD243A9F}" type="pres">
      <dgm:prSet presAssocID="{45A82FFA-39D6-4EF9-BFA0-0E00A30B5623}" presName="parentText" presStyleLbl="node1" presStyleIdx="3" presStyleCnt="4" custScaleX="85185" custScaleY="713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AFC6D-A87B-443B-882B-3DA1BE41B3C5}" type="pres">
      <dgm:prSet presAssocID="{45A82FFA-39D6-4EF9-BFA0-0E00A30B5623}" presName="descendantText" presStyleLbl="alignAccFollowNode1" presStyleIdx="3" presStyleCnt="4" custScaleX="156129" custLinFactNeighborY="5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31C84D-4753-4BD8-B9D5-EE9CF652607D}" type="presOf" srcId="{046E9308-CF8A-49D4-991B-A7C72C9A101B}" destId="{225AFC6D-A87B-443B-882B-3DA1BE41B3C5}" srcOrd="0" destOrd="2" presId="urn:microsoft.com/office/officeart/2005/8/layout/vList5"/>
    <dgm:cxn modelId="{955CED85-BF17-4088-A06C-2C23796F30B2}" type="presOf" srcId="{19A7117A-54BC-40F7-83DB-CA4F357B71B1}" destId="{49F5105C-AF2C-43AA-86E7-734B77831D6D}" srcOrd="0" destOrd="0" presId="urn:microsoft.com/office/officeart/2005/8/layout/vList5"/>
    <dgm:cxn modelId="{8E68D913-7F7A-4C6C-9E39-A8AF8273F17A}" srcId="{45A82FFA-39D6-4EF9-BFA0-0E00A30B5623}" destId="{B1E09A82-5AA6-4ADA-BB8A-D442C9C597F2}" srcOrd="1" destOrd="0" parTransId="{D91A6B75-A9DF-45F2-A4EB-6C29FBCDA034}" sibTransId="{CD54B80F-DE0F-4292-B7BD-0F0A451488BD}"/>
    <dgm:cxn modelId="{677ED531-0C51-473B-894F-F35711615FBD}" type="presOf" srcId="{FC3E3872-E196-4B88-B0F3-673D0928B647}" destId="{9AA4AE36-FCE5-4B8E-931B-EB336544BB56}" srcOrd="0" destOrd="2" presId="urn:microsoft.com/office/officeart/2005/8/layout/vList5"/>
    <dgm:cxn modelId="{BC68D3AA-2734-4DC1-AC3F-ABC960DA34B4}" srcId="{53437A3A-9AA1-45C3-B6B2-A842C9E370DA}" destId="{84BD8B2A-E5D1-449B-9CB7-6026F147B6ED}" srcOrd="0" destOrd="0" parTransId="{A2C66007-1D43-46B9-AFBE-3A97D3EF75DA}" sibTransId="{75CF8EC3-18C9-432D-B02D-06D402EFB644}"/>
    <dgm:cxn modelId="{8DE71AB0-D9C3-489C-A9F0-2E00F8835481}" srcId="{F9067E43-BF32-44E1-B480-E531E6479B28}" destId="{FC3E3872-E196-4B88-B0F3-673D0928B647}" srcOrd="2" destOrd="0" parTransId="{CFD5A321-400A-4420-B858-E14B406EF09C}" sibTransId="{92F14F36-9E21-472D-8768-8074819A56F6}"/>
    <dgm:cxn modelId="{470B7965-CFC3-421D-B446-A2F66006A707}" srcId="{53437A3A-9AA1-45C3-B6B2-A842C9E370DA}" destId="{260844A4-1F67-440A-8199-069178BFC711}" srcOrd="1" destOrd="0" parTransId="{4690A1BB-0946-419F-88C8-FDE1B725852F}" sibTransId="{0647A509-82D9-44A2-823F-A853807A97D6}"/>
    <dgm:cxn modelId="{3CF72708-A590-40B8-B4FE-A52950AA494D}" type="presOf" srcId="{1F688C45-5F98-4502-A2AC-5ABA6D605ECC}" destId="{9AA4AE36-FCE5-4B8E-931B-EB336544BB56}" srcOrd="0" destOrd="1" presId="urn:microsoft.com/office/officeart/2005/8/layout/vList5"/>
    <dgm:cxn modelId="{50E5D12A-DAC7-4257-8639-8C6652A0A5B2}" srcId="{6D3E3B1D-6B03-4631-97C1-65EFA94FBA73}" destId="{19A7117A-54BC-40F7-83DB-CA4F357B71B1}" srcOrd="0" destOrd="0" parTransId="{475DB39B-4D72-4A3B-8DE8-17366B0FEEEC}" sibTransId="{EE4EEEB0-1B3F-44AA-8CAD-D0AF40BD226C}"/>
    <dgm:cxn modelId="{5B583EBC-AB55-4DF2-9FD3-D7B7810ED6EE}" srcId="{6D3E3B1D-6B03-4631-97C1-65EFA94FBA73}" destId="{AEA47132-E44F-4906-83D9-BB1348FB4AD6}" srcOrd="1" destOrd="0" parTransId="{B72FA44D-B96A-4234-9609-81835607A333}" sibTransId="{2E05E20D-842F-4AAE-9A0F-466CB41B8CF8}"/>
    <dgm:cxn modelId="{E08B114F-D030-4772-B00E-B16D555EFBE7}" srcId="{F9067E43-BF32-44E1-B480-E531E6479B28}" destId="{5758B583-7E2B-4176-8475-05964B1F8409}" srcOrd="0" destOrd="0" parTransId="{F5163E0C-D016-469D-9AF0-80DED24EFBD0}" sibTransId="{3B87E427-5F95-48DA-BD63-D8E2FC22C3A1}"/>
    <dgm:cxn modelId="{CF16203F-1449-415A-8250-37E8A47C0ABF}" type="presOf" srcId="{53437A3A-9AA1-45C3-B6B2-A842C9E370DA}" destId="{FF953533-B6BF-4FEA-92A6-29326101710B}" srcOrd="0" destOrd="0" presId="urn:microsoft.com/office/officeart/2005/8/layout/vList5"/>
    <dgm:cxn modelId="{4A35A915-036B-4103-987D-425A2A29E9B6}" srcId="{3351E74E-E7BF-40AF-A6F1-B77421BB903F}" destId="{6D3E3B1D-6B03-4631-97C1-65EFA94FBA73}" srcOrd="2" destOrd="0" parTransId="{4ADBB78B-59B6-4883-B8EC-9B72DF0B96BF}" sibTransId="{19F299EC-6D5A-4A27-96E3-2B04855202C3}"/>
    <dgm:cxn modelId="{A95FCF04-0877-4584-9F29-118755CB3719}" srcId="{45A82FFA-39D6-4EF9-BFA0-0E00A30B5623}" destId="{046E9308-CF8A-49D4-991B-A7C72C9A101B}" srcOrd="2" destOrd="0" parTransId="{9889E4DE-CA46-42B9-8649-A1003D3828EE}" sibTransId="{9FAEE523-FABF-437E-89C3-7053FE5FE64C}"/>
    <dgm:cxn modelId="{4ECFDC87-3722-469F-A8F6-45FD1CC88B95}" srcId="{3351E74E-E7BF-40AF-A6F1-B77421BB903F}" destId="{F9067E43-BF32-44E1-B480-E531E6479B28}" srcOrd="0" destOrd="0" parTransId="{4DE52643-785F-4EE7-9F63-C0B358BBD19D}" sibTransId="{E9B11BE7-DEDC-4008-87F7-2FBFD1C64370}"/>
    <dgm:cxn modelId="{A8B0CEE1-2390-4C3C-BC05-9B30E33A3A97}" type="presOf" srcId="{45A82FFA-39D6-4EF9-BFA0-0E00A30B5623}" destId="{B9BE1A25-4B83-433A-8C5C-9409CD243A9F}" srcOrd="0" destOrd="0" presId="urn:microsoft.com/office/officeart/2005/8/layout/vList5"/>
    <dgm:cxn modelId="{6520CB3B-92DB-4B4D-8B5F-BFA54CCB1DEE}" srcId="{45A82FFA-39D6-4EF9-BFA0-0E00A30B5623}" destId="{58148BE6-3BBC-4D29-8AB0-C70690DD8E7B}" srcOrd="0" destOrd="0" parTransId="{940E9240-66F1-4D93-90CF-9278B9FCBA94}" sibTransId="{7D6B1B75-4FF8-49ED-9D36-286C709C7FB5}"/>
    <dgm:cxn modelId="{7A8B4D21-736A-4CC4-B06A-8CB39E7F3825}" srcId="{F9067E43-BF32-44E1-B480-E531E6479B28}" destId="{1F688C45-5F98-4502-A2AC-5ABA6D605ECC}" srcOrd="1" destOrd="0" parTransId="{76A2DA85-1EA2-4A8B-83A0-CE0EA095A56F}" sibTransId="{255FACFD-5F8E-471E-BB52-9D32F57E095A}"/>
    <dgm:cxn modelId="{3A6124A9-916D-4CE5-B307-5ECE40314A08}" type="presOf" srcId="{6D3E3B1D-6B03-4631-97C1-65EFA94FBA73}" destId="{7182BB99-87F6-4720-8C58-764093394268}" srcOrd="0" destOrd="0" presId="urn:microsoft.com/office/officeart/2005/8/layout/vList5"/>
    <dgm:cxn modelId="{EF4DA749-7AD1-41B2-9B87-0604B3F6CF64}" type="presOf" srcId="{AEA47132-E44F-4906-83D9-BB1348FB4AD6}" destId="{49F5105C-AF2C-43AA-86E7-734B77831D6D}" srcOrd="0" destOrd="1" presId="urn:microsoft.com/office/officeart/2005/8/layout/vList5"/>
    <dgm:cxn modelId="{D171F158-4183-420A-B309-4F8DC3815F3D}" type="presOf" srcId="{84BD8B2A-E5D1-449B-9CB7-6026F147B6ED}" destId="{2FE52827-994F-4F49-9B64-BB7858C07441}" srcOrd="0" destOrd="0" presId="urn:microsoft.com/office/officeart/2005/8/layout/vList5"/>
    <dgm:cxn modelId="{D13F2DD9-21D0-43A5-B2C1-3B074258EC5C}" type="presOf" srcId="{260844A4-1F67-440A-8199-069178BFC711}" destId="{2FE52827-994F-4F49-9B64-BB7858C07441}" srcOrd="0" destOrd="1" presId="urn:microsoft.com/office/officeart/2005/8/layout/vList5"/>
    <dgm:cxn modelId="{8CBDA188-8CEA-46FF-808A-AC9434DBEC6C}" srcId="{3351E74E-E7BF-40AF-A6F1-B77421BB903F}" destId="{53437A3A-9AA1-45C3-B6B2-A842C9E370DA}" srcOrd="1" destOrd="0" parTransId="{F6E5C9E3-53B6-42B5-B0E6-16CE45CB1B43}" sibTransId="{E89ACE5A-A99F-4747-9ACD-729E4938C857}"/>
    <dgm:cxn modelId="{8FE6DC8E-D397-422D-8C86-073FAC91449C}" type="presOf" srcId="{58148BE6-3BBC-4D29-8AB0-C70690DD8E7B}" destId="{225AFC6D-A87B-443B-882B-3DA1BE41B3C5}" srcOrd="0" destOrd="0" presId="urn:microsoft.com/office/officeart/2005/8/layout/vList5"/>
    <dgm:cxn modelId="{8CE79567-7F15-4AC3-8272-EDB00AE37AF1}" type="presOf" srcId="{5758B583-7E2B-4176-8475-05964B1F8409}" destId="{9AA4AE36-FCE5-4B8E-931B-EB336544BB56}" srcOrd="0" destOrd="0" presId="urn:microsoft.com/office/officeart/2005/8/layout/vList5"/>
    <dgm:cxn modelId="{0A516126-A1E1-4DA2-90A3-8345E47B5284}" type="presOf" srcId="{B1E09A82-5AA6-4ADA-BB8A-D442C9C597F2}" destId="{225AFC6D-A87B-443B-882B-3DA1BE41B3C5}" srcOrd="0" destOrd="1" presId="urn:microsoft.com/office/officeart/2005/8/layout/vList5"/>
    <dgm:cxn modelId="{B52DAF50-B8AD-461C-B688-96F15251B0B8}" type="presOf" srcId="{56A3CAC5-2076-4AD0-8A4F-9EF77A2876E3}" destId="{225AFC6D-A87B-443B-882B-3DA1BE41B3C5}" srcOrd="0" destOrd="3" presId="urn:microsoft.com/office/officeart/2005/8/layout/vList5"/>
    <dgm:cxn modelId="{68B396B3-82E7-48AB-B335-E3B05BE26D60}" srcId="{45A82FFA-39D6-4EF9-BFA0-0E00A30B5623}" destId="{56A3CAC5-2076-4AD0-8A4F-9EF77A2876E3}" srcOrd="3" destOrd="0" parTransId="{D9279F77-76DA-4C74-9442-028DB791E415}" sibTransId="{32EB3793-55C9-40D5-A635-DD1CCE45D24D}"/>
    <dgm:cxn modelId="{95DF83F3-0D7A-4437-AEB7-F71CE2AD00C4}" srcId="{6D3E3B1D-6B03-4631-97C1-65EFA94FBA73}" destId="{FCF03B3F-530A-4E22-8D58-822F70A7C3FE}" srcOrd="2" destOrd="0" parTransId="{BBFD8DC4-B1B7-4893-99DF-6CA9E2E9CBD9}" sibTransId="{DCCD7BEC-CB78-4F1C-B6B4-347B0584F179}"/>
    <dgm:cxn modelId="{D27584AF-E576-4A41-9A16-05F9678AE528}" srcId="{3351E74E-E7BF-40AF-A6F1-B77421BB903F}" destId="{45A82FFA-39D6-4EF9-BFA0-0E00A30B5623}" srcOrd="3" destOrd="0" parTransId="{1933ACAE-81FF-494B-AA4D-24B0FD3E0183}" sibTransId="{A0A355E5-5F70-4FAE-8B82-ABFA0E12E454}"/>
    <dgm:cxn modelId="{EDBFB99D-2786-46DE-BDDA-F93938B7B996}" type="presOf" srcId="{FCF03B3F-530A-4E22-8D58-822F70A7C3FE}" destId="{49F5105C-AF2C-43AA-86E7-734B77831D6D}" srcOrd="0" destOrd="2" presId="urn:microsoft.com/office/officeart/2005/8/layout/vList5"/>
    <dgm:cxn modelId="{C7206117-90C6-4857-B2D3-AD806DB65786}" type="presOf" srcId="{3351E74E-E7BF-40AF-A6F1-B77421BB903F}" destId="{699C913D-E38F-4D8C-8777-3A2047A728D2}" srcOrd="0" destOrd="0" presId="urn:microsoft.com/office/officeart/2005/8/layout/vList5"/>
    <dgm:cxn modelId="{3117882C-02FD-46F4-A8C7-BB50179E0ADF}" type="presOf" srcId="{F9067E43-BF32-44E1-B480-E531E6479B28}" destId="{20D9C352-C93B-4BD9-9723-C7A64D2CA0AE}" srcOrd="0" destOrd="0" presId="urn:microsoft.com/office/officeart/2005/8/layout/vList5"/>
    <dgm:cxn modelId="{688F8E48-16A2-4356-9E6C-0C3542262AC5}" type="presParOf" srcId="{699C913D-E38F-4D8C-8777-3A2047A728D2}" destId="{3817BD8F-6839-4B72-ACC5-AB9352AD414B}" srcOrd="0" destOrd="0" presId="urn:microsoft.com/office/officeart/2005/8/layout/vList5"/>
    <dgm:cxn modelId="{7DC971E7-4DE3-4A6C-9D1E-DCFAB95ABE15}" type="presParOf" srcId="{3817BD8F-6839-4B72-ACC5-AB9352AD414B}" destId="{20D9C352-C93B-4BD9-9723-C7A64D2CA0AE}" srcOrd="0" destOrd="0" presId="urn:microsoft.com/office/officeart/2005/8/layout/vList5"/>
    <dgm:cxn modelId="{E75D4E41-8A3D-4F93-B5D3-047E38A9223D}" type="presParOf" srcId="{3817BD8F-6839-4B72-ACC5-AB9352AD414B}" destId="{9AA4AE36-FCE5-4B8E-931B-EB336544BB56}" srcOrd="1" destOrd="0" presId="urn:microsoft.com/office/officeart/2005/8/layout/vList5"/>
    <dgm:cxn modelId="{39711443-EBB6-4670-9517-155F24881CC5}" type="presParOf" srcId="{699C913D-E38F-4D8C-8777-3A2047A728D2}" destId="{F37BEF66-D6E9-4701-8953-1D8F6A1DC993}" srcOrd="1" destOrd="0" presId="urn:microsoft.com/office/officeart/2005/8/layout/vList5"/>
    <dgm:cxn modelId="{89652579-0841-43AA-A2F3-8823753FC81D}" type="presParOf" srcId="{699C913D-E38F-4D8C-8777-3A2047A728D2}" destId="{49E2095C-4827-4DF6-8CF7-3792ECBC82DA}" srcOrd="2" destOrd="0" presId="urn:microsoft.com/office/officeart/2005/8/layout/vList5"/>
    <dgm:cxn modelId="{3EB73E04-99F5-44E6-BDD4-06AEC3F7F67E}" type="presParOf" srcId="{49E2095C-4827-4DF6-8CF7-3792ECBC82DA}" destId="{FF953533-B6BF-4FEA-92A6-29326101710B}" srcOrd="0" destOrd="0" presId="urn:microsoft.com/office/officeart/2005/8/layout/vList5"/>
    <dgm:cxn modelId="{CAD07532-220A-4438-9B90-B3DD254B973E}" type="presParOf" srcId="{49E2095C-4827-4DF6-8CF7-3792ECBC82DA}" destId="{2FE52827-994F-4F49-9B64-BB7858C07441}" srcOrd="1" destOrd="0" presId="urn:microsoft.com/office/officeart/2005/8/layout/vList5"/>
    <dgm:cxn modelId="{3EF071BA-DC24-4A0A-B67B-569477B9BBEB}" type="presParOf" srcId="{699C913D-E38F-4D8C-8777-3A2047A728D2}" destId="{C18777B5-4322-4B81-BBE1-68C4A7392A0C}" srcOrd="3" destOrd="0" presId="urn:microsoft.com/office/officeart/2005/8/layout/vList5"/>
    <dgm:cxn modelId="{EC9B8E87-5F6F-4935-94F9-66EAA07AFF7E}" type="presParOf" srcId="{699C913D-E38F-4D8C-8777-3A2047A728D2}" destId="{24FD2297-9DAA-4482-A13A-97BCF6C8FE20}" srcOrd="4" destOrd="0" presId="urn:microsoft.com/office/officeart/2005/8/layout/vList5"/>
    <dgm:cxn modelId="{AE6C637E-09D0-41F8-A7AC-EEDB9E34E015}" type="presParOf" srcId="{24FD2297-9DAA-4482-A13A-97BCF6C8FE20}" destId="{7182BB99-87F6-4720-8C58-764093394268}" srcOrd="0" destOrd="0" presId="urn:microsoft.com/office/officeart/2005/8/layout/vList5"/>
    <dgm:cxn modelId="{18BAF3C8-B9DE-4868-80D8-C3960A2791D2}" type="presParOf" srcId="{24FD2297-9DAA-4482-A13A-97BCF6C8FE20}" destId="{49F5105C-AF2C-43AA-86E7-734B77831D6D}" srcOrd="1" destOrd="0" presId="urn:microsoft.com/office/officeart/2005/8/layout/vList5"/>
    <dgm:cxn modelId="{FD063F2F-3AD9-45F7-A553-2F7756CAE3ED}" type="presParOf" srcId="{699C913D-E38F-4D8C-8777-3A2047A728D2}" destId="{823A9273-8EBC-4E27-9A17-6D5A3C8FDC22}" srcOrd="5" destOrd="0" presId="urn:microsoft.com/office/officeart/2005/8/layout/vList5"/>
    <dgm:cxn modelId="{73E6B761-4E45-47F6-9C8A-3057423ED602}" type="presParOf" srcId="{699C913D-E38F-4D8C-8777-3A2047A728D2}" destId="{BA82BFE5-0389-4F28-AF82-3129A6FAE2C9}" srcOrd="6" destOrd="0" presId="urn:microsoft.com/office/officeart/2005/8/layout/vList5"/>
    <dgm:cxn modelId="{01CCC426-FD61-4711-9C65-375C7D23103C}" type="presParOf" srcId="{BA82BFE5-0389-4F28-AF82-3129A6FAE2C9}" destId="{B9BE1A25-4B83-433A-8C5C-9409CD243A9F}" srcOrd="0" destOrd="0" presId="urn:microsoft.com/office/officeart/2005/8/layout/vList5"/>
    <dgm:cxn modelId="{116F2A8A-8C44-4D9D-A456-E10E9ECAA888}" type="presParOf" srcId="{BA82BFE5-0389-4F28-AF82-3129A6FAE2C9}" destId="{225AFC6D-A87B-443B-882B-3DA1BE41B3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39158-B5F1-4613-AA43-1D01D0771942}">
      <dsp:nvSpPr>
        <dsp:cNvPr id="0" name=""/>
        <dsp:cNvSpPr/>
      </dsp:nvSpPr>
      <dsp:spPr>
        <a:xfrm>
          <a:off x="0" y="728338"/>
          <a:ext cx="7086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077C1-8095-4FDC-9C90-A178604D1363}">
      <dsp:nvSpPr>
        <dsp:cNvPr id="0" name=""/>
        <dsp:cNvSpPr/>
      </dsp:nvSpPr>
      <dsp:spPr>
        <a:xfrm>
          <a:off x="354330" y="244215"/>
          <a:ext cx="6725730" cy="628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Are students leaving in 4 or 5 years with a diploma?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84991" y="274876"/>
        <a:ext cx="6664408" cy="566777"/>
      </dsp:txXfrm>
    </dsp:sp>
    <dsp:sp modelId="{D6978CDA-D998-4DB4-9B49-AA6872E6F743}">
      <dsp:nvSpPr>
        <dsp:cNvPr id="0" name=""/>
        <dsp:cNvSpPr/>
      </dsp:nvSpPr>
      <dsp:spPr>
        <a:xfrm>
          <a:off x="0" y="1498038"/>
          <a:ext cx="7086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11A89-E81A-4CD8-AF78-3C946D39D968}">
      <dsp:nvSpPr>
        <dsp:cNvPr id="0" name=""/>
        <dsp:cNvSpPr/>
      </dsp:nvSpPr>
      <dsp:spPr>
        <a:xfrm>
          <a:off x="354330" y="998610"/>
          <a:ext cx="6732255" cy="62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Is the dropout rate going up?  Going down?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84944" y="1029224"/>
        <a:ext cx="6671027" cy="565912"/>
      </dsp:txXfrm>
    </dsp:sp>
    <dsp:sp modelId="{C7E94339-F55B-444E-901A-6ACAE300288A}">
      <dsp:nvSpPr>
        <dsp:cNvPr id="0" name=""/>
        <dsp:cNvSpPr/>
      </dsp:nvSpPr>
      <dsp:spPr>
        <a:xfrm>
          <a:off x="0" y="2572261"/>
          <a:ext cx="7086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D615F-ABF6-48CF-A619-1AF422368311}">
      <dsp:nvSpPr>
        <dsp:cNvPr id="0" name=""/>
        <dsp:cNvSpPr/>
      </dsp:nvSpPr>
      <dsp:spPr>
        <a:xfrm>
          <a:off x="347409" y="1773438"/>
          <a:ext cx="6736707" cy="931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Have more than a third of our leavers completed NO work or training after leaving </a:t>
          </a:r>
          <a:r>
            <a:rPr lang="en-US" sz="1800" kern="1200" dirty="0" smtClean="0">
              <a:solidFill>
                <a:schemeClr val="tx1"/>
              </a:solidFill>
            </a:rPr>
            <a:t>school</a:t>
          </a:r>
          <a:r>
            <a:rPr lang="en-US" sz="1800" kern="1200" dirty="0" smtClean="0">
              <a:solidFill>
                <a:schemeClr val="tx1"/>
              </a:solidFill>
            </a:rPr>
            <a:t>?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2889" y="1818918"/>
        <a:ext cx="6645747" cy="840702"/>
      </dsp:txXfrm>
    </dsp:sp>
    <dsp:sp modelId="{3783D995-8CEA-4E38-80C3-5A54CE3E0D7B}">
      <dsp:nvSpPr>
        <dsp:cNvPr id="0" name=""/>
        <dsp:cNvSpPr/>
      </dsp:nvSpPr>
      <dsp:spPr>
        <a:xfrm>
          <a:off x="0" y="3651683"/>
          <a:ext cx="7086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E8E9F-197A-4F13-B297-4E339BE5EE6E}">
      <dsp:nvSpPr>
        <dsp:cNvPr id="0" name=""/>
        <dsp:cNvSpPr/>
      </dsp:nvSpPr>
      <dsp:spPr>
        <a:xfrm>
          <a:off x="344987" y="2847661"/>
          <a:ext cx="6739244" cy="936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How do in-school services differ for students who successfully transition to work or school  and for those students who are not engaged within a year? 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390721" y="2893395"/>
        <a:ext cx="6647776" cy="845394"/>
      </dsp:txXfrm>
    </dsp:sp>
    <dsp:sp modelId="{89AA38D9-A200-4D6B-BD59-4B10DF7FF320}">
      <dsp:nvSpPr>
        <dsp:cNvPr id="0" name=""/>
        <dsp:cNvSpPr/>
      </dsp:nvSpPr>
      <dsp:spPr>
        <a:xfrm>
          <a:off x="0" y="4721721"/>
          <a:ext cx="7086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40827-0EF9-41B6-91CD-A8C8898F7282}">
      <dsp:nvSpPr>
        <dsp:cNvPr id="0" name=""/>
        <dsp:cNvSpPr/>
      </dsp:nvSpPr>
      <dsp:spPr>
        <a:xfrm>
          <a:off x="337028" y="3927083"/>
          <a:ext cx="6747173" cy="927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Can we demonstrate that </a:t>
          </a:r>
          <a:r>
            <a:rPr lang="en-US" sz="1800" kern="1200" dirty="0" smtClean="0">
              <a:solidFill>
                <a:schemeClr val="tx1"/>
              </a:solidFill>
            </a:rPr>
            <a:t>transition aged youth have IEP’s that are strong and include </a:t>
          </a:r>
          <a:r>
            <a:rPr lang="en-US" sz="1800" kern="1200" dirty="0" smtClean="0">
              <a:solidFill>
                <a:schemeClr val="tx1"/>
              </a:solidFill>
            </a:rPr>
            <a:t>quality services? </a:t>
          </a:r>
        </a:p>
      </dsp:txBody>
      <dsp:txXfrm>
        <a:off x="382304" y="3972359"/>
        <a:ext cx="6656621" cy="836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BF68D-6F79-904D-81A4-9F4BA7D8F846}">
      <dsp:nvSpPr>
        <dsp:cNvPr id="0" name=""/>
        <dsp:cNvSpPr/>
      </dsp:nvSpPr>
      <dsp:spPr>
        <a:xfrm>
          <a:off x="0" y="0"/>
          <a:ext cx="5504438" cy="1159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Century Gothic"/>
              <a:cs typeface="Century Gothic"/>
            </a:rPr>
            <a:t>Positive Post-School Outcomes</a:t>
          </a:r>
          <a:endParaRPr lang="en-US" sz="2800" kern="1200" dirty="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33966" y="33966"/>
        <a:ext cx="5436506" cy="1091760"/>
      </dsp:txXfrm>
    </dsp:sp>
    <dsp:sp modelId="{4410857B-695F-B343-84E6-A0F4D3605586}">
      <dsp:nvSpPr>
        <dsp:cNvPr id="0" name=""/>
        <dsp:cNvSpPr/>
      </dsp:nvSpPr>
      <dsp:spPr>
        <a:xfrm rot="16200000">
          <a:off x="2534776" y="1159105"/>
          <a:ext cx="434884" cy="52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2595660" y="1333059"/>
        <a:ext cx="313117" cy="304419"/>
      </dsp:txXfrm>
    </dsp:sp>
    <dsp:sp modelId="{49F9C768-FDBE-B34C-BDD5-478122DF7C49}">
      <dsp:nvSpPr>
        <dsp:cNvPr id="0" name=""/>
        <dsp:cNvSpPr/>
      </dsp:nvSpPr>
      <dsp:spPr>
        <a:xfrm>
          <a:off x="448428" y="1739538"/>
          <a:ext cx="4607581" cy="1159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  <a:latin typeface="Century Gothic"/>
              <a:cs typeface="Century Gothic"/>
            </a:rPr>
            <a:t>In-School Predictors of Post-School Success</a:t>
          </a:r>
          <a:endParaRPr lang="en-US" sz="2900" kern="1200" dirty="0">
            <a:solidFill>
              <a:schemeClr val="tx1"/>
            </a:solidFill>
            <a:latin typeface="Century Gothic"/>
            <a:cs typeface="Century Gothic"/>
          </a:endParaRPr>
        </a:p>
      </dsp:txBody>
      <dsp:txXfrm>
        <a:off x="482394" y="1773504"/>
        <a:ext cx="4539649" cy="1091760"/>
      </dsp:txXfrm>
    </dsp:sp>
    <dsp:sp modelId="{567ABF6B-4234-EF47-99F8-05220D59F887}">
      <dsp:nvSpPr>
        <dsp:cNvPr id="0" name=""/>
        <dsp:cNvSpPr/>
      </dsp:nvSpPr>
      <dsp:spPr>
        <a:xfrm rot="16200000">
          <a:off x="2534776" y="2928222"/>
          <a:ext cx="434884" cy="52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2595660" y="3102176"/>
        <a:ext cx="313117" cy="304419"/>
      </dsp:txXfrm>
    </dsp:sp>
    <dsp:sp modelId="{5559F412-A2BF-D049-814A-503BA7504365}">
      <dsp:nvSpPr>
        <dsp:cNvPr id="0" name=""/>
        <dsp:cNvSpPr/>
      </dsp:nvSpPr>
      <dsp:spPr>
        <a:xfrm>
          <a:off x="442250" y="3479076"/>
          <a:ext cx="4619936" cy="1159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000000"/>
              </a:solidFill>
              <a:latin typeface="Century Gothic"/>
              <a:cs typeface="Century Gothic"/>
            </a:rPr>
            <a:t>Evidence-Based Practices</a:t>
          </a:r>
          <a:endParaRPr lang="en-US" sz="2900" kern="1200" dirty="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476216" y="3513042"/>
        <a:ext cx="4552004" cy="1091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4AE36-FCE5-4B8E-931B-EB336544BB56}">
      <dsp:nvSpPr>
        <dsp:cNvPr id="0" name=""/>
        <dsp:cNvSpPr/>
      </dsp:nvSpPr>
      <dsp:spPr>
        <a:xfrm rot="5400000">
          <a:off x="3919827" y="-2148168"/>
          <a:ext cx="1550867" cy="584763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Have used rigorous research designs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Have demonstrated a record of success for improving student outcomes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Have undergone systematic review process  quality indicators to evaluate level of evidence</a:t>
          </a:r>
          <a:endParaRPr lang="en-US" sz="1800" b="1" kern="1200" dirty="0"/>
        </a:p>
      </dsp:txBody>
      <dsp:txXfrm rot="-5400000">
        <a:off x="1771445" y="75921"/>
        <a:ext cx="5771925" cy="1399453"/>
      </dsp:txXfrm>
    </dsp:sp>
    <dsp:sp modelId="{20D9C352-C93B-4BD9-9723-C7A64D2CA0AE}">
      <dsp:nvSpPr>
        <dsp:cNvPr id="0" name=""/>
        <dsp:cNvSpPr/>
      </dsp:nvSpPr>
      <dsp:spPr>
        <a:xfrm>
          <a:off x="592" y="62703"/>
          <a:ext cx="1770852" cy="1425888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Evidence-Based Practices</a:t>
          </a:r>
          <a:endParaRPr lang="en-US" sz="2200" kern="1200" dirty="0"/>
        </a:p>
      </dsp:txBody>
      <dsp:txXfrm>
        <a:off x="70198" y="132309"/>
        <a:ext cx="1631640" cy="1286676"/>
      </dsp:txXfrm>
    </dsp:sp>
    <dsp:sp modelId="{2FE52827-994F-4F49-9B64-BB7858C07441}">
      <dsp:nvSpPr>
        <dsp:cNvPr id="0" name=""/>
        <dsp:cNvSpPr/>
      </dsp:nvSpPr>
      <dsp:spPr>
        <a:xfrm rot="5400000">
          <a:off x="4039222" y="-615304"/>
          <a:ext cx="1330166" cy="582920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Have used </a:t>
          </a:r>
          <a:r>
            <a:rPr lang="en-US" sz="1800" b="1" i="1" kern="1200" dirty="0" smtClean="0"/>
            <a:t>rigorous research designs </a:t>
          </a:r>
          <a:endParaRPr lang="en-US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Have demonstrated a record of success for improving student outcomes</a:t>
          </a:r>
          <a:endParaRPr lang="en-US" sz="1800" kern="1200" dirty="0"/>
        </a:p>
      </dsp:txBody>
      <dsp:txXfrm rot="-5400000">
        <a:off x="1789702" y="1699149"/>
        <a:ext cx="5764275" cy="1200300"/>
      </dsp:txXfrm>
    </dsp:sp>
    <dsp:sp modelId="{FF953533-B6BF-4FEA-92A6-29326101710B}">
      <dsp:nvSpPr>
        <dsp:cNvPr id="0" name=""/>
        <dsp:cNvSpPr/>
      </dsp:nvSpPr>
      <dsp:spPr>
        <a:xfrm>
          <a:off x="592" y="1636901"/>
          <a:ext cx="1789108" cy="132479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-110535"/>
                <a:satOff val="600"/>
                <a:lumOff val="9511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-110535"/>
                <a:satOff val="600"/>
                <a:lumOff val="9511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-110535"/>
                <a:satOff val="600"/>
                <a:lumOff val="95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Research-Based Practices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65263" y="1701572"/>
        <a:ext cx="1659766" cy="1195453"/>
      </dsp:txXfrm>
    </dsp:sp>
    <dsp:sp modelId="{49F5105C-AF2C-43AA-86E7-734B77831D6D}">
      <dsp:nvSpPr>
        <dsp:cNvPr id="0" name=""/>
        <dsp:cNvSpPr/>
      </dsp:nvSpPr>
      <dsp:spPr>
        <a:xfrm rot="5400000">
          <a:off x="4022797" y="781074"/>
          <a:ext cx="1330166" cy="586305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1" kern="1200" dirty="0" smtClean="0"/>
            <a:t>Developed based on research</a:t>
          </a:r>
          <a:endParaRPr lang="en-US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1" kern="1200" dirty="0" smtClean="0"/>
            <a:t>Have demonstrated limited success for effectiveness</a:t>
          </a:r>
          <a:endParaRPr lang="en-US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Have used </a:t>
          </a:r>
          <a:r>
            <a:rPr lang="en-US" sz="1800" b="1" kern="1200" dirty="0" smtClean="0"/>
            <a:t>a ‘weak’ research design</a:t>
          </a:r>
          <a:endParaRPr lang="en-US" sz="1800" b="1" kern="1200" dirty="0"/>
        </a:p>
      </dsp:txBody>
      <dsp:txXfrm rot="-5400000">
        <a:off x="1756354" y="3112451"/>
        <a:ext cx="5798121" cy="1200300"/>
      </dsp:txXfrm>
    </dsp:sp>
    <dsp:sp modelId="{7182BB99-87F6-4720-8C58-764093394268}">
      <dsp:nvSpPr>
        <dsp:cNvPr id="0" name=""/>
        <dsp:cNvSpPr/>
      </dsp:nvSpPr>
      <dsp:spPr>
        <a:xfrm>
          <a:off x="592" y="3122514"/>
          <a:ext cx="1755760" cy="1180173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-221070"/>
                <a:satOff val="1199"/>
                <a:lumOff val="19021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-221070"/>
                <a:satOff val="1199"/>
                <a:lumOff val="19021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-221070"/>
                <a:satOff val="1199"/>
                <a:lumOff val="19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Promising Practices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8203" y="3180125"/>
        <a:ext cx="1640538" cy="1064951"/>
      </dsp:txXfrm>
    </dsp:sp>
    <dsp:sp modelId="{225AFC6D-A87B-443B-882B-3DA1BE41B3C5}">
      <dsp:nvSpPr>
        <dsp:cNvPr id="0" name=""/>
        <dsp:cNvSpPr/>
      </dsp:nvSpPr>
      <dsp:spPr>
        <a:xfrm rot="5400000">
          <a:off x="4039390" y="2211344"/>
          <a:ext cx="1330166" cy="58295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Are not based on research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 data have been collected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Based on Anecdotal evidence and professional judgment exists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1789702" y="4525966"/>
        <a:ext cx="5764611" cy="1200300"/>
      </dsp:txXfrm>
    </dsp:sp>
    <dsp:sp modelId="{B9BE1A25-4B83-433A-8C5C-9409CD243A9F}">
      <dsp:nvSpPr>
        <dsp:cNvPr id="0" name=""/>
        <dsp:cNvSpPr/>
      </dsp:nvSpPr>
      <dsp:spPr>
        <a:xfrm>
          <a:off x="592" y="4532466"/>
          <a:ext cx="1789108" cy="118687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-331605"/>
                <a:satOff val="1799"/>
                <a:lumOff val="2853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-331605"/>
                <a:satOff val="1799"/>
                <a:lumOff val="2853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-331605"/>
                <a:satOff val="1799"/>
                <a:lumOff val="285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Un- established Practices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8530" y="4590404"/>
        <a:ext cx="1673232" cy="1070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357" cy="480547"/>
          </a:xfrm>
          <a:prstGeom prst="rect">
            <a:avLst/>
          </a:prstGeom>
        </p:spPr>
        <p:txBody>
          <a:bodyPr vert="horz" lIns="95278" tIns="47639" rIns="95278" bIns="476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209" y="0"/>
            <a:ext cx="3170357" cy="480547"/>
          </a:xfrm>
          <a:prstGeom prst="rect">
            <a:avLst/>
          </a:prstGeom>
        </p:spPr>
        <p:txBody>
          <a:bodyPr vert="horz" lIns="95278" tIns="47639" rIns="95278" bIns="476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7A13FA-5073-41AD-BEF0-B1F7F0E213DE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30"/>
            <a:ext cx="3170357" cy="480547"/>
          </a:xfrm>
          <a:prstGeom prst="rect">
            <a:avLst/>
          </a:prstGeom>
        </p:spPr>
        <p:txBody>
          <a:bodyPr vert="horz" lIns="95278" tIns="47639" rIns="95278" bIns="476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209" y="9119030"/>
            <a:ext cx="3170357" cy="480547"/>
          </a:xfrm>
          <a:prstGeom prst="rect">
            <a:avLst/>
          </a:prstGeom>
        </p:spPr>
        <p:txBody>
          <a:bodyPr vert="horz" wrap="square" lIns="95278" tIns="47639" rIns="95278" bIns="4763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8B2A590-AB88-4C71-85D5-06252A485A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07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357" cy="480547"/>
          </a:xfrm>
          <a:prstGeom prst="rect">
            <a:avLst/>
          </a:prstGeom>
        </p:spPr>
        <p:txBody>
          <a:bodyPr vert="horz" lIns="95278" tIns="47639" rIns="95278" bIns="476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09" y="0"/>
            <a:ext cx="3170357" cy="480547"/>
          </a:xfrm>
          <a:prstGeom prst="rect">
            <a:avLst/>
          </a:prstGeom>
        </p:spPr>
        <p:txBody>
          <a:bodyPr vert="horz" lIns="95278" tIns="47639" rIns="95278" bIns="476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B3BCAE-9C83-4E42-84E2-0B10BFE39949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78" tIns="47639" rIns="95278" bIns="4763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67" y="4560328"/>
            <a:ext cx="5853468" cy="4320052"/>
          </a:xfrm>
          <a:prstGeom prst="rect">
            <a:avLst/>
          </a:prstGeom>
        </p:spPr>
        <p:txBody>
          <a:bodyPr vert="horz" lIns="95278" tIns="47639" rIns="95278" bIns="4763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030"/>
            <a:ext cx="3170357" cy="480547"/>
          </a:xfrm>
          <a:prstGeom prst="rect">
            <a:avLst/>
          </a:prstGeom>
        </p:spPr>
        <p:txBody>
          <a:bodyPr vert="horz" lIns="95278" tIns="47639" rIns="95278" bIns="476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09" y="9119030"/>
            <a:ext cx="3170357" cy="480547"/>
          </a:xfrm>
          <a:prstGeom prst="rect">
            <a:avLst/>
          </a:prstGeom>
        </p:spPr>
        <p:txBody>
          <a:bodyPr vert="horz" wrap="square" lIns="95278" tIns="47639" rIns="95278" bIns="4763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4E68401-4AE6-49FA-A10D-29740E7AD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076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4643" eaLnBrk="0" hangingPunct="0"/>
            <a:r>
              <a:rPr lang="en-US" altLang="en-US" dirty="0" smtClean="0">
                <a:latin typeface="Times" panose="02020603050405020304" pitchFamily="18" charset="0"/>
              </a:rPr>
              <a:t>knowledge, strategies, and use of PSO data at different conferences </a:t>
            </a:r>
          </a:p>
          <a:p>
            <a:pPr defTabSz="934643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67DE3B-883E-45C6-A842-BAEFC1625FA3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44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349D51-96B6-4568-9EAD-A2AC3B2C599C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9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1D615E-3E04-4564-A9C6-927D1A76C0E6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68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This is where STEPSS can help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7BA94A-9F77-472F-B8F2-2BD6DFC2543D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2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30EC10-A3BC-45B6-81B3-FF0163CC3EA9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20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Charlotte takes </a:t>
            </a:r>
            <a:r>
              <a:rPr lang="en-US" altLang="en-US" dirty="0" smtClean="0"/>
              <a:t>over  Handout</a:t>
            </a:r>
            <a:r>
              <a:rPr lang="en-US" altLang="en-US" baseline="0" dirty="0" smtClean="0"/>
              <a:t> of predictors</a:t>
            </a:r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A88E49-4926-4541-824F-BBAC3F2ABE41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2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 smtClean="0"/>
              <a:t>Materials: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www.nsttac.org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Description of EBPs and Predictors of Post-School Success handout</a:t>
            </a:r>
          </a:p>
          <a:p>
            <a:pPr>
              <a:spcBef>
                <a:spcPct val="0"/>
              </a:spcBef>
            </a:pPr>
            <a:endParaRPr lang="en-US" altLang="en-US" b="1" smtClean="0"/>
          </a:p>
          <a:p>
            <a:pPr>
              <a:spcBef>
                <a:spcPct val="0"/>
              </a:spcBef>
            </a:pPr>
            <a:r>
              <a:rPr lang="en-US" altLang="en-US" b="1" smtClean="0"/>
              <a:t>Facilitators notes: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Predictors of post-school success are derived from research and include any in-school experience that have demonstrated a relationship with positive post-school outcomes. In-school experiences are typically programs such as work study or occupational coursework but also include other instruction, services, or student characteristics such as student support, student self-determination skills, etc.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FD7846-50A7-4D5D-BA76-F9215FE6A393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9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563756-9D5D-4023-9081-9E161DFC3255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13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Evidence-Based Practices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ea typeface="ＭＳ Ｐゴシック" pitchFamily="34" charset="-128"/>
              </a:rPr>
              <a:t>Have used rigorous research designs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ea typeface="ＭＳ Ｐゴシック" pitchFamily="34" charset="-128"/>
              </a:rPr>
              <a:t>Have demonstrated a record of success for improving student outcomes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ea typeface="ＭＳ Ｐゴシック" pitchFamily="34" charset="-128"/>
              </a:rPr>
              <a:t>Have undergone systematic review process  quality indicators to evaluate level of evidence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Research-Based Practices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ea typeface="ＭＳ Ｐゴシック" pitchFamily="34" charset="-128"/>
              </a:rPr>
              <a:t>Have used </a:t>
            </a:r>
            <a:r>
              <a:rPr lang="en-US" sz="2100" b="1" dirty="0">
                <a:ea typeface="ＭＳ Ｐゴシック" pitchFamily="34" charset="-128"/>
              </a:rPr>
              <a:t>rigorous research designs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ea typeface="ＭＳ Ｐゴシック" pitchFamily="34" charset="-128"/>
              </a:rPr>
              <a:t>Have demonstrated a </a:t>
            </a:r>
            <a:r>
              <a:rPr lang="en-US" sz="2100" b="1" dirty="0">
                <a:ea typeface="ＭＳ Ｐゴシック" pitchFamily="34" charset="-128"/>
              </a:rPr>
              <a:t>record of success </a:t>
            </a:r>
            <a:r>
              <a:rPr lang="en-US" sz="2100" dirty="0">
                <a:ea typeface="ＭＳ Ｐゴシック" pitchFamily="34" charset="-128"/>
              </a:rPr>
              <a:t>for improving student outcomes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Promising Practices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ea typeface="ＭＳ Ｐゴシック" pitchFamily="34" charset="-128"/>
              </a:rPr>
              <a:t>Developed </a:t>
            </a:r>
            <a:r>
              <a:rPr lang="en-US" sz="2100" b="1" dirty="0">
                <a:ea typeface="ＭＳ Ｐゴシック" pitchFamily="34" charset="-128"/>
              </a:rPr>
              <a:t>based on research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ea typeface="ＭＳ Ｐゴシック" pitchFamily="34" charset="-128"/>
              </a:rPr>
              <a:t>Have demonstrated </a:t>
            </a:r>
            <a:r>
              <a:rPr lang="en-US" sz="2100" b="1" dirty="0">
                <a:ea typeface="ＭＳ Ｐゴシック" pitchFamily="34" charset="-128"/>
              </a:rPr>
              <a:t>limited success </a:t>
            </a:r>
            <a:r>
              <a:rPr lang="en-US" sz="2100" dirty="0">
                <a:ea typeface="ＭＳ Ｐゴシック" pitchFamily="34" charset="-128"/>
              </a:rPr>
              <a:t>for effectiveness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ea typeface="ＭＳ Ｐゴシック" pitchFamily="34" charset="-128"/>
              </a:rPr>
              <a:t>Have used a </a:t>
            </a:r>
            <a:r>
              <a:rPr lang="en-US" sz="2100" b="1" dirty="0">
                <a:ea typeface="ＭＳ Ｐゴシック" pitchFamily="34" charset="-128"/>
              </a:rPr>
              <a:t>‘weak’ research design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ea typeface="ＭＳ Ｐゴシック" pitchFamily="34" charset="-128"/>
              </a:rPr>
              <a:t>Unestablished</a:t>
            </a:r>
            <a:r>
              <a:rPr lang="en-US" dirty="0" smtClean="0">
                <a:ea typeface="ＭＳ Ｐゴシック" pitchFamily="34" charset="-128"/>
              </a:rPr>
              <a:t> Practices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ea typeface="ＭＳ Ｐゴシック" pitchFamily="34" charset="-128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ea typeface="ＭＳ Ｐゴシック" pitchFamily="34" charset="-128"/>
              </a:rPr>
              <a:t>Are not based on research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ea typeface="ＭＳ Ｐゴシック" pitchFamily="34" charset="-128"/>
              </a:rPr>
              <a:t>No data have been collected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ea typeface="ＭＳ Ｐゴシック" pitchFamily="34" charset="-128"/>
              </a:rPr>
              <a:t>Based on Anecdotal evidence and professional judgment exists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4D1BB6-8401-4524-B159-2D0F72C9BC7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15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026735-E462-4629-A1D2-0D47F17F2D44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24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83D7C0-E515-48B4-BDEF-D511B67E6C9F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0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54CC7D-1809-4453-9458-A8B66FD91FB8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90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A2D06C-CDE5-48C9-9E14-3B5519B7A89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Deanne Unruh, Ph.D., dkunruh@uoregon.edu</a:t>
            </a:r>
          </a:p>
        </p:txBody>
      </p:sp>
      <p:sp>
        <p:nvSpPr>
          <p:cNvPr id="63494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OAVSNP, 2010 Keynote</a:t>
            </a:r>
          </a:p>
        </p:txBody>
      </p:sp>
    </p:spTree>
    <p:extLst>
      <p:ext uri="{BB962C8B-B14F-4D97-AF65-F5344CB8AC3E}">
        <p14:creationId xmlns:p14="http://schemas.microsoft.com/office/powerpoint/2010/main" val="537855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0EAC9F-D4D2-4E8B-9507-6A10A6D65372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44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smtClean="0"/>
              <a:t>from Exit on in school</a:t>
            </a:r>
            <a:r>
              <a:rPr lang="en-US" baseline="0" dirty="0" smtClean="0"/>
              <a:t> experiences </a:t>
            </a:r>
            <a:endParaRPr lang="en-US" baseline="0" dirty="0" smtClean="0"/>
          </a:p>
          <a:p>
            <a:r>
              <a:rPr lang="en-US" baseline="0" smtClean="0"/>
              <a:t>	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Who do you plan to get help from…. Do you know the name….. Have you used </a:t>
            </a:r>
            <a:r>
              <a:rPr lang="en-US" baseline="0" dirty="0" smtClean="0"/>
              <a:t>services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Get </a:t>
            </a:r>
            <a:r>
              <a:rPr lang="en-US" baseline="0" dirty="0" err="1" smtClean="0"/>
              <a:t>dat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68401-4AE6-49FA-A10D-29740E7ADF3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671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7A8A7C-7F09-4961-B4B8-9941CB5A488C}" type="slidenum">
              <a:rPr lang="en-US" altLang="en-US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9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4963DE-95D0-43EF-9340-81A35F3E18A9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9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Preliminary 2015 follow up interview results PSO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		</a:t>
            </a:r>
            <a:r>
              <a:rPr lang="en-US" u="sng" dirty="0" smtClean="0"/>
              <a:t>2014	2015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Response rate	79%	78%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Engagement rate	70%	</a:t>
            </a:r>
            <a:r>
              <a:rPr lang="en-US" b="1" dirty="0" smtClean="0"/>
              <a:t>71%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Higher Ed		24%	23%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Competitive Employ	30%	</a:t>
            </a:r>
            <a:r>
              <a:rPr lang="en-US" b="1" dirty="0" smtClean="0"/>
              <a:t>34%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Other school/work	16%	15%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NOT ENGAGED	30%	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29%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982E97-A376-4D6A-A010-C671154727DD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9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629DC2-5A41-4329-B1C9-09B91789A358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7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HANDOUT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Mention that we’ll talk about STEPSS later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24CE1D-6873-47CE-BDE2-036CDE8658B9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0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Using all four indicators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A6CF20-A622-4274-9C1F-A77F20FA50C5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7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15F2C-3D6B-4688-BA4C-649C265B568E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35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Pattie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Handout</a:t>
            </a:r>
            <a:endParaRPr lang="en-US" alt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44" indent="-2930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3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32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0275" indent="-234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92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1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712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075" indent="-23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964DBE-0F0F-4C94-B967-E928E30C89C6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3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91F6-FD43-4ADD-96C9-E0B99C4B8CBF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fld id="{A2C06440-B6BC-4073-9FBE-CE2521A9C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5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3FE104-270C-420B-B591-35B72416E8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8B36-41FE-4F33-8570-9EDBDA3E4CF2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9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4133CB-7F54-45F9-891E-3E5E30C593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F64F-0795-40C6-A66F-D5973ADD7CBE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0" y="6245225"/>
            <a:ext cx="9144000" cy="14288"/>
            <a:chOff x="0" y="6109160"/>
            <a:chExt cx="9144000" cy="14054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0" y="6113845"/>
              <a:ext cx="1379538" cy="1561"/>
            </a:xfrm>
            <a:prstGeom prst="line">
              <a:avLst/>
            </a:prstGeom>
            <a:ln w="1143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>
            <a:xfrm>
              <a:off x="1406525" y="6112283"/>
              <a:ext cx="1577975" cy="1562"/>
            </a:xfrm>
            <a:prstGeom prst="line">
              <a:avLst/>
            </a:prstGeom>
            <a:ln w="1143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3011488" y="6110722"/>
              <a:ext cx="1296987" cy="4684"/>
            </a:xfrm>
            <a:prstGeom prst="line">
              <a:avLst/>
            </a:prstGeom>
            <a:ln w="114300">
              <a:solidFill>
                <a:srgbClr val="EFC23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4343400" y="6109160"/>
              <a:ext cx="973138" cy="4685"/>
            </a:xfrm>
            <a:prstGeom prst="line">
              <a:avLst/>
            </a:prstGeom>
            <a:ln w="114300">
              <a:solidFill>
                <a:srgbClr val="A4D16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5351463" y="6113845"/>
              <a:ext cx="1108075" cy="4684"/>
            </a:xfrm>
            <a:prstGeom prst="line">
              <a:avLst/>
            </a:prstGeom>
            <a:ln w="1143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6492875" y="6118529"/>
              <a:ext cx="1106488" cy="4685"/>
            </a:xfrm>
            <a:prstGeom prst="line">
              <a:avLst/>
            </a:prstGeom>
            <a:ln w="1143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V="1">
              <a:off x="7627938" y="6113845"/>
              <a:ext cx="1516062" cy="7807"/>
            </a:xfrm>
            <a:prstGeom prst="line">
              <a:avLst/>
            </a:prstGeom>
            <a:ln w="1143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887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9413"/>
            <a:ext cx="4826000" cy="639761"/>
          </a:xfrm>
          <a:ln>
            <a:noFill/>
          </a:ln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1800"/>
            <a:ext cx="4040188" cy="442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1800"/>
            <a:ext cx="4041775" cy="442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64300"/>
            <a:ext cx="8229600" cy="2571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Oregon Transition Resource Handbook 2015-16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9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9413"/>
            <a:ext cx="4826000" cy="639761"/>
          </a:xfrm>
          <a:ln>
            <a:noFill/>
          </a:ln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1800"/>
            <a:ext cx="4040188" cy="442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1800"/>
            <a:ext cx="4041775" cy="442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64300"/>
            <a:ext cx="8229600" cy="2571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Oregon Transition Resource Handbook 2015-16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8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062EC-B7A5-42D2-8388-DF94ECFFD1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A2EF-B8EA-4119-ABEB-E597A4CD7483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32D22E-C025-407C-A723-E8510B5210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66809-B20A-4E3B-B977-702A5C7DB29B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2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A3B7244-5B91-484E-9218-F61515F8D8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B239-DF32-409F-BCB5-35D7B4BB7C15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1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9A89E8B-4882-43C3-B924-7416511504D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98A4-59B9-40C5-8210-7CA5D8D9036E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0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C38CEB-1BD6-43DA-A894-52C0282ED52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7E53-DD85-47EF-ADB5-4DF8E111E0CD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4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F3438D-21B6-4290-9F7F-E7525FE4B8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6CE1-8294-4CFF-8702-96E22BA4D1F5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658B3AA-738F-4DF9-8A96-D1177425EAC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7CED-8348-4A91-8F2E-20C265996AD1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1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81FEFE-6832-4D4F-B7D8-6D2262D590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3C7B-076D-4C87-9799-62B563C9D4DA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EB160"/>
                </a:solidFill>
              </a:defRPr>
            </a:lvl1pPr>
          </a:lstStyle>
          <a:p>
            <a:fld id="{7200AA0F-435D-41F1-B0CF-5AA9C83F11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8AA769-B070-4985-B99B-5F43C1AE3355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699" r:id="rId13"/>
    <p:sldLayoutId id="214748370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Calibri" panose="020F0502020204030204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ohnsop@wou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lverso@uoregon.edu" TargetMode="External"/><Relationship Id="rId4" Type="http://schemas.openxmlformats.org/officeDocument/2006/relationships/hyperlink" Target="mailto:sally.simich@state.or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838200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3276600"/>
            <a:ext cx="8610600" cy="32004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DCDT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Conference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Portland, Oregon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2015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Pattie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Johnson,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TRI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Sally Simich, ODE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Charlotte Alverson,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NTACT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algn="ctr"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1" y="990600"/>
            <a:ext cx="75438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Improving Local Programs with Outcome Data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 txBox="1">
            <a:spLocks/>
          </p:cNvSpPr>
          <p:nvPr/>
        </p:nvSpPr>
        <p:spPr bwMode="auto">
          <a:xfrm>
            <a:off x="762000" y="11430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94659642"/>
              </p:ext>
            </p:extLst>
          </p:nvPr>
        </p:nvGraphicFramePr>
        <p:xfrm>
          <a:off x="1600200" y="1295400"/>
          <a:ext cx="7086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143000" y="567921"/>
            <a:ext cx="62974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Example: Questions to Ask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30" y="-23314"/>
            <a:ext cx="1718810" cy="145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848600" cy="5715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Highlight </a:t>
            </a:r>
            <a:r>
              <a:rPr lang="en-US" dirty="0"/>
              <a:t>the </a:t>
            </a:r>
            <a:r>
              <a:rPr lang="en-US" dirty="0" smtClean="0"/>
              <a:t>performances </a:t>
            </a:r>
            <a:r>
              <a:rPr lang="en-US" dirty="0"/>
              <a:t>that stands out </a:t>
            </a:r>
            <a:r>
              <a:rPr lang="en-US" dirty="0" smtClean="0"/>
              <a:t>—either </a:t>
            </a:r>
            <a:r>
              <a:rPr lang="en-US" dirty="0"/>
              <a:t>because </a:t>
            </a:r>
            <a:r>
              <a:rPr lang="en-US" dirty="0" smtClean="0"/>
              <a:t>they show </a:t>
            </a:r>
            <a:r>
              <a:rPr lang="en-US" dirty="0"/>
              <a:t>positive </a:t>
            </a:r>
            <a:r>
              <a:rPr lang="en-US" dirty="0" smtClean="0"/>
              <a:t>outcomes, </a:t>
            </a:r>
            <a:r>
              <a:rPr lang="en-US" dirty="0"/>
              <a:t>or </a:t>
            </a:r>
            <a:r>
              <a:rPr lang="en-US" dirty="0" smtClean="0"/>
              <a:t>show areas to </a:t>
            </a:r>
            <a:r>
              <a:rPr lang="en-US" dirty="0" smtClean="0"/>
              <a:t>improve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Compare district results to state results—look for </a:t>
            </a:r>
            <a:r>
              <a:rPr lang="en-US" dirty="0" smtClean="0"/>
              <a:t>patterns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</a:t>
            </a:r>
            <a:r>
              <a:rPr lang="en-US" dirty="0" smtClean="0"/>
              <a:t>changes took </a:t>
            </a:r>
            <a:r>
              <a:rPr lang="en-US" dirty="0"/>
              <a:t>place </a:t>
            </a:r>
            <a:r>
              <a:rPr lang="en-US" dirty="0" smtClean="0"/>
              <a:t>that </a:t>
            </a:r>
            <a:r>
              <a:rPr lang="en-US" dirty="0"/>
              <a:t>might have influenced </a:t>
            </a:r>
            <a:r>
              <a:rPr lang="en-US" dirty="0" smtClean="0"/>
              <a:t>results such </a:t>
            </a:r>
            <a:r>
              <a:rPr lang="en-US" dirty="0"/>
              <a:t>as 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change </a:t>
            </a:r>
            <a:r>
              <a:rPr lang="en-US" dirty="0"/>
              <a:t>in the </a:t>
            </a:r>
            <a:r>
              <a:rPr lang="en-US" dirty="0" smtClean="0"/>
              <a:t>program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d</a:t>
            </a:r>
            <a:r>
              <a:rPr lang="en-US" dirty="0" smtClean="0"/>
              <a:t>istrict </a:t>
            </a:r>
            <a:r>
              <a:rPr lang="en-US" dirty="0" smtClean="0"/>
              <a:t>activities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staffing</a:t>
            </a:r>
            <a:endParaRPr lang="en-US" dirty="0" smtClean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5715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800" y="865909"/>
            <a:ext cx="62808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What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do the data show…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781300" cy="2111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7848600" cy="5715000"/>
          </a:xfrm>
        </p:spPr>
        <p:txBody>
          <a:bodyPr rtlCol="0"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Discuss </a:t>
            </a:r>
            <a:r>
              <a:rPr lang="en-US" dirty="0"/>
              <a:t>the areas to examine more </a:t>
            </a:r>
            <a:r>
              <a:rPr lang="en-US" dirty="0" smtClean="0"/>
              <a:t>closely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For PSO results, </a:t>
            </a:r>
            <a:r>
              <a:rPr lang="en-US" dirty="0" smtClean="0"/>
              <a:t>do </a:t>
            </a:r>
            <a:r>
              <a:rPr lang="en-US" dirty="0"/>
              <a:t>particular subgroups show noticeable </a:t>
            </a:r>
            <a:r>
              <a:rPr lang="en-US" dirty="0" smtClean="0"/>
              <a:t>differences</a:t>
            </a:r>
            <a:r>
              <a:rPr lang="en-US" dirty="0"/>
              <a:t>?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Request additional </a:t>
            </a:r>
            <a:r>
              <a:rPr lang="en-US" dirty="0" smtClean="0"/>
              <a:t>data results showing subgroup performance</a:t>
            </a:r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/>
              <a:t>Graduation</a:t>
            </a:r>
            <a:endParaRPr lang="en-US" dirty="0" smtClean="0"/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/>
              <a:t>Dropout</a:t>
            </a:r>
            <a:endParaRPr lang="en-US" dirty="0" smtClean="0"/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/>
              <a:t>Transition standards</a:t>
            </a:r>
            <a:r>
              <a:rPr lang="en-US" dirty="0" smtClean="0"/>
              <a:t>.</a:t>
            </a:r>
          </a:p>
          <a:p>
            <a:pPr marL="914400" lvl="1" indent="-514350"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Prioritize district needs and begin a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strategy to improve </a:t>
            </a:r>
            <a:r>
              <a:rPr lang="en-US" dirty="0" smtClean="0"/>
              <a:t>results</a:t>
            </a:r>
            <a:endParaRPr lang="en-US" dirty="0"/>
          </a:p>
          <a:p>
            <a:pPr marL="914400" lvl="1" indent="-514350" fontAlgn="auto">
              <a:spcAft>
                <a:spcPts val="0"/>
              </a:spcAft>
              <a:defRPr/>
            </a:pPr>
            <a:endParaRPr lang="en-US" dirty="0" smtClean="0"/>
          </a:p>
          <a:p>
            <a:pPr marL="914400" lvl="1" indent="-514350" fontAlgn="auto">
              <a:spcAft>
                <a:spcPts val="0"/>
              </a:spcAft>
              <a:defRPr/>
            </a:pPr>
            <a:endParaRPr lang="en-US" dirty="0" smtClean="0"/>
          </a:p>
          <a:p>
            <a:pPr marL="914400" lvl="1" indent="-514350"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90600" y="551450"/>
            <a:ext cx="63001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Continue the process: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16400"/>
            <a:ext cx="27432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7848600" cy="2590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3200" b="1" dirty="0">
                <a:cs typeface="Arial" pitchFamily="34" charset="0"/>
              </a:rPr>
              <a:t>What can our organization do to increase the likelihood of youth being engaged </a:t>
            </a:r>
            <a:r>
              <a:rPr lang="en-US" sz="3200" b="1" dirty="0" smtClean="0">
                <a:cs typeface="Arial" pitchFamily="34" charset="0"/>
              </a:rPr>
              <a:t>after </a:t>
            </a:r>
            <a:r>
              <a:rPr lang="en-US" sz="3200" b="1" dirty="0" smtClean="0">
                <a:cs typeface="Arial" pitchFamily="34" charset="0"/>
              </a:rPr>
              <a:t>leaving </a:t>
            </a:r>
            <a:r>
              <a:rPr lang="en-US" sz="3200" b="1" dirty="0">
                <a:cs typeface="Arial" pitchFamily="34" charset="0"/>
              </a:rPr>
              <a:t>school (i.e., obtaining competitive employment or higher education)?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07565"/>
            <a:ext cx="867577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Overarching Question for Schools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and Stakeholder Groups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6812" y="1905000"/>
          <a:ext cx="5504438" cy="463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60375" y="255508"/>
            <a:ext cx="8202628" cy="114366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0" dirty="0">
                <a:solidFill>
                  <a:schemeClr val="accent1">
                    <a:lumMod val="75000"/>
                  </a:schemeClr>
                </a:solidFill>
              </a:rPr>
              <a:t>Start with what you know is the best available evidence</a:t>
            </a:r>
            <a:endParaRPr lang="en-US" sz="4000" b="0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21375" y="5889625"/>
            <a:ext cx="768350" cy="0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37250" y="4064000"/>
            <a:ext cx="69532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827520" y="3400508"/>
            <a:ext cx="1846148" cy="1414156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School, District, &amp; State Level</a:t>
            </a:r>
          </a:p>
        </p:txBody>
      </p:sp>
      <p:sp>
        <p:nvSpPr>
          <p:cNvPr id="13" name="Oval 12"/>
          <p:cNvSpPr/>
          <p:nvPr/>
        </p:nvSpPr>
        <p:spPr>
          <a:xfrm>
            <a:off x="6858000" y="5310214"/>
            <a:ext cx="1846148" cy="11588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Student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Predictors of Post-School Success</a:t>
            </a:r>
            <a:endParaRPr lang="en-US" sz="40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1188"/>
            <a:ext cx="5105400" cy="4525962"/>
          </a:xfrm>
        </p:spPr>
        <p:txBody>
          <a:bodyPr rtlCol="0"/>
          <a:lstStyle/>
          <a:p>
            <a:pPr fontAlgn="auto">
              <a:spcAft>
                <a:spcPts val="3600"/>
              </a:spcAft>
              <a:defRPr/>
            </a:pPr>
            <a:r>
              <a:rPr lang="en-US" dirty="0" smtClean="0"/>
              <a:t>A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predictor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is defined as an in-school experience, typically a program (e.g., a work-based learning experience) correlated with improved post-school outcomes.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438400"/>
            <a:ext cx="31623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441825" cy="421163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a teaching method, shown to be effective based on high-quality research, for teaching a specific skill</a:t>
            </a:r>
            <a:endParaRPr lang="en-US" sz="3600" dirty="0" smtClean="0"/>
          </a:p>
        </p:txBody>
      </p:sp>
      <p:pic>
        <p:nvPicPr>
          <p:cNvPr id="21507" name="Picture 4" descr="http://blog.ellusionist.com/wp-content/uploads/Practice-113090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836738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71450" y="6373813"/>
            <a:ext cx="86645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(Cook, Tankersly, &amp; Landrum, 2009; Odom, Brantlinger, Gersten, Horner, Thompson, &amp; Harris, 2005).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6425" y="419100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are evidence-based practices?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1258888" y="6553200"/>
            <a:ext cx="7162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972374-9B02-4A22-B46A-88920E324C77}" type="slidenum">
              <a:rPr lang="en-US" altLang="en-US">
                <a:solidFill>
                  <a:srgbClr val="898989"/>
                </a:solidFill>
              </a:rPr>
              <a:pPr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457200"/>
          <a:ext cx="7620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41275" y="6365875"/>
            <a:ext cx="929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500">
                <a:solidFill>
                  <a:srgbClr val="000000"/>
                </a:solidFill>
              </a:rPr>
              <a:t>Helsel, Hitchcock, Miller, Malinow, &amp; Murray, 2006; Lembke &amp; Stormont, 2005; Twyman &amp; Sota, 2008)</a:t>
            </a:r>
            <a:endParaRPr lang="en-US" altLang="en-US" sz="15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685800" y="1752600"/>
            <a:ext cx="77089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77933C"/>
                </a:solidFill>
              </a:rPr>
              <a:t>How do you connect post-school outcomes of youth with disabilities to practices implemented in the classroom?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A Closer Look: Mnemonics 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79" name="Text Placeholder 4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639763"/>
          </a:xfrm>
        </p:spPr>
        <p:txBody>
          <a:bodyPr/>
          <a:lstStyle/>
          <a:p>
            <a:pPr algn="ctr"/>
            <a:r>
              <a:rPr lang="en-US" altLang="en-US" b="0" smtClean="0"/>
              <a:t>A word, sentence, or picture device or technique for improving memory.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40188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/>
              <a:t>Improved academic performance in school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/>
              <a:t>Helps students use what they know to learn new information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/>
              <a:t>Used in spelling, math, science,  English, music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Effect Size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dirty="0" smtClean="0"/>
              <a:t>1.38 across the research studies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648200" y="1600200"/>
            <a:ext cx="4041775" cy="43322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Purpose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en-US" sz="2400" dirty="0" smtClean="0"/>
              <a:t>enhanced memory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Students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2400" dirty="0" smtClean="0"/>
              <a:t> specific learning disabilities, intellectual impairment, emotional-behavior disabilities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Three types of mnemonics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Letter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Keyword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Pegwords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5334000"/>
          </a:xfrm>
        </p:spPr>
        <p:txBody>
          <a:bodyPr rtlCol="0"/>
          <a:lstStyle/>
          <a:p>
            <a:pPr marL="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</a:p>
          <a:p>
            <a:pPr marL="457200" lvl="1" indent="-457200" fontAlgn="auto">
              <a:spcAft>
                <a:spcPts val="0"/>
              </a:spcAft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857250" lvl="2" indent="-457200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Practical steps for </a:t>
            </a:r>
          </a:p>
          <a:p>
            <a:pPr marL="400050" lvl="2" indent="0"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	LEA’s to improve </a:t>
            </a:r>
          </a:p>
          <a:p>
            <a:pPr marL="400050" lvl="2" indent="0"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	transition services to all students</a:t>
            </a:r>
          </a:p>
          <a:p>
            <a:pPr marL="857250" lvl="2" indent="-457200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Web based multi phase data tool  </a:t>
            </a:r>
            <a:r>
              <a:rPr lang="en-US" sz="2800" dirty="0">
                <a:solidFill>
                  <a:schemeClr val="tx2"/>
                </a:solidFill>
              </a:rPr>
              <a:t>available </a:t>
            </a:r>
            <a:r>
              <a:rPr lang="en-US" sz="2800" dirty="0" smtClean="0">
                <a:solidFill>
                  <a:schemeClr val="tx2"/>
                </a:solidFill>
              </a:rPr>
              <a:t>for </a:t>
            </a:r>
            <a:r>
              <a:rPr lang="en-US" sz="2800" dirty="0">
                <a:solidFill>
                  <a:schemeClr val="tx2"/>
                </a:solidFill>
              </a:rPr>
              <a:t>LEA’s</a:t>
            </a:r>
          </a:p>
          <a:p>
            <a:pPr marL="857250" lvl="2" indent="-457200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In school experiences for post school success - linkages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1026" name="Picture 2" descr="C:\Users\Jackie\Dropbox\resume-objecti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838200"/>
            <a:ext cx="341884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How do evidence-based practices 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Candara" pitchFamily="34" charset="0"/>
              </a:rPr>
              <a:t>pply to transition planning and instruction?</a:t>
            </a:r>
            <a:endParaRPr sz="3200" dirty="0" smtClean="0">
              <a:solidFill>
                <a:schemeClr val="accent1">
                  <a:lumMod val="75000"/>
                </a:schemeClr>
              </a:solidFill>
              <a:cs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419600"/>
          </a:xfrm>
        </p:spPr>
        <p:txBody>
          <a:bodyPr rtlCol="0"/>
          <a:lstStyle/>
          <a:p>
            <a:pPr marL="609600" indent="-609600" fontAlgn="auto">
              <a:spcAft>
                <a:spcPts val="0"/>
              </a:spcAft>
              <a:defRPr/>
            </a:pPr>
            <a:r>
              <a:rPr lang="en-US" dirty="0" smtClean="0"/>
              <a:t>Evidence-based practices increase the likelihood of students learning specific skills </a:t>
            </a:r>
          </a:p>
          <a:p>
            <a:pPr marL="609600" indent="-60960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609600" indent="-609600" fontAlgn="auto">
              <a:spcAft>
                <a:spcPts val="0"/>
              </a:spcAft>
              <a:defRPr/>
            </a:pPr>
            <a:r>
              <a:rPr lang="en-US" dirty="0" smtClean="0"/>
              <a:t>Used to support:  </a:t>
            </a:r>
            <a:endParaRPr lang="en-US" dirty="0"/>
          </a:p>
          <a:p>
            <a:pPr marL="1066800" lvl="1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IEP </a:t>
            </a:r>
            <a:r>
              <a:rPr lang="en-US" sz="2600" dirty="0">
                <a:solidFill>
                  <a:schemeClr val="tx1"/>
                </a:solidFill>
              </a:rPr>
              <a:t>goals and objectives</a:t>
            </a:r>
          </a:p>
          <a:p>
            <a:pPr marL="1066800" lvl="1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S</a:t>
            </a:r>
            <a:r>
              <a:rPr lang="en-US" sz="2600" dirty="0" smtClean="0">
                <a:solidFill>
                  <a:schemeClr val="tx1"/>
                </a:solidFill>
              </a:rPr>
              <a:t>kill development</a:t>
            </a:r>
          </a:p>
          <a:p>
            <a:pPr marL="1066800" lvl="1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Individual students’ success 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26628" name="AutoShape 2" descr="data:image/jpeg;base64,/9j/4AAQSkZJRgABAQAAAQABAAD/2wCEAAkGBhQSERUUEhQUFRUUFxUYGBgVFxQXGhgWFxQVFxUYFxgYHCYeFxwjGRQXHy8gJCcpLCwsFR4xNTAqNSYrLCkBCQoKDgwOGg8PGiwkHyUsLCwsLCwsLCwsLC0sLCosLCwsLCwsLCwsLCwsLCwsLCwsLCwsLCwsLCwsLCksLCwsLP/AABEIAMIBAwMBIgACEQEDEQH/xAAcAAABBQEBAQAAAAAAAAAAAAAEAAIDBQYBBwj/xABGEAACAQIEAwUECAMGBQMFAAABAhEAAwQSITEFQVEGImFxgRORobEHFDJCUsHR8HKS4SMzU4LS8RVDYqKyY9PiFyRUo8L/xAAaAQACAwEBAAAAAAAAAAAAAAACBAABAwUG/8QALxEAAwACAgEDAgUEAQUAAAAAAAECAxESITEEQVETYSIycYHwBRShsSMzQpHh8f/aAAwDAQACEQMRAD8AJt2a5jrM229/uNGIldu2pUjqD8q47HF5MZxG8VCleWmwO+vPyqI425+L4L+lEcUTueo/fxojhHCkuoWZmEchHQevOmMLTjsrMnz6B8NfZj3jOnhRanX3H5/pQ/sMl0rMgSJIjlO1E8x5fL/escvVG+HuTWC1IB8BXRZNY+/jLgf+8fKMugZgIgaaGtR2gwqiy4QEMoDA+0YmMwEwWkiJGtOJ7SYpXTaG8WT7Hr//AD/Wh+zx/tF0nun4CqrhJOUySYJ3JPTrUoJCnKSDDDQkdRypSq1k2Nwt4z0Til4XLaa5iC06ERMeHQVX27I6fnXm9riLWnQliQSZkk8iR8aktY29cl7ndJ2CkgRH8R8aee2xJPSNLxm5N59Pv/mKjZtvP8qiuNoD4j/yFTezzACksNf8if3Hcq/42vsH4S8B0qfGXwV9a7wMQzKwB0DCQDzg6+vwqHiSw56T+XSupebcVP2ZzsePVS/uiXANJPp+dWAFV3DBqfT86tAK50/lHMn5iPLTCtTRQF7iQV8mUk+n51G0ipl14JitMK1Bc4oAYKt8P1qN+LoNw3w/WqdJBLFb9ggrTCtRJxNCQAG7xgSKJYVE0walz5QOy1Gy0Qy0xlqwQcrTCtTlaj3qEAr660zJU95e9TctZPyERG3TGtUTlpFKiIAmzXaKyUqIgcqVJlrqrTorIoxXGEhHEbTtpt/tU3Zki7buKuZFIyk5pcZhlBQgCIg/CiOM4eWuDrPxH9aq+CG7YBAyHMVmS3Izppz1FHhqUmma5ZdNNIdi0Fu9k7xy5BmZpJ7oEnTU0TO3r+X6UNjbNy5cNw5V20BY7emtS5/36GplabWgsKcp7A+I3gr7TK/iYdRyNa7iHBLVy2MXB9r9WjRjlZTbmGHPfr8hWYv4A3SCCBAj8xRZTEezCfWGyAZcokDLtGm4it4yQoSbMbx07bSOcGug5oULrsM3TxJosjQj+L5mheGYbITrM/oaJu3wsyQNTvSuSk6ehrHLUpMzPEMRK6KgP/SCOnUmp+H8UJUqVRsvd74zbTt4bUQmABDZLu4Ilf6H9xRGH7PRJLzMHRVHLWSNzzk099bH8if0MhbM8gf5fyruLxRRAyxMx3gCNjyodmjToF+cVJcte0QKTGp+BjQHeksbSpNjmRNy0i27JY1rjOSBIB+yAvJYFQ8TxrfWmTu5Z/CJ+xO+9VK4Jk+xcZZ3ykj5Gp8NgMrBsxJE789DzpqssaemLThtNbRoeEGS3p+dW4FUvAt3/wAv51eAVlH5S8v5mNiqDiFsM75ZzA+8QNvKtDFVZw6s7Egzm0MkbRVtcugsNqG2wEa5X8CNZj9zNcvWldxJ1jQctiTJ9Kme7DMMyrBjby8RTLZl1JZTGbQeR8atvrX8/wBh8fxcvHXX80Q2cMTcBLKcrAECdNJjbpVuVqC28kDxn4H9KKIquvYxq3SWyArTCKnYVGRVgEBWmFanIphFQgA41NLLT4roSsQhoWu5aeFrsVZCHJSqWK7VkCQK6BXQK5mHUVmUA4rhK3GLEkTG0cqFbs8o2Zp8Yq3F0dR7xT4q1KD+pS9zOnh/ifcKiPCh1PwrQYixzqsxvE7drRzr0Gp9RyrWZn4KeSvkCXAQZEz5D9Kk+qkjn7h+lN/49ZP4v5TXcVexA1tWmjTvNGsidBNbKI+APqX8lXx68bFsFSczGBtppqdv3NUVm/nAXn13/wB6s+0OHxV1ULp9ktGgB210nXbaoeziKZJUSOUbVOMrtI3x83rZFZslWDAwRv4j862OGw2ZQwmNt6BxHDkMMJBHSojbyvZIkAMBqep3PjJgedCpSrs0yxSnaLgcNXofealTADx95qdBU6rWjifhCnOvkD/4ap3B95qReHL4+80aEqp432os4UHOwLD7gIn16UPGfgvnXyXPDMKEmBvHwqzAryniv0smAuFSDpJcTrIMAbGdp8a0HZr6TUxDKl1VtkgCc33o3gj7JIPPTTcainLS8A8ts20U0rVVie0yKCVVnAPgJ8ROpqCx2utn7SlR748xE+6sech8K+C6KDpTDbHQe6pEcMAVIIOoI1BFI0YJCUHSmEVKajaoQjIqLMCSOYifXan3G0NALxJT95QfH18an2IFkVHc2NQHHj8S/v1qG5xJdiy7dY5+dRkHAU5RUdm8G2IM1MBWIYgtPillp1WUR5aVSRSoiAuNxV9Wi3btMsbvdZPgLbfOqvh/EXIJYWlz5hBuSd4HPTT7sUZh+OZtQBr58pobiGLd0UKFBV0Yb7o0/EAj1oE/bRFO32VWEwt1biPb11J1BACsDtGaYnaK2ODZiil/tc9COe8Had6z+D4y0CAsBnjfbO0Df9xVgnE3P4fcf1rSmUkXDJpWeu8HQMwKKSTOouEsSNSSJ8fdVh/xB45e7+tDYq+zb/8AaDPwMnXlVJk0V/EOz63LTIoCSN1tvPlqBRHCFX2aoGkooUnJdksvcMmYJzAiRRSgkfZfX/ovfrpWY4txL2bn2LEaEHLIXMSSWjm3LN/vWu34Yxg9Pee+MF9xPKmUks2sZYfY8+9p/vVVhra5nywpZiZ+U0uH9obV1ct0i2/In7Lev3T5++mYsZTmDDx1EHoQaiT9x36NYvw0E2hcLZWcBeULv76q8c5tNbZ9SzgiTvlbYDlEfGpbvFs6wpXTTkTNM4fjfZupYAgETIB05kTzFE6SaNl6G8+OuPt/n7Gjtdq0Jj2ZnpmH6VZ8N4sl5iAMpEaErrvtHSPjXDgjuEQePsJ0PiGqqwmDP1tngA24CwuX7S6nKdtzVumcTiXHaTHfV8Jeuj7SIcv8R0X4kV4BibxckkkkmSSZJJ1JPX+te5do7hfDujEEMpEGBOh6CvJOzvZo4kkliFHx6QfjV47XbZVYqete5VRpHTmPLamO5W4GkyCDWk472Qu4dFMZkaRmAJE6kAxzrO3rDCAwYbzM7z+xW/TRk5cvTPQsLxENbVw0giY326+ooS5jGYzJ1P61VcAYGwFmIYkz4n41bm/ltkooaPteG8GlXiSY1NukbfsDi2ZbltjomVhPLNMj3gVqntkbisZ9GxlHczLEHwCrMesk6eArY4zEEDTf96Vxs/rbw5nKW5/ya/R5JP3GGh79wKCSYAEknkKDfiD9R7qy3bPjT5PZyIbUwOXIfvpXUilete4u5a8lH2g7R3cVcKKxt2QYgGC3ix/KgLHD2WCjER4mp+EYMMwXqRJOw15xy/SjMeMuikx16/vf1p1R0V0TcE45cZvZXLkH7rFc07aEz4fCtKOF3GUMbmZTtATb58q8/vMbK5xOacw9Na1HZTtQ+N/sxkRlBMFWIgQN83jWbl+wDaTCnxhtMQSsAjcidY3E6dKtMDiSwkxEjbSJ8alucPvxobXqHj3TUFzBYuInDkHlDjSdYg7/AKUH0dl8ixzCYkT0p0UHhEZWytBaM2niSPyouzcDaqQfLwrBpp6DFFKnxSqyGEuBx9rIZ/E408Mq6R6UsLhbgfPmuMTPdGYIJ6BoWtYlkDYR5aVBjMVbtRnYCetLLK2+kHxMwuCuLIbOozMQTcYLqxO6ghd+cUXhn9ksZ0boPbs7HwHdJY1bLxK1+Ie8VJbxtrkyD/Moom7flE6GCwSN2HhJ/Wo2wbSO8YkTqdNd99aLHEbX+Jb/AJ0/Wkcfa/xLf86frQpWXtFP2n4ibeW0rSSJYqHXTURqx0NZK880XxvF579xhqJgeQ7o+VAk05E9bZ6z0eJYsKX7siy1z2dSEV0CtBnRPhVijCZFB29KOwduTJ2+dZW1PbNeSmezX8CxdtsNbZ2SYykG2Ce6Y666Ae+hlxYQuQBmZp5gARAgctqqjiYAA8h4UO14kzy2/rSdZbv7I4P9niVOn33+wuM49mEBiA0gkb6j+tTh/q+Q5ZtssabqRyjnpy333oJ0DrlnvAyPGQBp7hVxw/HAqFbSYmdtND7jTOOEpWhPM27afXx+gcMcHQZWDLv4VlOOYM4qUtlBl7xBOuUb5RzI3I6A0Zxy5ZLssBo0EbDTViR1JNBcLvKt62dFUMOUCCRmJ8I09aq3w7XkijmnvwF8I4LZVCGV5WCYIbcRp6zyojiFm2LblEIUAyWETPIetFBTYLq+UAwFZjlGUGRBiDv5zU/t7f27zIqqwChjpm3URuW2gRPOK0yZFw5Lv9DBJT9i+7MYcWrFtYiEWfONf341aXW01/fU1XAkKo2Jj9fyo5Lc7+f6CvM5W6rkzbQO+CViTB5bE6aeFeedqMZafGewQmV0ZiZ/tPwDy2PjpyrVdqeKLYstcaM0HKJglyYGnMSQT4CvF2uEkkkkkkk85kyZ616f+nYeeJN+3Ry/UZONHo3DOFMup2+YinYtQNcs/KucOxyth7WW+faFFLKHVjt3pBBy6zRN7HKQADMcyZM1pVUuhtY5a2AcS4YGt98biIkaSPCqDgnEv+GYlXWbiusXFIAIUn7pkyZWQdOka1qrFi5fIW2pZm2A10/KsF2hP/3FxZByMUkag5O6Y8JBrf001Te/Ap6tykteT2bgnarD4sf2L97co3dcenMeImrVXHWvnaxdKkMpIIMggwQeoI2q64Z2xv2rmYuWJ+1Oub+Lr571veJrtdik5E+met2rk3b7DXKFUei5j8WqHs/ZIsyd2ZiffH5VVcF7Qpf7yEIxEsrHfxB+9571e4bHq2kiRqQCD66cq5tU230N60F0qU0qEhhj28mz3UIu6zm0RddD46cqzd/iBvN37wzOY+HlAHSq3DcQuAqMoIbwnSadZtBrrHKQZnfQa853reMMz4QDtsnvjKQCe8NwSYjlEU7B41gwVTJPI66dKZjWOskN4wPnvVXbBzayNeXL9zRuU/Ym2jUWccVgOIk7x8DOnuq0zAwdOfTpP5Vk7qsvcnlI6EEab/v3UT9aa2VyyQwEjoSPhS+TBvuRjHm11RM4maimmrjVOh7p8ac40rRHr8WbHkjcPZ0NThUCtpTg1WaquthdvvEAVaEBYA2AoXAZQNxm+Q6UTcOopHLXKtewtlychXH1A8/lUsd2h8Faa7dRFyySR3jlHv8A3vWgTspiHYqgtNlRHOW6sRcLhIJABnIT6jrVrDdLcoRr1OOHqnozty3rTcRmJ1O/TST1PjHOrHG8FvWmbPaYBMucgqwUv9iShMTHy6ihRBPXT8/6Vf48fT2iax5e1p6BFwvlUhw4ogrrXJ1/fpWe2a8URWM73UUsWQg23RySptkEiB+IMBB8Y2FTDh7Wrt669yUfEYZ3PVFuwwfSO6WRs2/c13pijvAjkZrTjEaGY1kRyjpQVnrG1rx/7Ob6j088uvcvsPqxEbfD960eBpQfDFAtoBGw2gchGnKBA9KdxvHixh7t1tkQn1jQepIFcVzu+M/oC31tnl/0lcVD3Usj/lrmb+J9QPRYP+asQh1/fWpsbjGuOzue85LHzNDWjrXvfTYlhxzHwefy3zp0Mkg6aGrPhPaW/YupcS4SU5MZBEQQw5gjTr86rrog02J1FbNLZmm9aPQ+0n0wPctC1g0+rBlHtHGjkxqqR9lZ+9uf+nn597Xzrhapb1gqBMagHdTuAdgfGrS0RvZGrU17s1wmoydPWo2UkbngmEJw1t1DKdYZcwMqxAIP7FXeC7TMT7O+xDcn1g/xD7p+FS9hsYpwVtWMFc472ggOTox05/ChuKYdLzg2uR1uEd0joqn+8HjoPE1w7f42mvc6UdytGmt4u5A0nxiflSqst4i2ABDrHJSQo8gDXKHa+4emecDGZmQAZQAB/FB+AovCHIzKScxEjmJmYPpQOLvMxUIO6CBt7qsbOK9oNWUZY30Jgc/30p9C2x968IGYyQIAA2119fGgSJJjUnQD5etWIYsmpUkERsffOlCpc9k4Ygl91y5Y57gRl250LXYRPZtRAcwwEDn5VFf4kVJZlg5tBtEnYetS23zscpWSBqTzA2HX+lQXXzErc1cZtQJ5f0qEFiHJGYwWaSdB7/DemW8bAhgfQ/pXcRejSNQB+9KrCwJ0mq1tBzkrHW5ei4YdJ9akRZIFD4a9mXUyR13oi28Gaya+D1npc7y4VXuafszwF8Y2S0ihFjPcYmF8urdAPhvW3/8AphZCqBfuSCCxITUdB+HzJas/9H/bizhbP1e/3IZ2FwAkMGJImBoRMa8gKm7WfSQHXJhW+0NXIKwOcBgJ89tfdJxYpnb7OBef1N5OM9GRfKmJY22LW0vSrGNVRtCcun3d9jWitOg4cwutcL4gxbgK0phVVEVy21sOTt+GsSMMQAyOfy/pXovYzg2KZLd9MRhWGVkCuLjFAxPtLZhQU15A6z4zTWOMNJ/TrX2a/T4M89ZI19Sfjtfv/P2GcGxzuMTfvNcKq+FusyBRna2xyWoACjN/ZjbQCfGg71lr9rEY29C962qhBlBeUDaGSQLYOp3JnlW6xXYq0ti5bsSguBZAZmWVZGkITvKDxgnWslxawMPg7Npy7F7+d00P9miPnyZdxDE5upMxEDCoprjXjT/8hRlx8ncdNtfsku/9FNj+F3bOX2ttkzrmWY1HmCYIkSDqJFVvtZ0HmfKtD2s4s2W4pPtVv3hfsurSgtw9vKoOqsJAI20Ox3zqWYpLNjmK0jqemy3ljdDgfcKufbz51UZhtUR42m0n3GlnhrJ+VbMvV3Ma5M9G4BiM9peqjKfMaflUvF8Al9DauCUb7Q15a7jYzB9K7wjCC2kD39amxF4KGY7AEnyFcd1q9z+xhra7PGeOdiri3LosA3EQxyzbA7fejbTptWVu2WRu8rL/ABAj517BwrFFldzu5ZveSa887b43PfVfwL8Sf6V7H0ua6Smu38nM9T6eYXJFK7SKhAikGpTXR2c4dmrk02aTGq2TQdwfgtzF3fZ2YzZWMsYAAiSTr1A9ar79ko7IwgoSpHiCQflW8+i3BsWxFxCAyoiAsCRLMWOgI/AKoe1HCrpxd5suaXMm2CRm0zabjWlfq7yOdm6j8O0jTdhrRxNm1aaTbts6lQfvs2cOynQwNBM7HnW0udlulwx/CP8AVWZ+jPhZTD3GcEF3Ag8gq6essfcK2Q4gbelwkqdM+5X+Lr5+/wAUqqXbTGoVKUVp7Mf+of5P/lSp+IvZWIzWD4kuCZ11CyOfKlV8EXyo8gNjLbVg0tJEdAIipVwTgZpAbQjvATJ5rWj7TcKNppKgZ80ddI3jQamKzuMFskLDTAj7PqflW67AueL0ScLRlJDdefjoN+VROWZwp5wJgARUX1swFJ226xtRFt3MkCZGoPhtHrVsBDcRg3AGUb89dB1n40sGht3BzkasSAI2n3ii/rJAUMAdIgnbQj0P9KBvYcACCS0MD59BVFjnVmciZ1OvWN6IweFckKVB8iNvP0ons/wt2zQRInXX3T6irDCX/Y3e9tMHusAG8zvp0rKsnHoYx4eemwLG4A2iARvtUE6VqONtaa33mVWiV119BzqiscNZwD9kcpB19BQS9+Tv4M+LHj4t6AZjafQkUpojEYFl1gx1g/mKHFEbTcUnU6LC1/dx0g/nV32b7THBMXYk2W+2BrGohwOZHMcx5Cqiyux5RBrt7CSOo005aGfypWL41sUy4/qQ5Z66O1+GyBhftEMJWHB5aEx9kVkuPdqPbsoQ5sgIF3UPLSHKuCGCkGIJ25Vk0PXTwqG/aO6GPkfSmK9Ty68CC9Dw7XYRjjcYW1kZLShVA0IEliSRuSzEkx06VEC3Mt6moE4i6/aHrUhx2aDERWNrfZvhty+JJcxOVSZ1gxMQT5xQ3ZzB+3xFu2w0Zu9GndAJby0FAcYusSFggb+cgEGr/wCjgMcSdJAttqfu6r752pqU8Hprv3a/+HN9XlWfPMLwv4z1a2ABAO372qm7U4vLYInVjl9Nz8o9asr14gDXIAe8SAZEHQGRl1jXw8a82452n9tiHXOgAPs0QkS2sFo5yflXmvSeneS+W+kOZL49FrhmyWfT8q8t41ic992GxMe7SvQe0uO9lhJG5EDzOleZMdPEV6j0kdOhL119qTors02a6BT5zR1R5q4zTTaFsiR699FWDy4Nn/xLre5VVR8c1VuN0vXp39rc/wDI0b2E4kLVpLTaACSPMzmHqYNDcagX75H4z8gfzrkW902dXAtdGm7LWIwyn8RZv+6PyqzdJFc4fhslpE/Cqj1jX41KRS5Te2UzcDSTEjwB612rUrSotsoi4/gbWJ7txZ31GkVnbn0c2GOj3FPIyNPeK1nHuD3cOc8ZrU/aH3R/1jl57VWLxFYBmR1mujouXNdmZufRZaEsbzmOUAe+qW52VfN/ZB3AI1lQp168q13Fe1Fq2vecDfc7+AA1Y+FUNn6TLAtkDD3FaNNVIJ6kz3fdVqW/BH9JPt6MfiMfLkaBlJG87GPUeNS3Bl1nXeZB35j0qru6mee9RKuvWtngfyIfWXwej4HiKM9pUUAexLrusubgBk5BnIiNJEgjk097eXlyWspl7gDhdwFIIJ/m08fQ1kOAXf7ZRMd1+nSfyrS8OL3LhuPqFIGvJUEKo+J9TWeaE6GvT5HM/hBeHYULb9tfm4wGVFaQOvLlULY0XTOd1fSAD3dwAAOWlWPFCXGXaPlvyqmtYAg5p+zGnUz+/dSzS2abZecO4vvbugMOgAEjrpzqPiPA9A9sd0a+JH5n0qjUGZ1nf46Vp+D4wkQx1In1B1PjpGlWnvphxdQ9oq7dwAATUufpV/huxC309oLoUEtpknLB11zDzoOxwGwYy4xTOxNtgDpP2iY+NKrDdb0tnRfrMU65PRUgtNPBLcoHzq5fs6OWItH4fnUVzgq2/wC8vooidEZtPQ0X9vlfiWT++9OvNorLoABJ2qkxF8mcoKjXz/p5Ufxa8ucqjl0UjvRlk89Cdqr7izsfz8aZwYNLdeTn+r9ZzfGPADeuEiNNOpmfj8KjwPFr+HbNZdk2nKdNNYPWijh9fUx8pp6YcLz84Gu0x4f0rao2tMQVafRc4r6RLmJw/sLyqHJEsNAyjWCvIzHh5UX2d7EHEezvoCXk6EgKACyjfyrIYi1J2/cV7J9FuPS5gSCAHsMVaNyD3kPnqR6VnGJRHCFpb2Hzbvk+zBfSfhLmHFm3cEZsx0Mg5QBoR0zbVg84O9e+9u+yFvHNaV3uIbQYwuU/byzMyPuCssPocw/+Nf8A/wBf+mtJyTiXErIqy1yPLVArjNNeqN9EVgbXb/vt/wCioW+iywPvXv5k/wBFH/cQzL6VHlxqbB2s1xV6sB8dfhXpQ+jPC/ivfzJ/oonB/R/hrbhh7SRMS4jURtl8aqsq09FrG99lNbJWGBAI1Go+I6Vo17Iu65/a2xmOYqd9eW+tTHs3aA0DEjaW/ek1eW0A9mAPtgx5jcHxpXDjT2mN3kae5DQQRSIoe7byiZioVxJ51jeJy9FKthJWu0P9ZFKs+IWz0G+2h2M7gxDDmDXm3aPsi9u9mwwUWrgLAOTFthuoXmNQR7q9GxCAiqDjWJi0hP8AiKv82ZPnFdngqEVbnwfNXEEcXXF3+8DMHn8QMH0qAGtr9KXBTbxHtwO5cCg+FwLEeqifQ1iFatp8GL2STXVFR0+2daJlIs+zVste2mLb+mZSo/8AKfSt9ggABpykeutA9meGpbw4Yal1zE8/LyGoorAA95SIIMEHcQNvjXOq+dvR1Jx8ITfuD4iwSxnnv48qgbCRM/uN6NfFezYAydDp6CgDiS7QBA2geOprBhkDWVOsc4mjcKioM3mdeQKzPp+VSYfhxIXXT+lXfC+xz4kkTlQDLm6tG2msAan0okiIz1rtdetsLdr2fs7pJbMpJE6Nlg9KkN22XUWgbejEIrghRJyrG4IAFN7Z9nkwmIsW7RZnCAnNzYuQsdJg1XLiIGU20VlABMGYC6mZ369Zrtf06dRT8HnP6ldfVUvvXwaG2rA/80eXkfyn3UXxPGYc4e/7ZrntQg9mGYCG9ooKgDeQeekZtKylm6ZPfQdCcwjx0B2q1v8AYO/jVBtPbYpMnNdAkCYJZIBExHU07dri2qTfwKY4VWk5a/yZC5eAPXT3AfrUtgZo1InroOfKosNw26zAMIUEDTnlbKSOpGp9Kt8TgCjxsNffJOnvBriO1vR6BQ9bIbSDf9jb9fhTMRZERGuo58jUwvKvl067fnNXOG4Reu2xcS0Sh1BJA03AE+cetDVyvIU46rwZS9bitF9GfFmt4s2gwX2y6E6jMkkafeMZv3vVcYwpRiCpBHI9P96G4XhLhuIyfbRgy77g845f1oKe52i1LVaPa8PgArM0szNGZmIkxtsABz2FEi3VfwTEm4JDAiNUOYsrafiJIG/3iDpEVaXHCjMxCqNyxAA8ydKQfYx4BsVKoWCliBOUaE9Y8YqrvccsgCM7E/dVSTsDrMAaERrrymruxcW7pbZX/gYN8prG4bDNHtbVsKM1xddQ+S4yM0FYXMyFoJO8jWTUSDlJ+QkcetNoFZT/AOpkSPM5jFG2VzTpBBgjfWAd+ehFA2Deu902EUbEusqAZ1QPqOkQw5+BNS4LLQ4yK2UKSQRnChYzeKqu4GxoiXK/7Tr26bPwox0qB7dXvRnogI1nn1pGnkU2qb2QiNdp2WlUKPRLraVhu3fEMq2ba/au4mzHkrZz8h762Vy5IrCfSFgtcLeH/KvoGPRbhCk+/L7668+RFhfE+G279trdxQ4fkfDmOh8a8E4rgPYX7tqZ9m7LPUAkA+6voH2q2xlXVjp1rCfSH2VV7L4i2h9qjLmy/eSIMjmRvO8CpvTJo8xp4qFGojDIWYKNSxAA8TtWmwNG57OYl2wioBLZmCeR1+c1re1WFW3csX0GmIgED8agDbrBj/LU3ZLs2LKrOpUR+vvOtXLYQNdt2iEYZxcUEd5MpkkdATp61yeX43r3Osq3KllLe7C3bhzZDrtOUQPKalwnYa7hxmdMwBnu947cx6R616ZZGg8Kbjh3aPin2Aq09Hk13B3SQtu0zEjoQBoT3jy2r0Hs1gPYplEmJYjTRmiR8DXLuJ9mpnah+IhvYKgJDXmG0g97T4LRSG/B53247OY3E427ct2LhSQqMIgqoABBJ5mT61VJ2G4gwAazdidZZT5nVor2yzZAAAGgEDyqX2dby+KOTkwLJTptnj6/RneIErdHXS1/7laLgXY5bWHurds4i65JyBLvs5GVInLdyDvAydTEeFb02qVpNQB0MfDaiVAz6eZezxaz2bx+FLXLth2tkyYdXKn+YmI016CrjC2cNfBW4ro3iYM+EGvVjoNgZ9PSvMuL4FUum7lystwgypEjMY5QREUrmx6fJHS9M9Twb6XyZfj/AGPNpwyktbMQengY516FhcKqW0NkHKVmPu5SBI6jTXzFRXsWlxIjQ0L9dW2mUfZXbWlKyN9MdjHxe0V/GuHW7mjjvdfCgMFw23aliQAvMkAR1JorGcVV30rI9pcbmu5ZlUjTlm5k+WgosSd/gJlcwufuXfEO0lq002XLuRqVkAeAY7nxAj51mOJ8Te87MWYyZhmZteZ10oFjTMtPximPBzbzVfkfbushlSQeoMEeRFavsr2/u4XLbcl7MnTSVkkkr11JMH4VkYrhNE5TM1Wj37D8Ut3EzhbbqyyGEgbb6fvSs5xnDPdRslwuIJ1RMoPUNpm/7h86wHZvtI1ibbMfZPMjkrHZog6dRzHjXsq28yg6agGRqNuR5ikrTl9jUuXOzC8JwPt2y3L1/KFUhBddPDQKwJHdOm1X2F4WllStsQCZMlmJMRJLEk6VnOJ4GP7QHJDFEMREyx1Gg1K6nXSNdAL3AW7rWlLXSZEhgFBIO0wI2+dS3tb3/P8ARS6YQyUzJUiYcruzN5x+VJhWIRCVrlOIpVCzXFyNqp+1GFN7C3VUd4oSB4jUfECrUNUF012TnmZw2MUicraDSBprRX1gMAAPH15VLi2M9yAehGnw2pn1lxuq+8mfLSqYSM9ivo2wlwT7MoxJMozCdeYMiNeQFO4N2MsYdwUXvfiYyR5E6D0q5u8aVNWYM/JEMgfxHaapL2OdzqY5QNBH50HF0mkF1PZY8X4lMLbnKp1I0k+HgKl4FxFLTO752uOdWMEwNgJiBVOl3rUq3AaNYkp4lfUaeze2O2VlRGW57k/1UzEdsrZ/5b/9n61jFIp5ccyPeKn0ZL+rW9l5e4gt9raITq3enTQa+tWzYkPf12tKAPNpHwE++sV7QAgg6gzz391XXDeO4dEa5iDcGUgMLaM0gknOxA7okx6iOlAsWmkls0eV1P3NWt8daltuOtAcUtC3ldDNtwCDvuJHoRQicQ8aPimL7aL3OOtC3ccqN3iANgSY15wevhziq48QqJsZ41ahE5Fr9fzarBU8+TeQ5edB8YtrdtlDqG0Pvmqi5iWV19nHfY5gdtiZEfZPiN+YNWNnFgzmAUr9qSI856RVPjviw1vXJGH43hbmDIymbZHdnUyCJHhoZ57GqoWb2IOVFJJ5/dHiT0q+7R40XrndMoohehOmY+p+AFZ/HcWu4S0xtXGTMYAERJ5wZExzrm3K56k6UulG2yt7Q+yw7eytXGuXV0uPMKG5qo5kfDxO2eZqjVprpNOxjULo5926fY6a4TTQ1cJowDpNNNImmZqhDpavUfoy7Ti4n1S6e8gPs5+8nNfNeXh5V5WTU+BxrWri3LZh0IZT0IrK55IKXpnuHG+zxZFFt8uUlttZmR7oUz1FV3Abhh7bzmRjznRiSCJ5b0ZwjtjYxNtGzqjsNUY5SG+8q5vta9J0iibmFAfMBBIifCZikq+BlfI10odxRZFDXRWYQOa7TS1KqIaOwdPfT22rlKu0IlNxnS256Kx9YrLYi+xt6sdxzNKlVe5a8AtuplpUq0QI8VItKlRIokAp42rlKoyDW2rqOQLkEibN8HxHsX0PhpXaVXPlFo9JieGJP/41s+otKQayGHbSuUqxXl/qXQ9jr6Uy4x6865Sol5AZNhj309flVwyDoNKVKk8/5hnH+UxnFlAvuAIE7DTlWV7Zf3dv+M/+NKlS2P8AMhyv+mzK2q6aVKugc4Y1Oau0qhRHTTXKVQs5XRSpUJD0T6MbSvYxCOAy507rAEaq06HTkPdU3Y/FP9ZxFvM3s0PdSTlX+Fdh6UqVJ15oYn2Nm9C3q7Spc1AmpUqVU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9" name="AutoShape 4" descr="data:image/jpeg;base64,/9j/4AAQSkZJRgABAQAAAQABAAD/2wCEAAkGBhQSERUUEhQUFRUUFxUYGBgVFxQXGhgWFxQVFxUYFxgYHCYeFxwjGRQXHy8gJCcpLCwsFR4xNTAqNSYrLCkBCQoKDgwOGg8PGiwkHyUsLCwsLCwsLCwsLC0sLCosLCwsLCwsLCwsLCwsLCwsLCwsLCwsLCwsLCwsLCksLCwsLP/AABEIAMIBAwMBIgACEQEDEQH/xAAcAAABBQEBAQAAAAAAAAAAAAAEAAIDBQYBBwj/xABGEAACAQIEAwUECAMGBQMFAAABAhEAAwQSITEFQVEGImFxgRORobEHFDJCUsHR8HKS4SMzU4LS8RVDYqKyY9PiFyRUo8L/xAAaAQACAwEBAAAAAAAAAAAAAAACBAABAwUG/8QALxEAAwACAgEDAgUEAQUAAAAAAAECAxESITEEQVETYSIycYHwBRShsSMzQpHh8f/aAAwDAQACEQMRAD8AJt2a5jrM229/uNGIldu2pUjqD8q47HF5MZxG8VCleWmwO+vPyqI425+L4L+lEcUTueo/fxojhHCkuoWZmEchHQevOmMLTjsrMnz6B8NfZj3jOnhRanX3H5/pQ/sMl0rMgSJIjlO1E8x5fL/escvVG+HuTWC1IB8BXRZNY+/jLgf+8fKMugZgIgaaGtR2gwqiy4QEMoDA+0YmMwEwWkiJGtOJ7SYpXTaG8WT7Hr//AD/Wh+zx/tF0nun4CqrhJOUySYJ3JPTrUoJCnKSDDDQkdRypSq1k2Nwt4z0Til4XLaa5iC06ERMeHQVX27I6fnXm9riLWnQliQSZkk8iR8aktY29cl7ndJ2CkgRH8R8aee2xJPSNLxm5N59Pv/mKjZtvP8qiuNoD4j/yFTezzACksNf8if3Hcq/42vsH4S8B0qfGXwV9a7wMQzKwB0DCQDzg6+vwqHiSw56T+XSupebcVP2ZzsePVS/uiXANJPp+dWAFV3DBqfT86tAK50/lHMn5iPLTCtTRQF7iQV8mUk+n51G0ipl14JitMK1Bc4oAYKt8P1qN+LoNw3w/WqdJBLFb9ggrTCtRJxNCQAG7xgSKJYVE0walz5QOy1Gy0Qy0xlqwQcrTCtTlaj3qEAr660zJU95e9TctZPyERG3TGtUTlpFKiIAmzXaKyUqIgcqVJlrqrTorIoxXGEhHEbTtpt/tU3Zki7buKuZFIyk5pcZhlBQgCIg/CiOM4eWuDrPxH9aq+CG7YBAyHMVmS3Izppz1FHhqUmma5ZdNNIdi0Fu9k7xy5BmZpJ7oEnTU0TO3r+X6UNjbNy5cNw5V20BY7emtS5/36GplabWgsKcp7A+I3gr7TK/iYdRyNa7iHBLVy2MXB9r9WjRjlZTbmGHPfr8hWYv4A3SCCBAj8xRZTEezCfWGyAZcokDLtGm4it4yQoSbMbx07bSOcGug5oULrsM3TxJosjQj+L5mheGYbITrM/oaJu3wsyQNTvSuSk6ehrHLUpMzPEMRK6KgP/SCOnUmp+H8UJUqVRsvd74zbTt4bUQmABDZLu4Ilf6H9xRGH7PRJLzMHRVHLWSNzzk099bH8if0MhbM8gf5fyruLxRRAyxMx3gCNjyodmjToF+cVJcte0QKTGp+BjQHeksbSpNjmRNy0i27JY1rjOSBIB+yAvJYFQ8TxrfWmTu5Z/CJ+xO+9VK4Jk+xcZZ3ykj5Gp8NgMrBsxJE789DzpqssaemLThtNbRoeEGS3p+dW4FUvAt3/wAv51eAVlH5S8v5mNiqDiFsM75ZzA+8QNvKtDFVZw6s7Egzm0MkbRVtcugsNqG2wEa5X8CNZj9zNcvWldxJ1jQctiTJ9Kme7DMMyrBjby8RTLZl1JZTGbQeR8atvrX8/wBh8fxcvHXX80Q2cMTcBLKcrAECdNJjbpVuVqC28kDxn4H9KKIquvYxq3SWyArTCKnYVGRVgEBWmFanIphFQgA41NLLT4roSsQhoWu5aeFrsVZCHJSqWK7VkCQK6BXQK5mHUVmUA4rhK3GLEkTG0cqFbs8o2Zp8Yq3F0dR7xT4q1KD+pS9zOnh/ifcKiPCh1PwrQYixzqsxvE7drRzr0Gp9RyrWZn4KeSvkCXAQZEz5D9Kk+qkjn7h+lN/49ZP4v5TXcVexA1tWmjTvNGsidBNbKI+APqX8lXx68bFsFSczGBtppqdv3NUVm/nAXn13/wB6s+0OHxV1ULp9ktGgB210nXbaoeziKZJUSOUbVOMrtI3x83rZFZslWDAwRv4j862OGw2ZQwmNt6BxHDkMMJBHSojbyvZIkAMBqep3PjJgedCpSrs0yxSnaLgcNXofealTADx95qdBU6rWjifhCnOvkD/4ap3B95qReHL4+80aEqp432os4UHOwLD7gIn16UPGfgvnXyXPDMKEmBvHwqzAryniv0smAuFSDpJcTrIMAbGdp8a0HZr6TUxDKl1VtkgCc33o3gj7JIPPTTcainLS8A8ts20U0rVVie0yKCVVnAPgJ8ROpqCx2utn7SlR748xE+6sech8K+C6KDpTDbHQe6pEcMAVIIOoI1BFI0YJCUHSmEVKajaoQjIqLMCSOYifXan3G0NALxJT95QfH18an2IFkVHc2NQHHj8S/v1qG5xJdiy7dY5+dRkHAU5RUdm8G2IM1MBWIYgtPillp1WUR5aVSRSoiAuNxV9Wi3btMsbvdZPgLbfOqvh/EXIJYWlz5hBuSd4HPTT7sUZh+OZtQBr58pobiGLd0UKFBV0Yb7o0/EAj1oE/bRFO32VWEwt1biPb11J1BACsDtGaYnaK2ODZiil/tc9COe8Had6z+D4y0CAsBnjfbO0Df9xVgnE3P4fcf1rSmUkXDJpWeu8HQMwKKSTOouEsSNSSJ8fdVh/xB45e7+tDYq+zb/8AaDPwMnXlVJk0V/EOz63LTIoCSN1tvPlqBRHCFX2aoGkooUnJdksvcMmYJzAiRRSgkfZfX/ovfrpWY4txL2bn2LEaEHLIXMSSWjm3LN/vWu34Yxg9Pee+MF9xPKmUks2sZYfY8+9p/vVVhra5nywpZiZ+U0uH9obV1ct0i2/In7Lev3T5++mYsZTmDDx1EHoQaiT9x36NYvw0E2hcLZWcBeULv76q8c5tNbZ9SzgiTvlbYDlEfGpbvFs6wpXTTkTNM4fjfZupYAgETIB05kTzFE6SaNl6G8+OuPt/n7Gjtdq0Jj2ZnpmH6VZ8N4sl5iAMpEaErrvtHSPjXDgjuEQePsJ0PiGqqwmDP1tngA24CwuX7S6nKdtzVumcTiXHaTHfV8Jeuj7SIcv8R0X4kV4BibxckkkkmSSZJJ1JPX+te5do7hfDujEEMpEGBOh6CvJOzvZo4kkliFHx6QfjV47XbZVYqete5VRpHTmPLamO5W4GkyCDWk472Qu4dFMZkaRmAJE6kAxzrO3rDCAwYbzM7z+xW/TRk5cvTPQsLxENbVw0giY326+ooS5jGYzJ1P61VcAYGwFmIYkz4n41bm/ltkooaPteG8GlXiSY1NukbfsDi2ZbltjomVhPLNMj3gVqntkbisZ9GxlHczLEHwCrMesk6eArY4zEEDTf96Vxs/rbw5nKW5/ya/R5JP3GGh79wKCSYAEknkKDfiD9R7qy3bPjT5PZyIbUwOXIfvpXUilete4u5a8lH2g7R3cVcKKxt2QYgGC3ix/KgLHD2WCjER4mp+EYMMwXqRJOw15xy/SjMeMuikx16/vf1p1R0V0TcE45cZvZXLkH7rFc07aEz4fCtKOF3GUMbmZTtATb58q8/vMbK5xOacw9Na1HZTtQ+N/sxkRlBMFWIgQN83jWbl+wDaTCnxhtMQSsAjcidY3E6dKtMDiSwkxEjbSJ8alucPvxobXqHj3TUFzBYuInDkHlDjSdYg7/AKUH0dl8ixzCYkT0p0UHhEZWytBaM2niSPyouzcDaqQfLwrBpp6DFFKnxSqyGEuBx9rIZ/E408Mq6R6UsLhbgfPmuMTPdGYIJ6BoWtYlkDYR5aVBjMVbtRnYCetLLK2+kHxMwuCuLIbOozMQTcYLqxO6ghd+cUXhn9ksZ0boPbs7HwHdJY1bLxK1+Ie8VJbxtrkyD/Moom7flE6GCwSN2HhJ/Wo2wbSO8YkTqdNd99aLHEbX+Jb/AJ0/Wkcfa/xLf86frQpWXtFP2n4ibeW0rSSJYqHXTURqx0NZK880XxvF579xhqJgeQ7o+VAk05E9bZ6z0eJYsKX7siy1z2dSEV0CtBnRPhVijCZFB29KOwduTJ2+dZW1PbNeSmezX8CxdtsNbZ2SYykG2Ce6Y666Ae+hlxYQuQBmZp5gARAgctqqjiYAA8h4UO14kzy2/rSdZbv7I4P9niVOn33+wuM49mEBiA0gkb6j+tTh/q+Q5ZtssabqRyjnpy333oJ0DrlnvAyPGQBp7hVxw/HAqFbSYmdtND7jTOOEpWhPM27afXx+gcMcHQZWDLv4VlOOYM4qUtlBl7xBOuUb5RzI3I6A0Zxy5ZLssBo0EbDTViR1JNBcLvKt62dFUMOUCCRmJ8I09aq3w7XkijmnvwF8I4LZVCGV5WCYIbcRp6zyojiFm2LblEIUAyWETPIetFBTYLq+UAwFZjlGUGRBiDv5zU/t7f27zIqqwChjpm3URuW2gRPOK0yZFw5Lv9DBJT9i+7MYcWrFtYiEWfONf341aXW01/fU1XAkKo2Jj9fyo5Lc7+f6CvM5W6rkzbQO+CViTB5bE6aeFeedqMZafGewQmV0ZiZ/tPwDy2PjpyrVdqeKLYstcaM0HKJglyYGnMSQT4CvF2uEkkkkkkk85kyZ616f+nYeeJN+3Ry/UZONHo3DOFMup2+YinYtQNcs/KucOxyth7WW+faFFLKHVjt3pBBy6zRN7HKQADMcyZM1pVUuhtY5a2AcS4YGt98biIkaSPCqDgnEv+GYlXWbiusXFIAIUn7pkyZWQdOka1qrFi5fIW2pZm2A10/KsF2hP/3FxZByMUkag5O6Y8JBrf001Te/Ap6tykteT2bgnarD4sf2L97co3dcenMeImrVXHWvnaxdKkMpIIMggwQeoI2q64Z2xv2rmYuWJ+1Oub+Lr571veJrtdik5E+met2rk3b7DXKFUei5j8WqHs/ZIsyd2ZiffH5VVcF7Qpf7yEIxEsrHfxB+9571e4bHq2kiRqQCD66cq5tU230N60F0qU0qEhhj28mz3UIu6zm0RddD46cqzd/iBvN37wzOY+HlAHSq3DcQuAqMoIbwnSadZtBrrHKQZnfQa853reMMz4QDtsnvjKQCe8NwSYjlEU7B41gwVTJPI66dKZjWOskN4wPnvVXbBzayNeXL9zRuU/Ym2jUWccVgOIk7x8DOnuq0zAwdOfTpP5Vk7qsvcnlI6EEab/v3UT9aa2VyyQwEjoSPhS+TBvuRjHm11RM4maimmrjVOh7p8ac40rRHr8WbHkjcPZ0NThUCtpTg1WaquthdvvEAVaEBYA2AoXAZQNxm+Q6UTcOopHLXKtewtlychXH1A8/lUsd2h8Faa7dRFyySR3jlHv8A3vWgTspiHYqgtNlRHOW6sRcLhIJABnIT6jrVrDdLcoRr1OOHqnozty3rTcRmJ1O/TST1PjHOrHG8FvWmbPaYBMucgqwUv9iShMTHy6ihRBPXT8/6Vf48fT2iax5e1p6BFwvlUhw4ogrrXJ1/fpWe2a8URWM73UUsWQg23RySptkEiB+IMBB8Y2FTDh7Wrt669yUfEYZ3PVFuwwfSO6WRs2/c13pijvAjkZrTjEaGY1kRyjpQVnrG1rx/7Ob6j088uvcvsPqxEbfD960eBpQfDFAtoBGw2gchGnKBA9KdxvHixh7t1tkQn1jQepIFcVzu+M/oC31tnl/0lcVD3Usj/lrmb+J9QPRYP+asQh1/fWpsbjGuOzue85LHzNDWjrXvfTYlhxzHwefy3zp0Mkg6aGrPhPaW/YupcS4SU5MZBEQQw5gjTr86rrog02J1FbNLZmm9aPQ+0n0wPctC1g0+rBlHtHGjkxqqR9lZ+9uf+nn597Xzrhapb1gqBMagHdTuAdgfGrS0RvZGrU17s1wmoydPWo2UkbngmEJw1t1DKdYZcwMqxAIP7FXeC7TMT7O+xDcn1g/xD7p+FS9hsYpwVtWMFc472ggOTox05/ChuKYdLzg2uR1uEd0joqn+8HjoPE1w7f42mvc6UdytGmt4u5A0nxiflSqst4i2ABDrHJSQo8gDXKHa+4emecDGZmQAZQAB/FB+AovCHIzKScxEjmJmYPpQOLvMxUIO6CBt7qsbOK9oNWUZY30Jgc/30p9C2x968IGYyQIAA2119fGgSJJjUnQD5etWIYsmpUkERsffOlCpc9k4Ygl91y5Y57gRl250LXYRPZtRAcwwEDn5VFf4kVJZlg5tBtEnYetS23zscpWSBqTzA2HX+lQXXzErc1cZtQJ5f0qEFiHJGYwWaSdB7/DemW8bAhgfQ/pXcRejSNQB+9KrCwJ0mq1tBzkrHW5ei4YdJ9akRZIFD4a9mXUyR13oi28Gaya+D1npc7y4VXuafszwF8Y2S0ihFjPcYmF8urdAPhvW3/8AphZCqBfuSCCxITUdB+HzJas/9H/bizhbP1e/3IZ2FwAkMGJImBoRMa8gKm7WfSQHXJhW+0NXIKwOcBgJ89tfdJxYpnb7OBef1N5OM9GRfKmJY22LW0vSrGNVRtCcun3d9jWitOg4cwutcL4gxbgK0phVVEVy21sOTt+GsSMMQAyOfy/pXovYzg2KZLd9MRhWGVkCuLjFAxPtLZhQU15A6z4zTWOMNJ/TrX2a/T4M89ZI19Sfjtfv/P2GcGxzuMTfvNcKq+FusyBRna2xyWoACjN/ZjbQCfGg71lr9rEY29C962qhBlBeUDaGSQLYOp3JnlW6xXYq0ti5bsSguBZAZmWVZGkITvKDxgnWslxawMPg7Npy7F7+d00P9miPnyZdxDE5upMxEDCoprjXjT/8hRlx8ncdNtfsku/9FNj+F3bOX2ttkzrmWY1HmCYIkSDqJFVvtZ0HmfKtD2s4s2W4pPtVv3hfsurSgtw9vKoOqsJAI20Ox3zqWYpLNjmK0jqemy3ljdDgfcKufbz51UZhtUR42m0n3GlnhrJ+VbMvV3Ma5M9G4BiM9peqjKfMaflUvF8Al9DauCUb7Q15a7jYzB9K7wjCC2kD39amxF4KGY7AEnyFcd1q9z+xhra7PGeOdiri3LosA3EQxyzbA7fejbTptWVu2WRu8rL/ABAj517BwrFFldzu5ZveSa887b43PfVfwL8Sf6V7H0ua6Smu38nM9T6eYXJFK7SKhAikGpTXR2c4dmrk02aTGq2TQdwfgtzF3fZ2YzZWMsYAAiSTr1A9ar79ko7IwgoSpHiCQflW8+i3BsWxFxCAyoiAsCRLMWOgI/AKoe1HCrpxd5suaXMm2CRm0zabjWlfq7yOdm6j8O0jTdhrRxNm1aaTbts6lQfvs2cOynQwNBM7HnW0udlulwx/CP8AVWZ+jPhZTD3GcEF3Ag8gq6essfcK2Q4gbelwkqdM+5X+Lr5+/wAUqqXbTGoVKUVp7Mf+of5P/lSp+IvZWIzWD4kuCZ11CyOfKlV8EXyo8gNjLbVg0tJEdAIipVwTgZpAbQjvATJ5rWj7TcKNppKgZ80ddI3jQamKzuMFskLDTAj7PqflW67AueL0ScLRlJDdefjoN+VROWZwp5wJgARUX1swFJ226xtRFt3MkCZGoPhtHrVsBDcRg3AGUb89dB1n40sGht3BzkasSAI2n3ii/rJAUMAdIgnbQj0P9KBvYcACCS0MD59BVFjnVmciZ1OvWN6IweFckKVB8iNvP0ons/wt2zQRInXX3T6irDCX/Y3e9tMHusAG8zvp0rKsnHoYx4eemwLG4A2iARvtUE6VqONtaa33mVWiV119BzqiscNZwD9kcpB19BQS9+Tv4M+LHj4t6AZjafQkUpojEYFl1gx1g/mKHFEbTcUnU6LC1/dx0g/nV32b7THBMXYk2W+2BrGohwOZHMcx5Cqiyux5RBrt7CSOo005aGfypWL41sUy4/qQ5Z66O1+GyBhftEMJWHB5aEx9kVkuPdqPbsoQ5sgIF3UPLSHKuCGCkGIJ25Vk0PXTwqG/aO6GPkfSmK9Ty68CC9Dw7XYRjjcYW1kZLShVA0IEliSRuSzEkx06VEC3Mt6moE4i6/aHrUhx2aDERWNrfZvhty+JJcxOVSZ1gxMQT5xQ3ZzB+3xFu2w0Zu9GndAJby0FAcYusSFggb+cgEGr/wCjgMcSdJAttqfu6r752pqU8Hprv3a/+HN9XlWfPMLwv4z1a2ABAO372qm7U4vLYInVjl9Nz8o9asr14gDXIAe8SAZEHQGRl1jXw8a82452n9tiHXOgAPs0QkS2sFo5yflXmvSeneS+W+kOZL49FrhmyWfT8q8t41ic992GxMe7SvQe0uO9lhJG5EDzOleZMdPEV6j0kdOhL119qTors02a6BT5zR1R5q4zTTaFsiR699FWDy4Nn/xLre5VVR8c1VuN0vXp39rc/wDI0b2E4kLVpLTaACSPMzmHqYNDcagX75H4z8gfzrkW902dXAtdGm7LWIwyn8RZv+6PyqzdJFc4fhslpE/Cqj1jX41KRS5Te2UzcDSTEjwB612rUrSotsoi4/gbWJ7txZ31GkVnbn0c2GOj3FPIyNPeK1nHuD3cOc8ZrU/aH3R/1jl57VWLxFYBmR1mujouXNdmZufRZaEsbzmOUAe+qW52VfN/ZB3AI1lQp168q13Fe1Fq2vecDfc7+AA1Y+FUNn6TLAtkDD3FaNNVIJ6kz3fdVqW/BH9JPt6MfiMfLkaBlJG87GPUeNS3Bl1nXeZB35j0qru6mee9RKuvWtngfyIfWXwej4HiKM9pUUAexLrusubgBk5BnIiNJEgjk097eXlyWspl7gDhdwFIIJ/m08fQ1kOAXf7ZRMd1+nSfyrS8OL3LhuPqFIGvJUEKo+J9TWeaE6GvT5HM/hBeHYULb9tfm4wGVFaQOvLlULY0XTOd1fSAD3dwAAOWlWPFCXGXaPlvyqmtYAg5p+zGnUz+/dSzS2abZecO4vvbugMOgAEjrpzqPiPA9A9sd0a+JH5n0qjUGZ1nf46Vp+D4wkQx1In1B1PjpGlWnvphxdQ9oq7dwAATUufpV/huxC309oLoUEtpknLB11zDzoOxwGwYy4xTOxNtgDpP2iY+NKrDdb0tnRfrMU65PRUgtNPBLcoHzq5fs6OWItH4fnUVzgq2/wC8vooidEZtPQ0X9vlfiWT++9OvNorLoABJ2qkxF8mcoKjXz/p5Ufxa8ucqjl0UjvRlk89Cdqr7izsfz8aZwYNLdeTn+r9ZzfGPADeuEiNNOpmfj8KjwPFr+HbNZdk2nKdNNYPWijh9fUx8pp6YcLz84Gu0x4f0rao2tMQVafRc4r6RLmJw/sLyqHJEsNAyjWCvIzHh5UX2d7EHEezvoCXk6EgKACyjfyrIYi1J2/cV7J9FuPS5gSCAHsMVaNyD3kPnqR6VnGJRHCFpb2Hzbvk+zBfSfhLmHFm3cEZsx0Mg5QBoR0zbVg84O9e+9u+yFvHNaV3uIbQYwuU/byzMyPuCssPocw/+Nf8A/wBf+mtJyTiXErIqy1yPLVArjNNeqN9EVgbXb/vt/wCioW+iywPvXv5k/wBFH/cQzL6VHlxqbB2s1xV6sB8dfhXpQ+jPC/ivfzJ/oonB/R/hrbhh7SRMS4jURtl8aqsq09FrG99lNbJWGBAI1Go+I6Vo17Iu65/a2xmOYqd9eW+tTHs3aA0DEjaW/ek1eW0A9mAPtgx5jcHxpXDjT2mN3kae5DQQRSIoe7byiZioVxJ51jeJy9FKthJWu0P9ZFKs+IWz0G+2h2M7gxDDmDXm3aPsi9u9mwwUWrgLAOTFthuoXmNQR7q9GxCAiqDjWJi0hP8AiKv82ZPnFdngqEVbnwfNXEEcXXF3+8DMHn8QMH0qAGtr9KXBTbxHtwO5cCg+FwLEeqifQ1iFatp8GL2STXVFR0+2daJlIs+zVste2mLb+mZSo/8AKfSt9ggABpykeutA9meGpbw4Yal1zE8/LyGoorAA95SIIMEHcQNvjXOq+dvR1Jx8ITfuD4iwSxnnv48qgbCRM/uN6NfFezYAydDp6CgDiS7QBA2geOprBhkDWVOsc4mjcKioM3mdeQKzPp+VSYfhxIXXT+lXfC+xz4kkTlQDLm6tG2msAan0okiIz1rtdetsLdr2fs7pJbMpJE6Nlg9KkN22XUWgbejEIrghRJyrG4IAFN7Z9nkwmIsW7RZnCAnNzYuQsdJg1XLiIGU20VlABMGYC6mZ369Zrtf06dRT8HnP6ldfVUvvXwaG2rA/80eXkfyn3UXxPGYc4e/7ZrntQg9mGYCG9ooKgDeQeekZtKylm6ZPfQdCcwjx0B2q1v8AYO/jVBtPbYpMnNdAkCYJZIBExHU07dri2qTfwKY4VWk5a/yZC5eAPXT3AfrUtgZo1InroOfKosNw26zAMIUEDTnlbKSOpGp9Kt8TgCjxsNffJOnvBriO1vR6BQ9bIbSDf9jb9fhTMRZERGuo58jUwvKvl067fnNXOG4Reu2xcS0Sh1BJA03AE+cetDVyvIU46rwZS9bitF9GfFmt4s2gwX2y6E6jMkkafeMZv3vVcYwpRiCpBHI9P96G4XhLhuIyfbRgy77g845f1oKe52i1LVaPa8PgArM0szNGZmIkxtsABz2FEi3VfwTEm4JDAiNUOYsrafiJIG/3iDpEVaXHCjMxCqNyxAA8ydKQfYx4BsVKoWCliBOUaE9Y8YqrvccsgCM7E/dVSTsDrMAaERrrymruxcW7pbZX/gYN8prG4bDNHtbVsKM1xddQ+S4yM0FYXMyFoJO8jWTUSDlJ+QkcetNoFZT/AOpkSPM5jFG2VzTpBBgjfWAd+ehFA2Deu902EUbEusqAZ1QPqOkQw5+BNS4LLQ4yK2UKSQRnChYzeKqu4GxoiXK/7Tr26bPwox0qB7dXvRnogI1nn1pGnkU2qb2QiNdp2WlUKPRLraVhu3fEMq2ba/au4mzHkrZz8h762Vy5IrCfSFgtcLeH/KvoGPRbhCk+/L7668+RFhfE+G279trdxQ4fkfDmOh8a8E4rgPYX7tqZ9m7LPUAkA+6voH2q2xlXVjp1rCfSH2VV7L4i2h9qjLmy/eSIMjmRvO8CpvTJo8xp4qFGojDIWYKNSxAA8TtWmwNG57OYl2wioBLZmCeR1+c1re1WFW3csX0GmIgED8agDbrBj/LU3ZLs2LKrOpUR+vvOtXLYQNdt2iEYZxcUEd5MpkkdATp61yeX43r3Osq3KllLe7C3bhzZDrtOUQPKalwnYa7hxmdMwBnu947cx6R616ZZGg8Kbjh3aPin2Aq09Hk13B3SQtu0zEjoQBoT3jy2r0Hs1gPYplEmJYjTRmiR8DXLuJ9mpnah+IhvYKgJDXmG0g97T4LRSG/B53247OY3E427ct2LhSQqMIgqoABBJ5mT61VJ2G4gwAazdidZZT5nVor2yzZAAAGgEDyqX2dby+KOTkwLJTptnj6/RneIErdHXS1/7laLgXY5bWHurds4i65JyBLvs5GVInLdyDvAydTEeFb02qVpNQB0MfDaiVAz6eZezxaz2bx+FLXLth2tkyYdXKn+YmI016CrjC2cNfBW4ro3iYM+EGvVjoNgZ9PSvMuL4FUum7lystwgypEjMY5QREUrmx6fJHS9M9Twb6XyZfj/AGPNpwyktbMQengY516FhcKqW0NkHKVmPu5SBI6jTXzFRXsWlxIjQ0L9dW2mUfZXbWlKyN9MdjHxe0V/GuHW7mjjvdfCgMFw23aliQAvMkAR1JorGcVV30rI9pcbmu5ZlUjTlm5k+WgosSd/gJlcwufuXfEO0lq002XLuRqVkAeAY7nxAj51mOJ8Te87MWYyZhmZteZ10oFjTMtPximPBzbzVfkfbushlSQeoMEeRFavsr2/u4XLbcl7MnTSVkkkr11JMH4VkYrhNE5TM1Wj37D8Ut3EzhbbqyyGEgbb6fvSs5xnDPdRslwuIJ1RMoPUNpm/7h86wHZvtI1ibbMfZPMjkrHZog6dRzHjXsq28yg6agGRqNuR5ikrTl9jUuXOzC8JwPt2y3L1/KFUhBddPDQKwJHdOm1X2F4WllStsQCZMlmJMRJLEk6VnOJ4GP7QHJDFEMREyx1Gg1K6nXSNdAL3AW7rWlLXSZEhgFBIO0wI2+dS3tb3/P8ARS6YQyUzJUiYcruzN5x+VJhWIRCVrlOIpVCzXFyNqp+1GFN7C3VUd4oSB4jUfECrUNUF012TnmZw2MUicraDSBprRX1gMAAPH15VLi2M9yAehGnw2pn1lxuq+8mfLSqYSM9ivo2wlwT7MoxJMozCdeYMiNeQFO4N2MsYdwUXvfiYyR5E6D0q5u8aVNWYM/JEMgfxHaapL2OdzqY5QNBH50HF0mkF1PZY8X4lMLbnKp1I0k+HgKl4FxFLTO752uOdWMEwNgJiBVOl3rUq3AaNYkp4lfUaeze2O2VlRGW57k/1UzEdsrZ/5b/9n61jFIp5ccyPeKn0ZL+rW9l5e4gt9raITq3enTQa+tWzYkPf12tKAPNpHwE++sV7QAgg6gzz391XXDeO4dEa5iDcGUgMLaM0gknOxA7okx6iOlAsWmkls0eV1P3NWt8daltuOtAcUtC3ldDNtwCDvuJHoRQicQ8aPimL7aL3OOtC3ccqN3iANgSY15wevhziq48QqJsZ41ahE5Fr9fzarBU8+TeQ5edB8YtrdtlDqG0Pvmqi5iWV19nHfY5gdtiZEfZPiN+YNWNnFgzmAUr9qSI856RVPjviw1vXJGH43hbmDIymbZHdnUyCJHhoZ57GqoWb2IOVFJJ5/dHiT0q+7R40XrndMoohehOmY+p+AFZ/HcWu4S0xtXGTMYAERJ5wZExzrm3K56k6UulG2yt7Q+yw7eytXGuXV0uPMKG5qo5kfDxO2eZqjVprpNOxjULo5926fY6a4TTQ1cJowDpNNNImmZqhDpavUfoy7Ti4n1S6e8gPs5+8nNfNeXh5V5WTU+BxrWri3LZh0IZT0IrK55IKXpnuHG+zxZFFt8uUlttZmR7oUz1FV3Abhh7bzmRjznRiSCJ5b0ZwjtjYxNtGzqjsNUY5SG+8q5vta9J0iibmFAfMBBIifCZikq+BlfI10odxRZFDXRWYQOa7TS1KqIaOwdPfT22rlKu0IlNxnS256Kx9YrLYi+xt6sdxzNKlVe5a8AtuplpUq0QI8VItKlRIokAp42rlKoyDW2rqOQLkEibN8HxHsX0PhpXaVXPlFo9JieGJP/41s+otKQayGHbSuUqxXl/qXQ9jr6Uy4x6865Sol5AZNhj309flVwyDoNKVKk8/5hnH+UxnFlAvuAIE7DTlWV7Zf3dv+M/+NKlS2P8AMhyv+mzK2q6aVKugc4Y1Oau0qhRHTTXKVQs5XRSpUJD0T6MbSvYxCOAy507rAEaq06HTkPdU3Y/FP9ZxFvM3s0PdSTlX+Fdh6UqVJ15oYn2Nm9C3q7Spc1AmpUqVU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6630" name="Picture 6" descr="http://webs.wichita.edu/mschneegurt/gk12web/images/gallery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2667000"/>
            <a:ext cx="29273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8077200" cy="6172200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b="1" dirty="0" smtClean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Examine</a:t>
            </a:r>
            <a:r>
              <a:rPr lang="en-US" dirty="0" smtClean="0"/>
              <a:t> </a:t>
            </a:r>
            <a:r>
              <a:rPr lang="en-US" dirty="0"/>
              <a:t>4 years of graduation, dropout, secondary transition components of the IEP, and post-school outcomes data; 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Assess</a:t>
            </a:r>
            <a:r>
              <a:rPr lang="en-US" dirty="0"/>
              <a:t> progress toward meeting targets in each outcome area listed above</a:t>
            </a:r>
            <a:r>
              <a:rPr lang="en-US" dirty="0" smtClean="0"/>
              <a:t>;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Select</a:t>
            </a:r>
            <a:r>
              <a:rPr lang="en-US" dirty="0"/>
              <a:t> predictors of post-school success to focus efforts, and 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Develop</a:t>
            </a:r>
            <a:r>
              <a:rPr lang="en-US" dirty="0"/>
              <a:t> and implement an action plan designed to improve in-school, secondary transition programs for students with disabilities.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025525" y="1708150"/>
            <a:ext cx="7543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tx1"/>
                </a:solidFill>
              </a:rPr>
              <a:t>STEPSS helps state and local education agencies use secondary transition data in a continuous improvement process. It is a web-based, multi-phase process, enabling stakeholders to: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27652" name="Picture 3" descr="https://stepss.uoregon.edu/img/stepss_black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429000" cy="1066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79248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Oregon’s commitment to supporting LEA’s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Track in-school work experiences</a:t>
            </a:r>
          </a:p>
          <a:p>
            <a:r>
              <a:rPr lang="en-US" dirty="0" smtClean="0"/>
              <a:t>Measure agency involvement before and after leaving</a:t>
            </a:r>
          </a:p>
          <a:p>
            <a:r>
              <a:rPr lang="en-US" dirty="0"/>
              <a:t>Partner with other Oregon </a:t>
            </a:r>
            <a:r>
              <a:rPr lang="en-US" dirty="0" smtClean="0"/>
              <a:t>agencies </a:t>
            </a:r>
            <a:r>
              <a:rPr lang="en-US" dirty="0"/>
              <a:t>at state and local levels</a:t>
            </a:r>
          </a:p>
          <a:p>
            <a:r>
              <a:rPr lang="en-US" dirty="0"/>
              <a:t>Joint training opportunities with other agencies</a:t>
            </a:r>
          </a:p>
          <a:p>
            <a:pPr marL="346075" lvl="1" indent="-346075"/>
            <a:r>
              <a:rPr lang="en-US" sz="2800" dirty="0"/>
              <a:t>Transition Technical </a:t>
            </a:r>
            <a:r>
              <a:rPr lang="en-US" sz="2800" dirty="0" smtClean="0"/>
              <a:t>Assistance </a:t>
            </a:r>
            <a:r>
              <a:rPr lang="en-US" sz="2800" dirty="0"/>
              <a:t>Network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1"/>
            <a:ext cx="297180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153400" cy="5562600"/>
          </a:xfrm>
          <a:noFill/>
        </p:spPr>
        <p:txBody>
          <a:bodyPr>
            <a:normAutofit lnSpcReduction="10000"/>
          </a:bodyPr>
          <a:lstStyle/>
          <a:p>
            <a:pPr marL="53975" lvl="1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Technical </a:t>
            </a:r>
          </a:p>
          <a:p>
            <a:pPr marL="53975" lvl="1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Assistance Network</a:t>
            </a:r>
          </a:p>
          <a:p>
            <a:pPr marL="625475" lvl="1" indent="-571500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5475" lvl="1" indent="-57150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coordinator</a:t>
            </a:r>
          </a:p>
          <a:p>
            <a:pPr marL="625475" lvl="1" indent="-57150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regional full-time Transition Network Facilitators (TNF)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Oregon</a:t>
            </a:r>
          </a:p>
          <a:p>
            <a:pPr marL="625475" lvl="1" indent="-57150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Regional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and Business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Coordinator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5475" lvl="1" indent="-57150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Cooperatively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funded through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Oregon Vocational Rehabilitation Services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Oregon Department of Education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acintosh HD:Users:thomasc:Desktop:TNF_ma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46" y="0"/>
            <a:ext cx="3794231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9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0136"/>
            <a:ext cx="3507032" cy="1598075"/>
          </a:xfrm>
          <a:prstGeom prst="rect">
            <a:avLst/>
          </a:prstGeom>
        </p:spPr>
      </p:pic>
      <p:sp>
        <p:nvSpPr>
          <p:cNvPr id="11" name="Pentagon 10"/>
          <p:cNvSpPr/>
          <p:nvPr/>
        </p:nvSpPr>
        <p:spPr>
          <a:xfrm>
            <a:off x="237235" y="442121"/>
            <a:ext cx="5576543" cy="549275"/>
          </a:xfrm>
          <a:prstGeom prst="homePlate">
            <a:avLst/>
          </a:prstGeom>
          <a:solidFill>
            <a:srgbClr val="0080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37234" y="379413"/>
            <a:ext cx="5706366" cy="639761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    </a:t>
            </a:r>
            <a:r>
              <a:rPr lang="en-US" sz="4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TNF </a:t>
            </a:r>
            <a:r>
              <a:rPr lang="en-US" sz="4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818212"/>
            <a:ext cx="8229600" cy="4353988"/>
          </a:xfrm>
          <a:ln w="28575" cmpd="sng">
            <a:solidFill>
              <a:srgbClr val="008000"/>
            </a:solidFill>
          </a:ln>
          <a:effectLst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Goals for </a:t>
            </a:r>
            <a:r>
              <a:rPr lang="en-US" b="1" dirty="0"/>
              <a:t>the 2015-2016 year </a:t>
            </a:r>
            <a:endParaRPr lang="en-US" b="1" dirty="0" smtClean="0"/>
          </a:p>
          <a:p>
            <a:pPr>
              <a:buClr>
                <a:srgbClr val="008000"/>
              </a:buClr>
              <a:buFont typeface="Wingdings" charset="2"/>
              <a:buChar char="v"/>
            </a:pPr>
            <a:r>
              <a:rPr lang="en-US" dirty="0" smtClean="0"/>
              <a:t>Offer </a:t>
            </a:r>
            <a:r>
              <a:rPr lang="en-US" dirty="0"/>
              <a:t>technical assistance to educators for students with disabilities who are of transition age. </a:t>
            </a:r>
          </a:p>
          <a:p>
            <a:pPr lvl="0">
              <a:buClr>
                <a:srgbClr val="008000"/>
              </a:buClr>
              <a:buFont typeface="Wingdings" charset="2"/>
              <a:buChar char="v"/>
            </a:pPr>
            <a:r>
              <a:rPr lang="en-US" dirty="0"/>
              <a:t>Develop strategies for successful team facilitation and planning.  </a:t>
            </a:r>
          </a:p>
          <a:p>
            <a:pPr lvl="0">
              <a:buClr>
                <a:srgbClr val="008000"/>
              </a:buClr>
              <a:buFont typeface="Wingdings" charset="2"/>
              <a:buChar char="v"/>
            </a:pPr>
            <a:r>
              <a:rPr lang="en-US" dirty="0"/>
              <a:t>Continue to develop relationships with community partners such as Vocational Rehabilitation, Developmental Disabilities Service, County Mental Health, family advocacy programs, etc. </a:t>
            </a:r>
          </a:p>
          <a:p>
            <a:pPr lvl="0">
              <a:buClr>
                <a:srgbClr val="008000"/>
              </a:buClr>
              <a:buFont typeface="Wingdings" charset="2"/>
              <a:buChar char="v"/>
            </a:pPr>
            <a:r>
              <a:rPr lang="en-US" dirty="0"/>
              <a:t>Implement training and professional development for regional partners on policy and systems change. </a:t>
            </a:r>
          </a:p>
          <a:p>
            <a:pPr lvl="0">
              <a:buClr>
                <a:srgbClr val="008000"/>
              </a:buClr>
              <a:buFont typeface="Wingdings" charset="2"/>
              <a:buChar char="v"/>
            </a:pPr>
            <a:r>
              <a:rPr lang="en-US" dirty="0"/>
              <a:t>Provide support to districts in understanding Pre-Employment Transition Services (PETS).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64300"/>
            <a:ext cx="8229600" cy="2571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Oregon Transition Resource Handbook 2015-16</a:t>
            </a:r>
            <a:endParaRPr lang="en-US" dirty="0"/>
          </a:p>
        </p:txBody>
      </p:sp>
      <p:sp>
        <p:nvSpPr>
          <p:cNvPr id="24" name="Striped Right Arrow 23"/>
          <p:cNvSpPr/>
          <p:nvPr/>
        </p:nvSpPr>
        <p:spPr>
          <a:xfrm>
            <a:off x="7745013" y="6291951"/>
            <a:ext cx="1172219" cy="580006"/>
          </a:xfrm>
          <a:prstGeom prst="stripedRightArrow">
            <a:avLst>
              <a:gd name="adj1" fmla="val 54813"/>
              <a:gd name="adj2" fmla="val 50000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dirty="0" smtClean="0"/>
              <a:t>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8448" y="413899"/>
            <a:ext cx="5511801" cy="639761"/>
          </a:xfrm>
          <a:solidFill>
            <a:srgbClr val="008000"/>
          </a:solidFill>
          <a:ln>
            <a:solidFill>
              <a:srgbClr val="008000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Transition Technical Assistance Network Regional </a:t>
            </a:r>
            <a:r>
              <a:rPr lang="en-US" dirty="0" smtClean="0">
                <a:solidFill>
                  <a:srgbClr val="FFFFFF"/>
                </a:solidFill>
              </a:rPr>
              <a:t>Programs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Macintosh HD:Users:thomasc:Desktop:clap hands.tif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03" y="47979"/>
            <a:ext cx="14763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NF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5" y="1476023"/>
            <a:ext cx="4602156" cy="5212080"/>
          </a:xfrm>
          <a:prstGeom prst="rect">
            <a:avLst/>
          </a:prstGeom>
        </p:spPr>
      </p:pic>
      <p:pic>
        <p:nvPicPr>
          <p:cNvPr id="7" name="Picture 6" descr="TNF-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94" y="1486909"/>
            <a:ext cx="4342106" cy="5212080"/>
          </a:xfrm>
          <a:prstGeom prst="rect">
            <a:avLst/>
          </a:prstGeom>
        </p:spPr>
      </p:pic>
      <p:pic>
        <p:nvPicPr>
          <p:cNvPr id="8" name="Picture 7" descr="Macintosh HD:Users:thomasc:Desktop:clap hands.tif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335" y="47979"/>
            <a:ext cx="1486958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3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5867400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8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9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118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Pattie Johnson</a:t>
            </a:r>
          </a:p>
          <a:p>
            <a:pPr marL="914400" lvl="2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The Research Institute at Western Oregon University</a:t>
            </a:r>
          </a:p>
          <a:p>
            <a:pPr marL="914400" lvl="2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hlinkClick r:id="rId3"/>
              </a:rPr>
              <a:t>johnsop@wou.edu</a:t>
            </a:r>
            <a:r>
              <a:rPr lang="en-US" dirty="0" smtClean="0"/>
              <a:t>    503-838-8779</a:t>
            </a: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Sally Simich</a:t>
            </a: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dirty="0" smtClean="0"/>
              <a:t>	</a:t>
            </a:r>
            <a:r>
              <a:rPr lang="en-US" sz="1600" dirty="0" smtClean="0"/>
              <a:t>O</a:t>
            </a:r>
            <a:r>
              <a:rPr lang="en-US" sz="2000" dirty="0" smtClean="0"/>
              <a:t>ffice </a:t>
            </a:r>
            <a:r>
              <a:rPr lang="en-US" sz="2000" dirty="0"/>
              <a:t>of Learning - Student </a:t>
            </a:r>
            <a:r>
              <a:rPr lang="en-US" sz="2000" dirty="0" smtClean="0"/>
              <a:t>Services, Oregon Department </a:t>
            </a: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of Education  </a:t>
            </a:r>
            <a:r>
              <a:rPr lang="en-US" sz="2000" dirty="0" smtClean="0">
                <a:hlinkClick r:id="rId4"/>
              </a:rPr>
              <a:t>sally.simich@state.or.us</a:t>
            </a:r>
            <a:r>
              <a:rPr lang="en-US" sz="2000" dirty="0" smtClean="0"/>
              <a:t>  503-947-5639</a:t>
            </a: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Charlotte </a:t>
            </a:r>
            <a:r>
              <a:rPr lang="en-US" sz="2800" dirty="0"/>
              <a:t>Y. Alverson</a:t>
            </a:r>
          </a:p>
          <a:p>
            <a:pPr marL="914400" lvl="2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National </a:t>
            </a:r>
            <a:r>
              <a:rPr lang="en-US" dirty="0" smtClean="0"/>
              <a:t>Technical Assistance Center on Transition, University </a:t>
            </a:r>
            <a:r>
              <a:rPr lang="en-US" dirty="0" smtClean="0"/>
              <a:t>of </a:t>
            </a:r>
            <a:r>
              <a:rPr lang="en-US" dirty="0" smtClean="0"/>
              <a:t>Oregon  </a:t>
            </a:r>
            <a:r>
              <a:rPr lang="en-US" dirty="0" smtClean="0">
                <a:hlinkClick r:id="rId5"/>
              </a:rPr>
              <a:t>calverso@uoregon.edu</a:t>
            </a:r>
            <a:r>
              <a:rPr lang="en-US" dirty="0" smtClean="0"/>
              <a:t>  </a:t>
            </a:r>
            <a:r>
              <a:rPr lang="en-US" dirty="0" smtClean="0"/>
              <a:t>541-346-1390</a:t>
            </a:r>
          </a:p>
          <a:p>
            <a:pPr marL="914400" lvl="2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600" dirty="0" smtClean="0"/>
          </a:p>
          <a:p>
            <a:pPr marL="914400" lvl="2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600" dirty="0" smtClean="0"/>
          </a:p>
          <a:p>
            <a:pPr lvl="1" fontAlgn="auto">
              <a:spcAft>
                <a:spcPts val="0"/>
              </a:spcAft>
              <a:defRPr/>
            </a:pPr>
            <a:endParaRPr lang="en-US" sz="1800" dirty="0" smtClean="0"/>
          </a:p>
          <a:p>
            <a:pPr lvl="1" fontAlgn="auto"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457200" y="765452"/>
            <a:ext cx="607890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For more information: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3913" y="1535113"/>
            <a:ext cx="7634287" cy="477837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5438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</a:t>
            </a:r>
            <a:br>
              <a:rPr lang="en-US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endParaRPr lang="en-US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1910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Transition services offer the final opportunity to strengthen the knowledge and skills a student needs for postsecondary </a:t>
            </a:r>
            <a:r>
              <a:rPr lang="en-US" dirty="0" smtClean="0"/>
              <a:t>life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1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Youth have spent 12 years with educators preparing for this launch into </a:t>
            </a:r>
            <a:r>
              <a:rPr lang="en-US" dirty="0" smtClean="0"/>
              <a:t>adulthood</a:t>
            </a:r>
            <a:endParaRPr lang="en-US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1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How successful are they going to be?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1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What can be done to improve that success?</a:t>
            </a:r>
          </a:p>
        </p:txBody>
      </p:sp>
      <p:pic>
        <p:nvPicPr>
          <p:cNvPr id="2050" name="Picture 2" descr="Image result for Trans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3705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762000"/>
            <a:ext cx="8305800" cy="5983288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2399"/>
            <a:ext cx="7296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Oregon’s Data On The Four Transition Indicators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94730"/>
            <a:ext cx="6400800" cy="5629870"/>
          </a:xfrm>
        </p:spPr>
        <p:txBody>
          <a:bodyPr rtlCol="0">
            <a:normAutofit fontScale="92500"/>
          </a:bodyPr>
          <a:lstStyle/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200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Students who leave with a regular diploma are better prepared for additional training or </a:t>
            </a:r>
            <a:r>
              <a:rPr lang="en-US" dirty="0" smtClean="0"/>
              <a:t>schooling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Students who leave </a:t>
            </a:r>
            <a:r>
              <a:rPr lang="en-US" u="sng" dirty="0" smtClean="0"/>
              <a:t>without</a:t>
            </a:r>
            <a:r>
              <a:rPr lang="en-US" dirty="0" smtClean="0"/>
              <a:t> a regular diploma lack skills and knowledge they need to be successfully engaged in school or </a:t>
            </a:r>
            <a:r>
              <a:rPr lang="en-US" dirty="0" smtClean="0"/>
              <a:t>work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One year after leaving school,</a:t>
            </a:r>
            <a:r>
              <a:rPr lang="en-US" b="1" dirty="0" smtClean="0"/>
              <a:t> 30% </a:t>
            </a:r>
            <a:r>
              <a:rPr lang="en-US" dirty="0" smtClean="0"/>
              <a:t>of Oregon students have not worked or been in school for at least 3 of the 12 </a:t>
            </a:r>
            <a:r>
              <a:rPr lang="en-US" dirty="0" smtClean="0"/>
              <a:t>months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51860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What we know: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3074" name="Picture 2" descr="http://www.downsyndromeprenataltesting.com/wp-content/uploads/2013/01/Shakespeare_WeKnowWhatWeAr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59080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153400" cy="5638800"/>
          </a:xfrm>
        </p:spPr>
        <p:txBody>
          <a:bodyPr rtlCol="0"/>
          <a:lstStyle/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Oregon</a:t>
            </a:r>
            <a:r>
              <a:rPr lang="en-US" dirty="0" smtClean="0"/>
              <a:t>, like many </a:t>
            </a:r>
            <a:r>
              <a:rPr lang="en-US" dirty="0" smtClean="0"/>
              <a:t>states, </a:t>
            </a:r>
            <a:r>
              <a:rPr lang="en-US" dirty="0" smtClean="0"/>
              <a:t>is moving from sample </a:t>
            </a:r>
            <a:r>
              <a:rPr lang="en-US" dirty="0" smtClean="0"/>
              <a:t>to </a:t>
            </a:r>
            <a:r>
              <a:rPr lang="en-US" dirty="0" smtClean="0"/>
              <a:t>census </a:t>
            </a:r>
            <a:r>
              <a:rPr lang="en-US" dirty="0" smtClean="0"/>
              <a:t>for </a:t>
            </a:r>
            <a:r>
              <a:rPr lang="en-US" dirty="0" smtClean="0"/>
              <a:t>Post School Outcomes collection: LEA’s are required to interview </a:t>
            </a:r>
            <a:r>
              <a:rPr lang="en-US" u="sng" dirty="0" smtClean="0"/>
              <a:t>all </a:t>
            </a:r>
            <a:r>
              <a:rPr lang="en-US" u="sng" dirty="0" smtClean="0"/>
              <a:t>students</a:t>
            </a:r>
            <a:r>
              <a:rPr lang="en-US" dirty="0" smtClean="0"/>
              <a:t> this coming year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LEA’s are </a:t>
            </a:r>
            <a:r>
              <a:rPr lang="en-US" dirty="0" smtClean="0"/>
              <a:t>strongly encouraged </a:t>
            </a:r>
            <a:r>
              <a:rPr lang="en-US" dirty="0" smtClean="0"/>
              <a:t>to </a:t>
            </a:r>
            <a:r>
              <a:rPr lang="en-US" dirty="0" smtClean="0"/>
              <a:t>educate students and families about the PSO collection.  </a:t>
            </a:r>
            <a:r>
              <a:rPr lang="en-US" i="1" dirty="0" smtClean="0"/>
              <a:t>Student experiences after </a:t>
            </a:r>
            <a:r>
              <a:rPr lang="en-US" i="1" dirty="0" smtClean="0"/>
              <a:t>leaving </a:t>
            </a:r>
            <a:r>
              <a:rPr lang="en-US" i="1" dirty="0" smtClean="0"/>
              <a:t>matter to districts working to improve transition services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ODE </a:t>
            </a:r>
            <a:r>
              <a:rPr lang="en-US" dirty="0" smtClean="0"/>
              <a:t>will provide technical assistance to LEA’s </a:t>
            </a:r>
            <a:r>
              <a:rPr lang="en-US" dirty="0" smtClean="0"/>
              <a:t>to use data from the PSO </a:t>
            </a:r>
            <a:r>
              <a:rPr lang="en-US" dirty="0" smtClean="0"/>
              <a:t>reports and STEPSS </a:t>
            </a:r>
            <a:r>
              <a:rPr lang="en-US" dirty="0" smtClean="0"/>
              <a:t>tool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43" name="Picture 2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8925"/>
            <a:ext cx="35226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2723" y="838200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Change: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10245" name="Picture 10" descr="https://stepss.uoregon.edu/img/stepss_black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5715000"/>
            <a:ext cx="2819400" cy="609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077200" cy="5562600"/>
          </a:xfrm>
        </p:spPr>
        <p:txBody>
          <a:bodyPr rtlCol="0">
            <a:normAutofit/>
          </a:bodyPr>
          <a:lstStyle/>
          <a:p>
            <a:pPr marL="174625" lvl="1" indent="0" fontAlgn="auto">
              <a:spcAft>
                <a:spcPts val="0"/>
              </a:spcAft>
              <a:buNone/>
              <a:defRPr/>
            </a:pP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Improving local programs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with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outcome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ata --  Where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start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5715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dirty="0" smtClean="0"/>
              <a:t>Gather the most recent results: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/>
              <a:t>Post school outcomes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/>
              <a:t>Graduation </a:t>
            </a:r>
            <a:r>
              <a:rPr lang="en-US" sz="2800" dirty="0" smtClean="0"/>
              <a:t>rate</a:t>
            </a:r>
            <a:endParaRPr lang="en-US" sz="2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/>
              <a:t>Dropout rate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/>
              <a:t>Compliance on the IEP transition standards</a:t>
            </a: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000" dirty="0" smtClean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10200"/>
            <a:ext cx="4419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2578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Gather information on performance, programs, services, staffing, and other transition related items. 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Assemble a team of stakeholders </a:t>
            </a:r>
            <a:r>
              <a:rPr lang="en-US" dirty="0" smtClean="0"/>
              <a:t>to </a:t>
            </a:r>
            <a:r>
              <a:rPr lang="en-US" dirty="0"/>
              <a:t>discuss the </a:t>
            </a:r>
            <a:r>
              <a:rPr lang="en-US" dirty="0" smtClean="0"/>
              <a:t>findings, </a:t>
            </a:r>
            <a:r>
              <a:rPr lang="en-US" u="sng" dirty="0" smtClean="0"/>
              <a:t>including data savvy representative</a:t>
            </a:r>
            <a:r>
              <a:rPr lang="en-US" dirty="0" smtClean="0"/>
              <a:t>.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Organize the data using a </a:t>
            </a:r>
            <a:r>
              <a:rPr lang="en-US" dirty="0" smtClean="0"/>
              <a:t>table, graph </a:t>
            </a:r>
            <a:r>
              <a:rPr lang="en-US" dirty="0"/>
              <a:t>of </a:t>
            </a:r>
            <a:r>
              <a:rPr lang="en-US" dirty="0" smtClean="0"/>
              <a:t>data of description of the results.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Use a process to walk through what you find.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87632" y="990600"/>
            <a:ext cx="66620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What does the LEA do?</a:t>
            </a:r>
            <a:endParaRPr lang="en-US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43443"/>
            <a:ext cx="81099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Example of table organizing results: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378389"/>
              </p:ext>
            </p:extLst>
          </p:nvPr>
        </p:nvGraphicFramePr>
        <p:xfrm>
          <a:off x="685800" y="990600"/>
          <a:ext cx="8153400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0828"/>
                <a:gridCol w="1009469"/>
                <a:gridCol w="2174240"/>
                <a:gridCol w="698863"/>
              </a:tblGrid>
              <a:tr h="4380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Most </a:t>
                      </a:r>
                      <a:r>
                        <a:rPr lang="en-US" sz="1600" dirty="0">
                          <a:effectLst/>
                        </a:rPr>
                        <a:t>current district data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District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District (</a:t>
                      </a:r>
                      <a:r>
                        <a:rPr lang="en-US" sz="1400" i="1" dirty="0" smtClean="0">
                          <a:effectLst/>
                        </a:rPr>
                        <a:t>state</a:t>
                      </a:r>
                      <a:r>
                        <a:rPr lang="en-US" sz="1400" dirty="0" smtClean="0">
                          <a:effectLst/>
                        </a:rPr>
                        <a:t>)Trends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4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Graduation Rate (4 year)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Decrease 2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(state increase 14%)</a:t>
                      </a:r>
                      <a:r>
                        <a:rPr lang="en-US" sz="1400" i="1" baseline="30000" dirty="0">
                          <a:effectLst/>
                        </a:rPr>
                        <a:t>1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51%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4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Graduation Rate (5 year)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Increase 2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(state increase 12%)</a:t>
                      </a:r>
                      <a:r>
                        <a:rPr lang="en-US" sz="1400" i="1" baseline="30000" dirty="0">
                          <a:effectLst/>
                        </a:rPr>
                        <a:t>1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56%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4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Dropout Rate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</a:t>
                      </a:r>
                      <a:r>
                        <a:rPr lang="en-US" sz="1400" dirty="0" smtClean="0">
                          <a:effectLst/>
                        </a:rPr>
                        <a:t>change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(state no change%)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6%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6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Students with quality IEP’s as measured by compliance on all 8 transition standards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</a:t>
                      </a:r>
                      <a:r>
                        <a:rPr lang="en-US" sz="1400" dirty="0" smtClean="0">
                          <a:effectLst/>
                        </a:rPr>
                        <a:t>change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(state dropped 7%)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75%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4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Students in post-secondary school 1 year out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</a:t>
                      </a:r>
                      <a:r>
                        <a:rPr lang="en-US" sz="1400" dirty="0" smtClean="0">
                          <a:effectLst/>
                        </a:rPr>
                        <a:t>change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(state no change)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24%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5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Students competitively employed one year out   + in post-secondary school 1 year out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Increase 1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(state decrease .5%)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54%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4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engagement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Increased 2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(state no change)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70%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13133</TotalTime>
  <Words>1545</Words>
  <Application>Microsoft Office PowerPoint</Application>
  <PresentationFormat>On-screen Show (4:3)</PresentationFormat>
  <Paragraphs>332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Thermal</vt:lpstr>
      <vt:lpstr>PowerPoint Presentation</vt:lpstr>
      <vt:lpstr>PowerPoint Presentation</vt:lpstr>
      <vt:lpstr>Transition 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with what you know is the best available evidence</vt:lpstr>
      <vt:lpstr>Predictors of Post-School Success</vt:lpstr>
      <vt:lpstr>PowerPoint Presentation</vt:lpstr>
      <vt:lpstr>PowerPoint Presentation</vt:lpstr>
      <vt:lpstr>PowerPoint Presentation</vt:lpstr>
      <vt:lpstr>A Closer Look: Mnemonics </vt:lpstr>
      <vt:lpstr>How do evidence-based practices apply to transition planning and instruction?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Oregon’s Youth are Busy! What Can Districts Learn?</dc:title>
  <dc:creator>Western Oregon University</dc:creator>
  <cp:lastModifiedBy>Western Oregon University</cp:lastModifiedBy>
  <cp:revision>937</cp:revision>
  <cp:lastPrinted>2015-11-03T20:40:14Z</cp:lastPrinted>
  <dcterms:created xsi:type="dcterms:W3CDTF">2013-09-27T19:24:55Z</dcterms:created>
  <dcterms:modified xsi:type="dcterms:W3CDTF">2015-11-03T20:40:17Z</dcterms:modified>
</cp:coreProperties>
</file>